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80.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3" r:id="rId5"/>
    <p:sldMasterId id="2147483684" r:id="rId6"/>
    <p:sldMasterId id="2147483685"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 id="317" r:id="rId70"/>
    <p:sldId id="318" r:id="rId71"/>
    <p:sldId id="319" r:id="rId72"/>
    <p:sldId id="320" r:id="rId73"/>
    <p:sldId id="321" r:id="rId74"/>
    <p:sldId id="322" r:id="rId75"/>
    <p:sldId id="323" r:id="rId76"/>
    <p:sldId id="324" r:id="rId77"/>
    <p:sldId id="325" r:id="rId78"/>
    <p:sldId id="326" r:id="rId79"/>
    <p:sldId id="327" r:id="rId80"/>
    <p:sldId id="328" r:id="rId81"/>
    <p:sldId id="329" r:id="rId82"/>
    <p:sldId id="330" r:id="rId83"/>
    <p:sldId id="331" r:id="rId84"/>
    <p:sldId id="332" r:id="rId85"/>
    <p:sldId id="333" r:id="rId86"/>
    <p:sldId id="334" r:id="rId87"/>
    <p:sldId id="335" r:id="rId88"/>
    <p:sldId id="336" r:id="rId89"/>
    <p:sldId id="337" r:id="rId90"/>
    <p:sldId id="338" r:id="rId91"/>
    <p:sldId id="339" r:id="rId92"/>
    <p:sldId id="340" r:id="rId93"/>
    <p:sldId id="341" r:id="rId94"/>
    <p:sldId id="342" r:id="rId95"/>
    <p:sldId id="343" r:id="rId96"/>
    <p:sldId id="344" r:id="rId97"/>
    <p:sldId id="345" r:id="rId98"/>
    <p:sldId id="346" r:id="rId99"/>
    <p:sldId id="347" r:id="rId100"/>
    <p:sldId id="348" r:id="rId101"/>
    <p:sldId id="349" r:id="rId102"/>
    <p:sldId id="350" r:id="rId103"/>
    <p:sldId id="351" r:id="rId104"/>
    <p:sldId id="352" r:id="rId105"/>
    <p:sldId id="353" r:id="rId106"/>
    <p:sldId id="354" r:id="rId107"/>
  </p:sldIdLst>
  <p:sldSz cy="5143500" cx="9144000"/>
  <p:notesSz cx="6858000" cy="9144000"/>
  <p:embeddedFontLst>
    <p:embeddedFont>
      <p:font typeface="Gill Sans"/>
      <p:regular r:id="rId108"/>
      <p:bold r:id="rId10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2A1E1E0-7659-4117-8534-3FF6B72E8ADA}">
  <a:tblStyle styleId="{12A1E1E0-7659-4117-8534-3FF6B72E8ADA}"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107" Type="http://schemas.openxmlformats.org/officeDocument/2006/relationships/slide" Target="slides/slide99.xml"/><Relationship Id="rId106" Type="http://schemas.openxmlformats.org/officeDocument/2006/relationships/slide" Target="slides/slide98.xml"/><Relationship Id="rId105" Type="http://schemas.openxmlformats.org/officeDocument/2006/relationships/slide" Target="slides/slide97.xml"/><Relationship Id="rId104" Type="http://schemas.openxmlformats.org/officeDocument/2006/relationships/slide" Target="slides/slide96.xml"/><Relationship Id="rId109" Type="http://schemas.openxmlformats.org/officeDocument/2006/relationships/font" Target="fonts/GillSans-bold.fntdata"/><Relationship Id="rId108" Type="http://schemas.openxmlformats.org/officeDocument/2006/relationships/font" Target="fonts/GillSans-regular.fntdata"/><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103" Type="http://schemas.openxmlformats.org/officeDocument/2006/relationships/slide" Target="slides/slide95.xml"/><Relationship Id="rId102" Type="http://schemas.openxmlformats.org/officeDocument/2006/relationships/slide" Target="slides/slide94.xml"/><Relationship Id="rId101" Type="http://schemas.openxmlformats.org/officeDocument/2006/relationships/slide" Target="slides/slide93.xml"/><Relationship Id="rId100" Type="http://schemas.openxmlformats.org/officeDocument/2006/relationships/slide" Target="slides/slide92.xml"/><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95" Type="http://schemas.openxmlformats.org/officeDocument/2006/relationships/slide" Target="slides/slide87.xml"/><Relationship Id="rId94" Type="http://schemas.openxmlformats.org/officeDocument/2006/relationships/slide" Target="slides/slide86.xml"/><Relationship Id="rId97" Type="http://schemas.openxmlformats.org/officeDocument/2006/relationships/slide" Target="slides/slide89.xml"/><Relationship Id="rId96" Type="http://schemas.openxmlformats.org/officeDocument/2006/relationships/slide" Target="slides/slide88.xml"/><Relationship Id="rId11" Type="http://schemas.openxmlformats.org/officeDocument/2006/relationships/slide" Target="slides/slide3.xml"/><Relationship Id="rId99" Type="http://schemas.openxmlformats.org/officeDocument/2006/relationships/slide" Target="slides/slide91.xml"/><Relationship Id="rId10" Type="http://schemas.openxmlformats.org/officeDocument/2006/relationships/slide" Target="slides/slide2.xml"/><Relationship Id="rId98" Type="http://schemas.openxmlformats.org/officeDocument/2006/relationships/slide" Target="slides/slide90.xml"/><Relationship Id="rId13" Type="http://schemas.openxmlformats.org/officeDocument/2006/relationships/slide" Target="slides/slide5.xml"/><Relationship Id="rId12" Type="http://schemas.openxmlformats.org/officeDocument/2006/relationships/slide" Target="slides/slide4.xml"/><Relationship Id="rId91" Type="http://schemas.openxmlformats.org/officeDocument/2006/relationships/slide" Target="slides/slide83.xml"/><Relationship Id="rId90" Type="http://schemas.openxmlformats.org/officeDocument/2006/relationships/slide" Target="slides/slide82.xml"/><Relationship Id="rId93" Type="http://schemas.openxmlformats.org/officeDocument/2006/relationships/slide" Target="slides/slide85.xml"/><Relationship Id="rId92" Type="http://schemas.openxmlformats.org/officeDocument/2006/relationships/slide" Target="slides/slide84.xml"/><Relationship Id="rId15" Type="http://schemas.openxmlformats.org/officeDocument/2006/relationships/slide" Target="slides/slide7.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 Id="rId84" Type="http://schemas.openxmlformats.org/officeDocument/2006/relationships/slide" Target="slides/slide76.xml"/><Relationship Id="rId83" Type="http://schemas.openxmlformats.org/officeDocument/2006/relationships/slide" Target="slides/slide75.xml"/><Relationship Id="rId86" Type="http://schemas.openxmlformats.org/officeDocument/2006/relationships/slide" Target="slides/slide78.xml"/><Relationship Id="rId85" Type="http://schemas.openxmlformats.org/officeDocument/2006/relationships/slide" Target="slides/slide77.xml"/><Relationship Id="rId88" Type="http://schemas.openxmlformats.org/officeDocument/2006/relationships/slide" Target="slides/slide80.xml"/><Relationship Id="rId87" Type="http://schemas.openxmlformats.org/officeDocument/2006/relationships/slide" Target="slides/slide79.xml"/><Relationship Id="rId89" Type="http://schemas.openxmlformats.org/officeDocument/2006/relationships/slide" Target="slides/slide81.xml"/><Relationship Id="rId80" Type="http://schemas.openxmlformats.org/officeDocument/2006/relationships/slide" Target="slides/slide72.xml"/><Relationship Id="rId82" Type="http://schemas.openxmlformats.org/officeDocument/2006/relationships/slide" Target="slides/slide74.xml"/><Relationship Id="rId81" Type="http://schemas.openxmlformats.org/officeDocument/2006/relationships/slide" Target="slides/slide73.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notesMaster" Target="notesMasters/notesMaster1.xml"/><Relationship Id="rId73" Type="http://schemas.openxmlformats.org/officeDocument/2006/relationships/slide" Target="slides/slide65.xml"/><Relationship Id="rId72" Type="http://schemas.openxmlformats.org/officeDocument/2006/relationships/slide" Target="slides/slide64.xml"/><Relationship Id="rId75" Type="http://schemas.openxmlformats.org/officeDocument/2006/relationships/slide" Target="slides/slide67.xml"/><Relationship Id="rId74" Type="http://schemas.openxmlformats.org/officeDocument/2006/relationships/slide" Target="slides/slide66.xml"/><Relationship Id="rId77" Type="http://schemas.openxmlformats.org/officeDocument/2006/relationships/slide" Target="slides/slide69.xml"/><Relationship Id="rId76" Type="http://schemas.openxmlformats.org/officeDocument/2006/relationships/slide" Target="slides/slide68.xml"/><Relationship Id="rId79" Type="http://schemas.openxmlformats.org/officeDocument/2006/relationships/slide" Target="slides/slide71.xml"/><Relationship Id="rId78" Type="http://schemas.openxmlformats.org/officeDocument/2006/relationships/slide" Target="slides/slide70.xml"/><Relationship Id="rId71" Type="http://schemas.openxmlformats.org/officeDocument/2006/relationships/slide" Target="slides/slide63.xml"/><Relationship Id="rId70" Type="http://schemas.openxmlformats.org/officeDocument/2006/relationships/slide" Target="slides/slide62.xml"/><Relationship Id="rId62" Type="http://schemas.openxmlformats.org/officeDocument/2006/relationships/slide" Target="slides/slide54.xml"/><Relationship Id="rId61" Type="http://schemas.openxmlformats.org/officeDocument/2006/relationships/slide" Target="slides/slide53.xml"/><Relationship Id="rId64" Type="http://schemas.openxmlformats.org/officeDocument/2006/relationships/slide" Target="slides/slide56.xml"/><Relationship Id="rId63" Type="http://schemas.openxmlformats.org/officeDocument/2006/relationships/slide" Target="slides/slide55.xml"/><Relationship Id="rId66" Type="http://schemas.openxmlformats.org/officeDocument/2006/relationships/slide" Target="slides/slide58.xml"/><Relationship Id="rId65" Type="http://schemas.openxmlformats.org/officeDocument/2006/relationships/slide" Target="slides/slide57.xml"/><Relationship Id="rId68" Type="http://schemas.openxmlformats.org/officeDocument/2006/relationships/slide" Target="slides/slide60.xml"/><Relationship Id="rId67" Type="http://schemas.openxmlformats.org/officeDocument/2006/relationships/slide" Target="slides/slide59.xml"/><Relationship Id="rId60" Type="http://schemas.openxmlformats.org/officeDocument/2006/relationships/slide" Target="slides/slide52.xml"/><Relationship Id="rId69" Type="http://schemas.openxmlformats.org/officeDocument/2006/relationships/slide" Target="slides/slide61.xml"/><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slide" Target="slides/slide45.xml"/><Relationship Id="rId52" Type="http://schemas.openxmlformats.org/officeDocument/2006/relationships/slide" Target="slides/slide44.xml"/><Relationship Id="rId55" Type="http://schemas.openxmlformats.org/officeDocument/2006/relationships/slide" Target="slides/slide47.xml"/><Relationship Id="rId54" Type="http://schemas.openxmlformats.org/officeDocument/2006/relationships/slide" Target="slides/slide46.xml"/><Relationship Id="rId57" Type="http://schemas.openxmlformats.org/officeDocument/2006/relationships/slide" Target="slides/slide49.xml"/><Relationship Id="rId56" Type="http://schemas.openxmlformats.org/officeDocument/2006/relationships/slide" Target="slides/slide48.xml"/><Relationship Id="rId59" Type="http://schemas.openxmlformats.org/officeDocument/2006/relationships/slide" Target="slides/slide51.xml"/><Relationship Id="rId58"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weather.gov/jetstream/life" TargetMode="Externa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weather.gov/jetstream/life" TargetMode="Externa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weather.gov/jetstream/life" TargetMode="Externa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110d63ba660_2_7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7" name="Google Shape;217;g110d63ba660_2_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110d63ba660_2_1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2" name="Google Shape;312;g110d63ba660_2_1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110d63ba660_2_1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3" name="Google Shape;323;g110d63ba660_2_1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110d63ba660_2_1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1" name="Google Shape;331;g110d63ba660_2_1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11abb7d29b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11abb7d29b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110d63ba660_2_18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6" name="Google Shape;366;g110d63ba660_2_1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110d63ba660_2_20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9" name="Google Shape;379;g110d63ba660_2_2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110d63ba660_2_2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5" name="Google Shape;385;g110d63ba660_2_2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110d63ba660_2_2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2" name="Google Shape;392;g110d63ba660_2_2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110d63ba660_2_2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0" name="Google Shape;400;g110d63ba660_2_2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110d63ba660_2_24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g110d63ba660_2_2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110d63ba660_2_8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7" name="Google Shape;227;g110d63ba660_2_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110d63ba660_2_25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g110d63ba660_2_2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110d63ba660_2_256: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g110d63ba660_2_2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110d63ba660_2_281: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g110d63ba660_2_2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110d63ba660_2_28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6" name="Google Shape;456;g110d63ba660_2_2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110d63ba660_2_30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This slide has NO animations. Use for webinars.</a:t>
            </a:r>
            <a:endParaRPr/>
          </a:p>
        </p:txBody>
      </p:sp>
      <p:sp>
        <p:nvSpPr>
          <p:cNvPr id="470" name="Google Shape;470;g110d63ba660_2_3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110d640e9d3_0_1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This slide HAS animations. Use for in-person talks.</a:t>
            </a:r>
            <a:endParaRPr/>
          </a:p>
        </p:txBody>
      </p:sp>
      <p:sp>
        <p:nvSpPr>
          <p:cNvPr id="479" name="Google Shape;479;g110d640e9d3_0_1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110d63ba660_2_30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8" name="Google Shape;488;g110d63ba660_2_3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110d63ba660_2_3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7" name="Google Shape;497;g110d63ba660_2_3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110d63ba660_2_3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5" name="Google Shape;505;g110d63ba660_2_3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110d63ba660_2_3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3" name="Google Shape;513;g110d63ba660_2_3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110d63ba660_2_1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7" name="Google Shape;247;g110d63ba660_2_10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8" name="Google Shape;248;g110d63ba660_2_10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g110d63ba660_2_3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0" name="Google Shape;520;g110d63ba660_2_3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110d63ba660_2_3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7" name="Google Shape;527;g110d63ba660_2_3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110d63ba660_2_3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3" name="Google Shape;533;g110d63ba660_2_3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110d63ba660_2_3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0" name="Google Shape;540;g110d63ba660_2_3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41" name="Google Shape;541;g110d63ba660_2_35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g110d63ba660_2_4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47" name="Google Shape;547;g110d63ba660_2_4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110d63ba660_2_4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3" name="Google Shape;553;g110d63ba660_2_4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110d63ba660_2_4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1" name="Google Shape;561;g110d63ba660_2_4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62" name="Google Shape;562;g110d63ba660_2_43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g110d63ba660_2_46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89" name="Google Shape;589;g110d63ba660_2_4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g110d63ba660_2_46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95" name="Google Shape;595;g110d63ba660_2_4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g110d63ba660_2_47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04" name="Google Shape;604;g110d63ba660_2_4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110d63ba660_2_1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7" name="Google Shape;257;g110d63ba660_2_1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CTP, PBZ, DIX, CLE, BGM … OHRFC, MARFC</a:t>
            </a:r>
            <a:endParaRPr/>
          </a:p>
        </p:txBody>
      </p:sp>
      <p:sp>
        <p:nvSpPr>
          <p:cNvPr id="258" name="Google Shape;258;g110d63ba660_2_1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g110d63ba660_2_48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16" name="Google Shape;616;g110d63ba660_2_4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g110d63ba660_2_49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26" name="Google Shape;626;g110d63ba660_2_4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g110d63ba660_2_50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2" name="Google Shape;632;g110d63ba660_2_50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158750" rtl="0" algn="l">
              <a:lnSpc>
                <a:spcPct val="100000"/>
              </a:lnSpc>
              <a:spcBef>
                <a:spcPts val="0"/>
              </a:spcBef>
              <a:spcAft>
                <a:spcPts val="0"/>
              </a:spcAft>
              <a:buClr>
                <a:schemeClr val="dk1"/>
              </a:buClr>
              <a:buSzPts val="1200"/>
              <a:buFont typeface="Calibri"/>
              <a:buNone/>
            </a:pPr>
            <a:r>
              <a:rPr lang="en" u="sng">
                <a:solidFill>
                  <a:schemeClr val="hlink"/>
                </a:solidFill>
                <a:hlinkClick r:id="rId2"/>
              </a:rPr>
              <a:t>https://www.weather.gov/jetstream/life</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g110d63ba660_2_5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4" name="Google Shape;644;g110d63ba660_2_5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158750" rtl="0" algn="l">
              <a:lnSpc>
                <a:spcPct val="100000"/>
              </a:lnSpc>
              <a:spcBef>
                <a:spcPts val="0"/>
              </a:spcBef>
              <a:spcAft>
                <a:spcPts val="0"/>
              </a:spcAft>
              <a:buClr>
                <a:schemeClr val="dk1"/>
              </a:buClr>
              <a:buSzPts val="1200"/>
              <a:buFont typeface="Calibri"/>
              <a:buNone/>
            </a:pPr>
            <a:r>
              <a:rPr lang="en" u="sng">
                <a:solidFill>
                  <a:schemeClr val="hlink"/>
                </a:solidFill>
                <a:hlinkClick r:id="rId2"/>
              </a:rPr>
              <a:t>https://www.weather.gov/jetstream/life</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g110d63ba660_2_5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52" name="Google Shape;652;g110d63ba660_2_5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g110d63ba660_2_5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59" name="Google Shape;659;g110d63ba660_2_5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g110d63ba660_2_5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68" name="Google Shape;668;g110d63ba660_2_5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g110d63ba660_2_5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7" name="Google Shape;677;g110d63ba660_2_5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158750" rtl="0" algn="l">
              <a:lnSpc>
                <a:spcPct val="100000"/>
              </a:lnSpc>
              <a:spcBef>
                <a:spcPts val="0"/>
              </a:spcBef>
              <a:spcAft>
                <a:spcPts val="0"/>
              </a:spcAft>
              <a:buClr>
                <a:schemeClr val="dk1"/>
              </a:buClr>
              <a:buSzPts val="1200"/>
              <a:buFont typeface="Calibri"/>
              <a:buNone/>
            </a:pPr>
            <a:r>
              <a:rPr lang="en" u="sng">
                <a:solidFill>
                  <a:schemeClr val="hlink"/>
                </a:solidFill>
                <a:hlinkClick r:id="rId2"/>
              </a:rPr>
              <a:t>https://www.weather.gov/jetstream/life</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g110d63ba660_2_5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85" name="Google Shape;685;g110d63ba660_2_5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g110d63ba660_8_6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94" name="Google Shape;694;g110d63ba660_8_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110d63ba660_2_1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5" name="Google Shape;265;g110d63ba660_2_1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g110d63ba660_8_1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00" name="Google Shape;700;g110d63ba660_8_1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g110d63ba660_8_1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13" name="Google Shape;713;g110d63ba660_8_1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g110d63ba660_8_18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35" name="Google Shape;735;g110d63ba660_8_1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g110d63ba660_8_19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45" name="Google Shape;745;g110d63ba660_8_1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1" name="Shape 751"/>
        <p:cNvGrpSpPr/>
        <p:nvPr/>
      </p:nvGrpSpPr>
      <p:grpSpPr>
        <a:xfrm>
          <a:off x="0" y="0"/>
          <a:ext cx="0" cy="0"/>
          <a:chOff x="0" y="0"/>
          <a:chExt cx="0" cy="0"/>
        </a:xfrm>
      </p:grpSpPr>
      <p:sp>
        <p:nvSpPr>
          <p:cNvPr id="752" name="Google Shape;752;g110d63ba660_8_19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53" name="Google Shape;753;g110d63ba660_8_1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8" name="Shape 758"/>
        <p:cNvGrpSpPr/>
        <p:nvPr/>
      </p:nvGrpSpPr>
      <p:grpSpPr>
        <a:xfrm>
          <a:off x="0" y="0"/>
          <a:ext cx="0" cy="0"/>
          <a:chOff x="0" y="0"/>
          <a:chExt cx="0" cy="0"/>
        </a:xfrm>
      </p:grpSpPr>
      <p:sp>
        <p:nvSpPr>
          <p:cNvPr id="759" name="Google Shape;759;g110d63ba660_8_20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60" name="Google Shape;760;g110d63ba660_8_2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6" name="Shape 766"/>
        <p:cNvGrpSpPr/>
        <p:nvPr/>
      </p:nvGrpSpPr>
      <p:grpSpPr>
        <a:xfrm>
          <a:off x="0" y="0"/>
          <a:ext cx="0" cy="0"/>
          <a:chOff x="0" y="0"/>
          <a:chExt cx="0" cy="0"/>
        </a:xfrm>
      </p:grpSpPr>
      <p:sp>
        <p:nvSpPr>
          <p:cNvPr id="767" name="Google Shape;767;g110d640e9d3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8" name="Google Shape;768;g110d640e9d3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2" name="Shape 772"/>
        <p:cNvGrpSpPr/>
        <p:nvPr/>
      </p:nvGrpSpPr>
      <p:grpSpPr>
        <a:xfrm>
          <a:off x="0" y="0"/>
          <a:ext cx="0" cy="0"/>
          <a:chOff x="0" y="0"/>
          <a:chExt cx="0" cy="0"/>
        </a:xfrm>
      </p:grpSpPr>
      <p:sp>
        <p:nvSpPr>
          <p:cNvPr id="773" name="Google Shape;773;g110d640e9d3_0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4" name="Google Shape;774;g110d640e9d3_0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g110d63ba660_8_2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79" name="Google Shape;779;g110d63ba660_8_2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5" name="Shape 785"/>
        <p:cNvGrpSpPr/>
        <p:nvPr/>
      </p:nvGrpSpPr>
      <p:grpSpPr>
        <a:xfrm>
          <a:off x="0" y="0"/>
          <a:ext cx="0" cy="0"/>
          <a:chOff x="0" y="0"/>
          <a:chExt cx="0" cy="0"/>
        </a:xfrm>
      </p:grpSpPr>
      <p:sp>
        <p:nvSpPr>
          <p:cNvPr id="786" name="Google Shape;786;g110d63ba660_8_21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g110d63ba660_8_2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110d63ba660_2_20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5" name="Google Shape;275;g110d63ba660_2_2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1" name="Shape 791"/>
        <p:cNvGrpSpPr/>
        <p:nvPr/>
      </p:nvGrpSpPr>
      <p:grpSpPr>
        <a:xfrm>
          <a:off x="0" y="0"/>
          <a:ext cx="0" cy="0"/>
          <a:chOff x="0" y="0"/>
          <a:chExt cx="0" cy="0"/>
        </a:xfrm>
      </p:grpSpPr>
      <p:sp>
        <p:nvSpPr>
          <p:cNvPr id="792" name="Google Shape;792;g110d63ba660_8_2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3" name="Google Shape;793;g110d63ba660_8_2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15</a:t>
            </a:r>
            <a:endParaRPr/>
          </a:p>
        </p:txBody>
      </p:sp>
      <p:sp>
        <p:nvSpPr>
          <p:cNvPr id="794" name="Google Shape;794;g110d63ba660_8_2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9" name="Shape 799"/>
        <p:cNvGrpSpPr/>
        <p:nvPr/>
      </p:nvGrpSpPr>
      <p:grpSpPr>
        <a:xfrm>
          <a:off x="0" y="0"/>
          <a:ext cx="0" cy="0"/>
          <a:chOff x="0" y="0"/>
          <a:chExt cx="0" cy="0"/>
        </a:xfrm>
      </p:grpSpPr>
      <p:sp>
        <p:nvSpPr>
          <p:cNvPr id="800" name="Google Shape;800;g110d63ba660_8_2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1" name="Google Shape;801;g110d63ba660_8_2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15</a:t>
            </a:r>
            <a:endParaRPr/>
          </a:p>
        </p:txBody>
      </p:sp>
      <p:sp>
        <p:nvSpPr>
          <p:cNvPr id="802" name="Google Shape;802;g110d63ba660_8_2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7" name="Shape 807"/>
        <p:cNvGrpSpPr/>
        <p:nvPr/>
      </p:nvGrpSpPr>
      <p:grpSpPr>
        <a:xfrm>
          <a:off x="0" y="0"/>
          <a:ext cx="0" cy="0"/>
          <a:chOff x="0" y="0"/>
          <a:chExt cx="0" cy="0"/>
        </a:xfrm>
      </p:grpSpPr>
      <p:sp>
        <p:nvSpPr>
          <p:cNvPr id="808" name="Google Shape;808;g110d640e9d3_0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9" name="Google Shape;809;g110d640e9d3_0_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15</a:t>
            </a:r>
            <a:endParaRPr/>
          </a:p>
        </p:txBody>
      </p:sp>
      <p:sp>
        <p:nvSpPr>
          <p:cNvPr id="810" name="Google Shape;810;g110d640e9d3_0_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6" name="Shape 816"/>
        <p:cNvGrpSpPr/>
        <p:nvPr/>
      </p:nvGrpSpPr>
      <p:grpSpPr>
        <a:xfrm>
          <a:off x="0" y="0"/>
          <a:ext cx="0" cy="0"/>
          <a:chOff x="0" y="0"/>
          <a:chExt cx="0" cy="0"/>
        </a:xfrm>
      </p:grpSpPr>
      <p:sp>
        <p:nvSpPr>
          <p:cNvPr id="817" name="Google Shape;817;g110d63ba660_8_2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18" name="Google Shape;818;g110d63ba660_8_2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g110d63ba660_8_2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24" name="Google Shape;824;g110d63ba660_8_2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3" name="Shape 833"/>
        <p:cNvGrpSpPr/>
        <p:nvPr/>
      </p:nvGrpSpPr>
      <p:grpSpPr>
        <a:xfrm>
          <a:off x="0" y="0"/>
          <a:ext cx="0" cy="0"/>
          <a:chOff x="0" y="0"/>
          <a:chExt cx="0" cy="0"/>
        </a:xfrm>
      </p:grpSpPr>
      <p:sp>
        <p:nvSpPr>
          <p:cNvPr id="834" name="Google Shape;834;g110d63ba660_8_2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35" name="Google Shape;835;g110d63ba660_8_2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0" name="Shape 840"/>
        <p:cNvGrpSpPr/>
        <p:nvPr/>
      </p:nvGrpSpPr>
      <p:grpSpPr>
        <a:xfrm>
          <a:off x="0" y="0"/>
          <a:ext cx="0" cy="0"/>
          <a:chOff x="0" y="0"/>
          <a:chExt cx="0" cy="0"/>
        </a:xfrm>
      </p:grpSpPr>
      <p:sp>
        <p:nvSpPr>
          <p:cNvPr id="841" name="Google Shape;841;g110d63ba660_8_26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42" name="Google Shape;842;g110d63ba660_8_2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7" name="Shape 847"/>
        <p:cNvGrpSpPr/>
        <p:nvPr/>
      </p:nvGrpSpPr>
      <p:grpSpPr>
        <a:xfrm>
          <a:off x="0" y="0"/>
          <a:ext cx="0" cy="0"/>
          <a:chOff x="0" y="0"/>
          <a:chExt cx="0" cy="0"/>
        </a:xfrm>
      </p:grpSpPr>
      <p:sp>
        <p:nvSpPr>
          <p:cNvPr id="848" name="Google Shape;848;g110d63ba660_8_27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49" name="Google Shape;849;g110d63ba660_8_2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 name="Shape 854"/>
        <p:cNvGrpSpPr/>
        <p:nvPr/>
      </p:nvGrpSpPr>
      <p:grpSpPr>
        <a:xfrm>
          <a:off x="0" y="0"/>
          <a:ext cx="0" cy="0"/>
          <a:chOff x="0" y="0"/>
          <a:chExt cx="0" cy="0"/>
        </a:xfrm>
      </p:grpSpPr>
      <p:sp>
        <p:nvSpPr>
          <p:cNvPr id="855" name="Google Shape;855;g110d640e9d3_0_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56" name="Google Shape;856;g110d640e9d3_0_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0" name="Shape 860"/>
        <p:cNvGrpSpPr/>
        <p:nvPr/>
      </p:nvGrpSpPr>
      <p:grpSpPr>
        <a:xfrm>
          <a:off x="0" y="0"/>
          <a:ext cx="0" cy="0"/>
          <a:chOff x="0" y="0"/>
          <a:chExt cx="0" cy="0"/>
        </a:xfrm>
      </p:grpSpPr>
      <p:sp>
        <p:nvSpPr>
          <p:cNvPr id="861" name="Google Shape;861;g110d63ba660_8_27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2" name="Google Shape;862;g110d63ba660_8_2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110d63ba660_2_2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2" name="Google Shape;282;g110d63ba660_2_2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7" name="Shape 877"/>
        <p:cNvGrpSpPr/>
        <p:nvPr/>
      </p:nvGrpSpPr>
      <p:grpSpPr>
        <a:xfrm>
          <a:off x="0" y="0"/>
          <a:ext cx="0" cy="0"/>
          <a:chOff x="0" y="0"/>
          <a:chExt cx="0" cy="0"/>
        </a:xfrm>
      </p:grpSpPr>
      <p:sp>
        <p:nvSpPr>
          <p:cNvPr id="878" name="Google Shape;878;g110d63ba660_8_29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79" name="Google Shape;879;g110d63ba660_8_2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6" name="Shape 896"/>
        <p:cNvGrpSpPr/>
        <p:nvPr/>
      </p:nvGrpSpPr>
      <p:grpSpPr>
        <a:xfrm>
          <a:off x="0" y="0"/>
          <a:ext cx="0" cy="0"/>
          <a:chOff x="0" y="0"/>
          <a:chExt cx="0" cy="0"/>
        </a:xfrm>
      </p:grpSpPr>
      <p:sp>
        <p:nvSpPr>
          <p:cNvPr id="897" name="Google Shape;897;g110d63ba660_8_3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98" name="Google Shape;898;g110d63ba660_8_3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2" name="Shape 902"/>
        <p:cNvGrpSpPr/>
        <p:nvPr/>
      </p:nvGrpSpPr>
      <p:grpSpPr>
        <a:xfrm>
          <a:off x="0" y="0"/>
          <a:ext cx="0" cy="0"/>
          <a:chOff x="0" y="0"/>
          <a:chExt cx="0" cy="0"/>
        </a:xfrm>
      </p:grpSpPr>
      <p:sp>
        <p:nvSpPr>
          <p:cNvPr id="903" name="Google Shape;903;g110d63ba660_8_318: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g110d63ba660_8_3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9" name="Shape 909"/>
        <p:cNvGrpSpPr/>
        <p:nvPr/>
      </p:nvGrpSpPr>
      <p:grpSpPr>
        <a:xfrm>
          <a:off x="0" y="0"/>
          <a:ext cx="0" cy="0"/>
          <a:chOff x="0" y="0"/>
          <a:chExt cx="0" cy="0"/>
        </a:xfrm>
      </p:grpSpPr>
      <p:sp>
        <p:nvSpPr>
          <p:cNvPr id="910" name="Google Shape;910;g110d63ba660_8_3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11" name="Google Shape;911;g110d63ba660_8_3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6" name="Shape 916"/>
        <p:cNvGrpSpPr/>
        <p:nvPr/>
      </p:nvGrpSpPr>
      <p:grpSpPr>
        <a:xfrm>
          <a:off x="0" y="0"/>
          <a:ext cx="0" cy="0"/>
          <a:chOff x="0" y="0"/>
          <a:chExt cx="0" cy="0"/>
        </a:xfrm>
      </p:grpSpPr>
      <p:sp>
        <p:nvSpPr>
          <p:cNvPr id="917" name="Google Shape;917;g110d63ba660_8_3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18" name="Google Shape;918;g110d63ba660_8_3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4" name="Shape 924"/>
        <p:cNvGrpSpPr/>
        <p:nvPr/>
      </p:nvGrpSpPr>
      <p:grpSpPr>
        <a:xfrm>
          <a:off x="0" y="0"/>
          <a:ext cx="0" cy="0"/>
          <a:chOff x="0" y="0"/>
          <a:chExt cx="0" cy="0"/>
        </a:xfrm>
      </p:grpSpPr>
      <p:sp>
        <p:nvSpPr>
          <p:cNvPr id="925" name="Google Shape;925;g110d63ba660_8_3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26" name="Google Shape;926;g110d63ba660_8_3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1" name="Shape 931"/>
        <p:cNvGrpSpPr/>
        <p:nvPr/>
      </p:nvGrpSpPr>
      <p:grpSpPr>
        <a:xfrm>
          <a:off x="0" y="0"/>
          <a:ext cx="0" cy="0"/>
          <a:chOff x="0" y="0"/>
          <a:chExt cx="0" cy="0"/>
        </a:xfrm>
      </p:grpSpPr>
      <p:sp>
        <p:nvSpPr>
          <p:cNvPr id="932" name="Google Shape;932;g110d63ba660_8_3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33" name="Google Shape;933;g110d63ba660_8_3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8" name="Shape 938"/>
        <p:cNvGrpSpPr/>
        <p:nvPr/>
      </p:nvGrpSpPr>
      <p:grpSpPr>
        <a:xfrm>
          <a:off x="0" y="0"/>
          <a:ext cx="0" cy="0"/>
          <a:chOff x="0" y="0"/>
          <a:chExt cx="0" cy="0"/>
        </a:xfrm>
      </p:grpSpPr>
      <p:sp>
        <p:nvSpPr>
          <p:cNvPr id="939" name="Google Shape;939;g110d63ba660_8_3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40" name="Google Shape;940;g110d63ba660_8_3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5" name="Shape 945"/>
        <p:cNvGrpSpPr/>
        <p:nvPr/>
      </p:nvGrpSpPr>
      <p:grpSpPr>
        <a:xfrm>
          <a:off x="0" y="0"/>
          <a:ext cx="0" cy="0"/>
          <a:chOff x="0" y="0"/>
          <a:chExt cx="0" cy="0"/>
        </a:xfrm>
      </p:grpSpPr>
      <p:sp>
        <p:nvSpPr>
          <p:cNvPr id="946" name="Google Shape;946;g110d63ba660_8_3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7" name="Google Shape;947;g110d63ba660_8_3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1" name="Shape 951"/>
        <p:cNvGrpSpPr/>
        <p:nvPr/>
      </p:nvGrpSpPr>
      <p:grpSpPr>
        <a:xfrm>
          <a:off x="0" y="0"/>
          <a:ext cx="0" cy="0"/>
          <a:chOff x="0" y="0"/>
          <a:chExt cx="0" cy="0"/>
        </a:xfrm>
      </p:grpSpPr>
      <p:sp>
        <p:nvSpPr>
          <p:cNvPr id="952" name="Google Shape;952;g110d63ba660_8_36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53" name="Google Shape;953;g110d63ba660_8_3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110d63ba660_2_223: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g110d63ba660_2_2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9" name="Shape 959"/>
        <p:cNvGrpSpPr/>
        <p:nvPr/>
      </p:nvGrpSpPr>
      <p:grpSpPr>
        <a:xfrm>
          <a:off x="0" y="0"/>
          <a:ext cx="0" cy="0"/>
          <a:chOff x="0" y="0"/>
          <a:chExt cx="0" cy="0"/>
        </a:xfrm>
      </p:grpSpPr>
      <p:sp>
        <p:nvSpPr>
          <p:cNvPr id="960" name="Google Shape;960;g110d63ba660_8_36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61" name="Google Shape;961;g110d63ba660_8_3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8" name="Shape 968"/>
        <p:cNvGrpSpPr/>
        <p:nvPr/>
      </p:nvGrpSpPr>
      <p:grpSpPr>
        <a:xfrm>
          <a:off x="0" y="0"/>
          <a:ext cx="0" cy="0"/>
          <a:chOff x="0" y="0"/>
          <a:chExt cx="0" cy="0"/>
        </a:xfrm>
      </p:grpSpPr>
      <p:sp>
        <p:nvSpPr>
          <p:cNvPr id="969" name="Google Shape;969;g110d63ba660_8_37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70" name="Google Shape;970;g110d63ba660_8_3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8" name="Shape 978"/>
        <p:cNvGrpSpPr/>
        <p:nvPr/>
      </p:nvGrpSpPr>
      <p:grpSpPr>
        <a:xfrm>
          <a:off x="0" y="0"/>
          <a:ext cx="0" cy="0"/>
          <a:chOff x="0" y="0"/>
          <a:chExt cx="0" cy="0"/>
        </a:xfrm>
      </p:grpSpPr>
      <p:sp>
        <p:nvSpPr>
          <p:cNvPr id="979" name="Google Shape;979;g110d63ba660_8_38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80" name="Google Shape;980;g110d63ba660_8_3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8" name="Shape 988"/>
        <p:cNvGrpSpPr/>
        <p:nvPr/>
      </p:nvGrpSpPr>
      <p:grpSpPr>
        <a:xfrm>
          <a:off x="0" y="0"/>
          <a:ext cx="0" cy="0"/>
          <a:chOff x="0" y="0"/>
          <a:chExt cx="0" cy="0"/>
        </a:xfrm>
      </p:grpSpPr>
      <p:sp>
        <p:nvSpPr>
          <p:cNvPr id="989" name="Google Shape;989;g110d63ba660_8_39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90" name="Google Shape;990;g110d63ba660_8_3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1" name="Shape 1001"/>
        <p:cNvGrpSpPr/>
        <p:nvPr/>
      </p:nvGrpSpPr>
      <p:grpSpPr>
        <a:xfrm>
          <a:off x="0" y="0"/>
          <a:ext cx="0" cy="0"/>
          <a:chOff x="0" y="0"/>
          <a:chExt cx="0" cy="0"/>
        </a:xfrm>
      </p:grpSpPr>
      <p:sp>
        <p:nvSpPr>
          <p:cNvPr id="1002" name="Google Shape;1002;g110d63ba660_8_40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03" name="Google Shape;1003;g110d63ba660_8_4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2" name="Shape 1032"/>
        <p:cNvGrpSpPr/>
        <p:nvPr/>
      </p:nvGrpSpPr>
      <p:grpSpPr>
        <a:xfrm>
          <a:off x="0" y="0"/>
          <a:ext cx="0" cy="0"/>
          <a:chOff x="0" y="0"/>
          <a:chExt cx="0" cy="0"/>
        </a:xfrm>
      </p:grpSpPr>
      <p:sp>
        <p:nvSpPr>
          <p:cNvPr id="1033" name="Google Shape;1033;g110d63ba660_8_4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34" name="Google Shape;1034;g110d63ba660_8_4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4" name="Shape 1054"/>
        <p:cNvGrpSpPr/>
        <p:nvPr/>
      </p:nvGrpSpPr>
      <p:grpSpPr>
        <a:xfrm>
          <a:off x="0" y="0"/>
          <a:ext cx="0" cy="0"/>
          <a:chOff x="0" y="0"/>
          <a:chExt cx="0" cy="0"/>
        </a:xfrm>
      </p:grpSpPr>
      <p:sp>
        <p:nvSpPr>
          <p:cNvPr id="1055" name="Google Shape;1055;g110d63ba660_8_4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56" name="Google Shape;1056;g110d63ba660_8_4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8" name="Shape 1068"/>
        <p:cNvGrpSpPr/>
        <p:nvPr/>
      </p:nvGrpSpPr>
      <p:grpSpPr>
        <a:xfrm>
          <a:off x="0" y="0"/>
          <a:ext cx="0" cy="0"/>
          <a:chOff x="0" y="0"/>
          <a:chExt cx="0" cy="0"/>
        </a:xfrm>
      </p:grpSpPr>
      <p:sp>
        <p:nvSpPr>
          <p:cNvPr id="1069" name="Google Shape;1069;g110d63ba660_8_47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g110d63ba660_8_4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9" name="Shape 1079"/>
        <p:cNvGrpSpPr/>
        <p:nvPr/>
      </p:nvGrpSpPr>
      <p:grpSpPr>
        <a:xfrm>
          <a:off x="0" y="0"/>
          <a:ext cx="0" cy="0"/>
          <a:chOff x="0" y="0"/>
          <a:chExt cx="0" cy="0"/>
        </a:xfrm>
      </p:grpSpPr>
      <p:sp>
        <p:nvSpPr>
          <p:cNvPr id="1080" name="Google Shape;1080;g110d63ba660_8_48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81" name="Google Shape;1081;g110d63ba660_8_4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8" name="Shape 1088"/>
        <p:cNvGrpSpPr/>
        <p:nvPr/>
      </p:nvGrpSpPr>
      <p:grpSpPr>
        <a:xfrm>
          <a:off x="0" y="0"/>
          <a:ext cx="0" cy="0"/>
          <a:chOff x="0" y="0"/>
          <a:chExt cx="0" cy="0"/>
        </a:xfrm>
      </p:grpSpPr>
      <p:sp>
        <p:nvSpPr>
          <p:cNvPr id="1089" name="Google Shape;1089;g110d63ba660_8_488: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90" name="Google Shape;1090;g110d63ba660_8_4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110d63ba660_2_1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6" name="Google Shape;296;g110d63ba660_2_1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7" name="Shape 1097"/>
        <p:cNvGrpSpPr/>
        <p:nvPr/>
      </p:nvGrpSpPr>
      <p:grpSpPr>
        <a:xfrm>
          <a:off x="0" y="0"/>
          <a:ext cx="0" cy="0"/>
          <a:chOff x="0" y="0"/>
          <a:chExt cx="0" cy="0"/>
        </a:xfrm>
      </p:grpSpPr>
      <p:sp>
        <p:nvSpPr>
          <p:cNvPr id="1098" name="Google Shape;1098;g110d63ba660_8_496: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99" name="Google Shape;1099;g110d63ba660_8_4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6" name="Shape 1106"/>
        <p:cNvGrpSpPr/>
        <p:nvPr/>
      </p:nvGrpSpPr>
      <p:grpSpPr>
        <a:xfrm>
          <a:off x="0" y="0"/>
          <a:ext cx="0" cy="0"/>
          <a:chOff x="0" y="0"/>
          <a:chExt cx="0" cy="0"/>
        </a:xfrm>
      </p:grpSpPr>
      <p:sp>
        <p:nvSpPr>
          <p:cNvPr id="1107" name="Google Shape;1107;g110d63ba660_8_50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08" name="Google Shape;1108;g110d63ba660_8_5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2" name="Shape 1112"/>
        <p:cNvGrpSpPr/>
        <p:nvPr/>
      </p:nvGrpSpPr>
      <p:grpSpPr>
        <a:xfrm>
          <a:off x="0" y="0"/>
          <a:ext cx="0" cy="0"/>
          <a:chOff x="0" y="0"/>
          <a:chExt cx="0" cy="0"/>
        </a:xfrm>
      </p:grpSpPr>
      <p:sp>
        <p:nvSpPr>
          <p:cNvPr id="1113" name="Google Shape;1113;g110d63ba660_8_50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14" name="Google Shape;1114;g110d63ba660_8_5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0" name="Shape 1120"/>
        <p:cNvGrpSpPr/>
        <p:nvPr/>
      </p:nvGrpSpPr>
      <p:grpSpPr>
        <a:xfrm>
          <a:off x="0" y="0"/>
          <a:ext cx="0" cy="0"/>
          <a:chOff x="0" y="0"/>
          <a:chExt cx="0" cy="0"/>
        </a:xfrm>
      </p:grpSpPr>
      <p:sp>
        <p:nvSpPr>
          <p:cNvPr id="1121" name="Google Shape;1121;g11abb7d29bb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2" name="Google Shape;1122;g11abb7d29bb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6" name="Shape 1126"/>
        <p:cNvGrpSpPr/>
        <p:nvPr/>
      </p:nvGrpSpPr>
      <p:grpSpPr>
        <a:xfrm>
          <a:off x="0" y="0"/>
          <a:ext cx="0" cy="0"/>
          <a:chOff x="0" y="0"/>
          <a:chExt cx="0" cy="0"/>
        </a:xfrm>
      </p:grpSpPr>
      <p:sp>
        <p:nvSpPr>
          <p:cNvPr id="1127" name="Google Shape;1127;g110d63ba660_8_516: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28" name="Google Shape;1128;g110d63ba660_8_5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2" name="Shape 1132"/>
        <p:cNvGrpSpPr/>
        <p:nvPr/>
      </p:nvGrpSpPr>
      <p:grpSpPr>
        <a:xfrm>
          <a:off x="0" y="0"/>
          <a:ext cx="0" cy="0"/>
          <a:chOff x="0" y="0"/>
          <a:chExt cx="0" cy="0"/>
        </a:xfrm>
      </p:grpSpPr>
      <p:sp>
        <p:nvSpPr>
          <p:cNvPr id="1133" name="Google Shape;1133;g110d63ba660_8_5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34" name="Google Shape;1134;g110d63ba660_8_5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0" name="Shape 1140"/>
        <p:cNvGrpSpPr/>
        <p:nvPr/>
      </p:nvGrpSpPr>
      <p:grpSpPr>
        <a:xfrm>
          <a:off x="0" y="0"/>
          <a:ext cx="0" cy="0"/>
          <a:chOff x="0" y="0"/>
          <a:chExt cx="0" cy="0"/>
        </a:xfrm>
      </p:grpSpPr>
      <p:sp>
        <p:nvSpPr>
          <p:cNvPr id="1141" name="Google Shape;1141;g110d63ba660_8_5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42" name="Google Shape;1142;g110d63ba660_8_5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6" name="Shape 1146"/>
        <p:cNvGrpSpPr/>
        <p:nvPr/>
      </p:nvGrpSpPr>
      <p:grpSpPr>
        <a:xfrm>
          <a:off x="0" y="0"/>
          <a:ext cx="0" cy="0"/>
          <a:chOff x="0" y="0"/>
          <a:chExt cx="0" cy="0"/>
        </a:xfrm>
      </p:grpSpPr>
      <p:sp>
        <p:nvSpPr>
          <p:cNvPr id="1147" name="Google Shape;1147;g110d63ba660_8_5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https://docs.google.com/forms/d/e/1FAIpQLSf9b0T4ygO9uiOEgyBBFNARRUshPagnszj-QO9x0-hxehqAvw/viewform</a:t>
            </a:r>
            <a:endParaRPr/>
          </a:p>
        </p:txBody>
      </p:sp>
      <p:sp>
        <p:nvSpPr>
          <p:cNvPr id="1148" name="Google Shape;1148;g110d63ba660_8_5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3" name="Shape 1153"/>
        <p:cNvGrpSpPr/>
        <p:nvPr/>
      </p:nvGrpSpPr>
      <p:grpSpPr>
        <a:xfrm>
          <a:off x="0" y="0"/>
          <a:ext cx="0" cy="0"/>
          <a:chOff x="0" y="0"/>
          <a:chExt cx="0" cy="0"/>
        </a:xfrm>
      </p:grpSpPr>
      <p:sp>
        <p:nvSpPr>
          <p:cNvPr id="1154" name="Google Shape;1154;g110d63ba660_8_5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55" name="Google Shape;1155;g110d63ba660_8_5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2" name="Shape 1172"/>
        <p:cNvGrpSpPr/>
        <p:nvPr/>
      </p:nvGrpSpPr>
      <p:grpSpPr>
        <a:xfrm>
          <a:off x="0" y="0"/>
          <a:ext cx="0" cy="0"/>
          <a:chOff x="0" y="0"/>
          <a:chExt cx="0" cy="0"/>
        </a:xfrm>
      </p:grpSpPr>
      <p:sp>
        <p:nvSpPr>
          <p:cNvPr id="1173" name="Google Shape;1173;g110d63ba660_8_5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74" name="Google Shape;1174;g110d63ba660_8_5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1" name="Shape 61"/>
        <p:cNvGrpSpPr/>
        <p:nvPr/>
      </p:nvGrpSpPr>
      <p:grpSpPr>
        <a:xfrm>
          <a:off x="0" y="0"/>
          <a:ext cx="0" cy="0"/>
          <a:chOff x="0" y="0"/>
          <a:chExt cx="0" cy="0"/>
        </a:xfrm>
      </p:grpSpPr>
      <p:sp>
        <p:nvSpPr>
          <p:cNvPr id="62" name="Google Shape;62;p14"/>
          <p:cNvSpPr txBox="1"/>
          <p:nvPr>
            <p:ph type="title"/>
          </p:nvPr>
        </p:nvSpPr>
        <p:spPr>
          <a:xfrm>
            <a:off x="623888" y="1282304"/>
            <a:ext cx="7886700" cy="2139553"/>
          </a:xfrm>
          <a:prstGeom prst="rect">
            <a:avLst/>
          </a:prstGeom>
          <a:noFill/>
          <a:ln>
            <a:noFill/>
          </a:ln>
        </p:spPr>
        <p:txBody>
          <a:bodyPr anchorCtr="0" anchor="b" bIns="34275" lIns="68575" spcFirstLastPara="1" rIns="68575" wrap="square" tIns="34275">
            <a:noAutofit/>
          </a:bodyPr>
          <a:lstStyle>
            <a:lvl1pPr lvl="0" marR="0" rtl="0" algn="ctr">
              <a:lnSpc>
                <a:spcPct val="90000"/>
              </a:lnSpc>
              <a:spcBef>
                <a:spcPts val="0"/>
              </a:spcBef>
              <a:spcAft>
                <a:spcPts val="0"/>
              </a:spcAft>
              <a:buClr>
                <a:schemeClr val="lt1"/>
              </a:buClr>
              <a:buSzPts val="4500"/>
              <a:buFont typeface="Gill Sans"/>
              <a:buNone/>
              <a:defRPr b="0" i="0" sz="4500" u="none" cap="none" strike="noStrike">
                <a:solidFill>
                  <a:schemeClr val="lt1"/>
                </a:solidFill>
                <a:latin typeface="Gill Sans"/>
                <a:ea typeface="Gill Sans"/>
                <a:cs typeface="Gill Sans"/>
                <a:sym typeface="Gill Sans"/>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63" name="Google Shape;63;p14"/>
          <p:cNvSpPr txBox="1"/>
          <p:nvPr>
            <p:ph idx="1" type="body"/>
          </p:nvPr>
        </p:nvSpPr>
        <p:spPr>
          <a:xfrm>
            <a:off x="623888" y="3442097"/>
            <a:ext cx="7886700" cy="1125140"/>
          </a:xfrm>
          <a:prstGeom prst="rect">
            <a:avLst/>
          </a:prstGeom>
          <a:noFill/>
          <a:ln>
            <a:noFill/>
          </a:ln>
        </p:spPr>
        <p:txBody>
          <a:bodyPr anchorCtr="0" anchor="t" bIns="34275" lIns="68575" spcFirstLastPara="1" rIns="68575" wrap="square" tIns="34275">
            <a:noAutofit/>
          </a:bodyPr>
          <a:lstStyle>
            <a:lvl1pPr indent="-228600" lvl="0" marL="457200" marR="0" rtl="0" algn="ctr">
              <a:lnSpc>
                <a:spcPct val="90000"/>
              </a:lnSpc>
              <a:spcBef>
                <a:spcPts val="800"/>
              </a:spcBef>
              <a:spcAft>
                <a:spcPts val="0"/>
              </a:spcAft>
              <a:buClr>
                <a:srgbClr val="888888"/>
              </a:buClr>
              <a:buSzPts val="1800"/>
              <a:buFont typeface="Arial"/>
              <a:buNone/>
              <a:defRPr b="0" i="0" sz="1800" u="none" cap="none" strike="noStrike">
                <a:solidFill>
                  <a:srgbClr val="888888"/>
                </a:solidFill>
                <a:latin typeface="Gill Sans"/>
                <a:ea typeface="Gill Sans"/>
                <a:cs typeface="Gill Sans"/>
                <a:sym typeface="Gill Sans"/>
              </a:defRPr>
            </a:lvl1pPr>
            <a:lvl2pPr indent="-228600" lvl="1" marL="914400" marR="0" rtl="0" algn="l">
              <a:lnSpc>
                <a:spcPct val="90000"/>
              </a:lnSpc>
              <a:spcBef>
                <a:spcPts val="400"/>
              </a:spcBef>
              <a:spcAft>
                <a:spcPts val="0"/>
              </a:spcAft>
              <a:buClr>
                <a:srgbClr val="888888"/>
              </a:buClr>
              <a:buSzPts val="1500"/>
              <a:buFont typeface="Arial"/>
              <a:buNone/>
              <a:defRPr b="0" i="0" sz="1500" u="none" cap="none" strike="noStrike">
                <a:solidFill>
                  <a:srgbClr val="888888"/>
                </a:solidFill>
                <a:latin typeface="Gill Sans"/>
                <a:ea typeface="Gill Sans"/>
                <a:cs typeface="Gill Sans"/>
                <a:sym typeface="Gill Sans"/>
              </a:defRPr>
            </a:lvl2pPr>
            <a:lvl3pPr indent="-228600" lvl="2" marL="1371600" marR="0" rtl="0" algn="l">
              <a:lnSpc>
                <a:spcPct val="90000"/>
              </a:lnSpc>
              <a:spcBef>
                <a:spcPts val="400"/>
              </a:spcBef>
              <a:spcAft>
                <a:spcPts val="0"/>
              </a:spcAft>
              <a:buClr>
                <a:srgbClr val="888888"/>
              </a:buClr>
              <a:buSzPts val="1400"/>
              <a:buFont typeface="Arial"/>
              <a:buNone/>
              <a:defRPr b="0" i="0" sz="1400" u="none" cap="none" strike="noStrike">
                <a:solidFill>
                  <a:srgbClr val="888888"/>
                </a:solidFill>
                <a:latin typeface="Gill Sans"/>
                <a:ea typeface="Gill Sans"/>
                <a:cs typeface="Gill Sans"/>
                <a:sym typeface="Gill Sans"/>
              </a:defRPr>
            </a:lvl3pPr>
            <a:lvl4pPr indent="-228600" lvl="3" marL="1828800" marR="0" rtl="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Gill Sans"/>
                <a:ea typeface="Gill Sans"/>
                <a:cs typeface="Gill Sans"/>
                <a:sym typeface="Gill Sans"/>
              </a:defRPr>
            </a:lvl4pPr>
            <a:lvl5pPr indent="-228600" lvl="4" marL="2286000" marR="0" rtl="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Gill Sans"/>
                <a:ea typeface="Gill Sans"/>
                <a:cs typeface="Gill Sans"/>
                <a:sym typeface="Gill Sans"/>
              </a:defRPr>
            </a:lvl5pPr>
            <a:lvl6pPr indent="-228600" lvl="5" marL="2743200" marR="0" rtl="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9pPr>
          </a:lstStyle>
          <a:p/>
        </p:txBody>
      </p:sp>
      <p:sp>
        <p:nvSpPr>
          <p:cNvPr id="64" name="Google Shape;64;p14"/>
          <p:cNvSpPr txBox="1"/>
          <p:nvPr>
            <p:ph idx="10" type="dt"/>
          </p:nvPr>
        </p:nvSpPr>
        <p:spPr>
          <a:xfrm>
            <a:off x="628650" y="4767263"/>
            <a:ext cx="2057400" cy="273844"/>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65" name="Google Shape;65;p14"/>
          <p:cNvSpPr txBox="1"/>
          <p:nvPr>
            <p:ph idx="11" type="ftr"/>
          </p:nvPr>
        </p:nvSpPr>
        <p:spPr>
          <a:xfrm>
            <a:off x="3028950" y="4767263"/>
            <a:ext cx="3086100" cy="273844"/>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66" name="Google Shape;66;p14"/>
          <p:cNvSpPr txBox="1"/>
          <p:nvPr>
            <p:ph idx="12" type="sldNum"/>
          </p:nvPr>
        </p:nvSpPr>
        <p:spPr>
          <a:xfrm>
            <a:off x="6457950" y="4767263"/>
            <a:ext cx="2057400" cy="273844"/>
          </a:xfrm>
          <a:prstGeom prst="rect">
            <a:avLst/>
          </a:prstGeom>
          <a:noFill/>
          <a:ln>
            <a:noFill/>
          </a:ln>
        </p:spPr>
        <p:txBody>
          <a:bodyPr anchorCtr="0" anchor="t" bIns="34275" lIns="68575" spcFirstLastPara="1" rIns="68575" wrap="square" tIns="3427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7" name="Shape 67"/>
        <p:cNvGrpSpPr/>
        <p:nvPr/>
      </p:nvGrpSpPr>
      <p:grpSpPr>
        <a:xfrm>
          <a:off x="0" y="0"/>
          <a:ext cx="0" cy="0"/>
          <a:chOff x="0" y="0"/>
          <a:chExt cx="0" cy="0"/>
        </a:xfrm>
      </p:grpSpPr>
      <p:sp>
        <p:nvSpPr>
          <p:cNvPr id="68" name="Google Shape;68;p15"/>
          <p:cNvSpPr txBox="1"/>
          <p:nvPr>
            <p:ph type="title"/>
          </p:nvPr>
        </p:nvSpPr>
        <p:spPr>
          <a:xfrm>
            <a:off x="171829" y="189912"/>
            <a:ext cx="8343521" cy="723683"/>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lt1"/>
              </a:buClr>
              <a:buSzPts val="3300"/>
              <a:buFont typeface="Gill Sans"/>
              <a:buNone/>
              <a:defRPr b="1" i="0" sz="3300" u="none" cap="none" strike="noStrike">
                <a:solidFill>
                  <a:schemeClr val="lt1"/>
                </a:solidFill>
                <a:latin typeface="Gill Sans"/>
                <a:ea typeface="Gill Sans"/>
                <a:cs typeface="Gill Sans"/>
                <a:sym typeface="Gill Sans"/>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69" name="Google Shape;69;p15"/>
          <p:cNvSpPr txBox="1"/>
          <p:nvPr>
            <p:ph idx="1" type="body"/>
          </p:nvPr>
        </p:nvSpPr>
        <p:spPr>
          <a:xfrm>
            <a:off x="171829" y="1078577"/>
            <a:ext cx="8833625" cy="3554146"/>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Gill Sans"/>
                <a:ea typeface="Gill Sans"/>
                <a:cs typeface="Gill Sans"/>
                <a:sym typeface="Gill Sans"/>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Gill Sans"/>
                <a:ea typeface="Gill Sans"/>
                <a:cs typeface="Gill Sans"/>
                <a:sym typeface="Gill Sans"/>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Gill Sans"/>
                <a:ea typeface="Gill Sans"/>
                <a:cs typeface="Gill Sans"/>
                <a:sym typeface="Gill Sans"/>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Gill Sans"/>
                <a:ea typeface="Gill Sans"/>
                <a:cs typeface="Gill Sans"/>
                <a:sym typeface="Gill Sans"/>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70" name="Google Shape;70;p15"/>
          <p:cNvSpPr txBox="1"/>
          <p:nvPr>
            <p:ph idx="10" type="dt"/>
          </p:nvPr>
        </p:nvSpPr>
        <p:spPr>
          <a:xfrm>
            <a:off x="628650" y="4767263"/>
            <a:ext cx="2057400" cy="273844"/>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71" name="Google Shape;71;p15"/>
          <p:cNvSpPr txBox="1"/>
          <p:nvPr>
            <p:ph idx="11" type="ftr"/>
          </p:nvPr>
        </p:nvSpPr>
        <p:spPr>
          <a:xfrm>
            <a:off x="3028950" y="4767263"/>
            <a:ext cx="3086100" cy="273844"/>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72" name="Google Shape;72;p15"/>
          <p:cNvSpPr txBox="1"/>
          <p:nvPr>
            <p:ph idx="12" type="sldNum"/>
          </p:nvPr>
        </p:nvSpPr>
        <p:spPr>
          <a:xfrm>
            <a:off x="6457950" y="4767263"/>
            <a:ext cx="2057400" cy="273844"/>
          </a:xfrm>
          <a:prstGeom prst="rect">
            <a:avLst/>
          </a:prstGeom>
          <a:noFill/>
          <a:ln>
            <a:noFill/>
          </a:ln>
        </p:spPr>
        <p:txBody>
          <a:bodyPr anchorCtr="0" anchor="t" bIns="34275" lIns="68575" spcFirstLastPara="1" rIns="68575" wrap="square" tIns="3427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73" name="Shape 73"/>
        <p:cNvGrpSpPr/>
        <p:nvPr/>
      </p:nvGrpSpPr>
      <p:grpSpPr>
        <a:xfrm>
          <a:off x="0" y="0"/>
          <a:ext cx="0" cy="0"/>
          <a:chOff x="0" y="0"/>
          <a:chExt cx="0" cy="0"/>
        </a:xfrm>
      </p:grpSpPr>
      <p:sp>
        <p:nvSpPr>
          <p:cNvPr id="74" name="Google Shape;74;p16"/>
          <p:cNvSpPr txBox="1"/>
          <p:nvPr>
            <p:ph idx="1" type="body"/>
          </p:nvPr>
        </p:nvSpPr>
        <p:spPr>
          <a:xfrm>
            <a:off x="171829" y="1048135"/>
            <a:ext cx="4343021" cy="3584587"/>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Gill Sans"/>
                <a:ea typeface="Gill Sans"/>
                <a:cs typeface="Gill Sans"/>
                <a:sym typeface="Gill Sans"/>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Gill Sans"/>
                <a:ea typeface="Gill Sans"/>
                <a:cs typeface="Gill Sans"/>
                <a:sym typeface="Gill Sans"/>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Gill Sans"/>
                <a:ea typeface="Gill Sans"/>
                <a:cs typeface="Gill Sans"/>
                <a:sym typeface="Gill Sans"/>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Gill Sans"/>
                <a:ea typeface="Gill Sans"/>
                <a:cs typeface="Gill Sans"/>
                <a:sym typeface="Gill Sans"/>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75" name="Google Shape;75;p16"/>
          <p:cNvSpPr txBox="1"/>
          <p:nvPr>
            <p:ph idx="2" type="body"/>
          </p:nvPr>
        </p:nvSpPr>
        <p:spPr>
          <a:xfrm>
            <a:off x="4629150" y="1048135"/>
            <a:ext cx="4343021" cy="3584587"/>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Gill Sans"/>
                <a:ea typeface="Gill Sans"/>
                <a:cs typeface="Gill Sans"/>
                <a:sym typeface="Gill Sans"/>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Gill Sans"/>
                <a:ea typeface="Gill Sans"/>
                <a:cs typeface="Gill Sans"/>
                <a:sym typeface="Gill Sans"/>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Gill Sans"/>
                <a:ea typeface="Gill Sans"/>
                <a:cs typeface="Gill Sans"/>
                <a:sym typeface="Gill Sans"/>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Gill Sans"/>
                <a:ea typeface="Gill Sans"/>
                <a:cs typeface="Gill Sans"/>
                <a:sym typeface="Gill Sans"/>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76" name="Google Shape;76;p16"/>
          <p:cNvSpPr txBox="1"/>
          <p:nvPr>
            <p:ph idx="10" type="dt"/>
          </p:nvPr>
        </p:nvSpPr>
        <p:spPr>
          <a:xfrm>
            <a:off x="628650" y="4767263"/>
            <a:ext cx="2057400" cy="273844"/>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77" name="Google Shape;77;p16"/>
          <p:cNvSpPr txBox="1"/>
          <p:nvPr>
            <p:ph idx="11" type="ftr"/>
          </p:nvPr>
        </p:nvSpPr>
        <p:spPr>
          <a:xfrm>
            <a:off x="3028950" y="4767263"/>
            <a:ext cx="3086100" cy="273844"/>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78" name="Google Shape;78;p16"/>
          <p:cNvSpPr txBox="1"/>
          <p:nvPr>
            <p:ph idx="12" type="sldNum"/>
          </p:nvPr>
        </p:nvSpPr>
        <p:spPr>
          <a:xfrm>
            <a:off x="6457950" y="4767263"/>
            <a:ext cx="2057400" cy="273844"/>
          </a:xfrm>
          <a:prstGeom prst="rect">
            <a:avLst/>
          </a:prstGeom>
          <a:noFill/>
          <a:ln>
            <a:noFill/>
          </a:ln>
        </p:spPr>
        <p:txBody>
          <a:bodyPr anchorCtr="0" anchor="t" bIns="34275" lIns="68575" spcFirstLastPara="1" rIns="68575" wrap="square" tIns="3427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
        <p:nvSpPr>
          <p:cNvPr id="79" name="Google Shape;79;p16"/>
          <p:cNvSpPr txBox="1"/>
          <p:nvPr>
            <p:ph type="title"/>
          </p:nvPr>
        </p:nvSpPr>
        <p:spPr>
          <a:xfrm>
            <a:off x="171829" y="189912"/>
            <a:ext cx="8343521" cy="723683"/>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lt1"/>
              </a:buClr>
              <a:buSzPts val="3300"/>
              <a:buFont typeface="Gill Sans"/>
              <a:buNone/>
              <a:defRPr b="1" i="0" sz="3300" u="none" cap="none" strike="noStrike">
                <a:solidFill>
                  <a:schemeClr val="lt1"/>
                </a:solidFill>
                <a:latin typeface="Gill Sans"/>
                <a:ea typeface="Gill Sans"/>
                <a:cs typeface="Gill Sans"/>
                <a:sym typeface="Gill Sans"/>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80" name="Shape 80"/>
        <p:cNvGrpSpPr/>
        <p:nvPr/>
      </p:nvGrpSpPr>
      <p:grpSpPr>
        <a:xfrm>
          <a:off x="0" y="0"/>
          <a:ext cx="0" cy="0"/>
          <a:chOff x="0" y="0"/>
          <a:chExt cx="0" cy="0"/>
        </a:xfrm>
      </p:grpSpPr>
      <p:sp>
        <p:nvSpPr>
          <p:cNvPr id="81" name="Google Shape;81;p17"/>
          <p:cNvSpPr txBox="1"/>
          <p:nvPr>
            <p:ph idx="1" type="body"/>
          </p:nvPr>
        </p:nvSpPr>
        <p:spPr>
          <a:xfrm>
            <a:off x="629841" y="1260872"/>
            <a:ext cx="3868340" cy="617934"/>
          </a:xfrm>
          <a:prstGeom prst="rect">
            <a:avLst/>
          </a:prstGeom>
          <a:noFill/>
          <a:ln>
            <a:noFill/>
          </a:ln>
        </p:spPr>
        <p:txBody>
          <a:bodyPr anchorCtr="0" anchor="b" bIns="34275" lIns="68575" spcFirstLastPara="1" rIns="68575" wrap="square" tIns="34275">
            <a:noAutofit/>
          </a:bodyPr>
          <a:lstStyle>
            <a:lvl1pPr indent="-228600" lvl="0" marL="457200" marR="0" rtl="0" algn="l">
              <a:lnSpc>
                <a:spcPct val="90000"/>
              </a:lnSpc>
              <a:spcBef>
                <a:spcPts val="800"/>
              </a:spcBef>
              <a:spcAft>
                <a:spcPts val="0"/>
              </a:spcAft>
              <a:buClr>
                <a:schemeClr val="dk1"/>
              </a:buClr>
              <a:buSzPts val="1800"/>
              <a:buFont typeface="Arial"/>
              <a:buNone/>
              <a:defRPr b="1" i="0" sz="1800" u="none" cap="none" strike="noStrike">
                <a:solidFill>
                  <a:schemeClr val="dk1"/>
                </a:solidFill>
                <a:latin typeface="Gill Sans"/>
                <a:ea typeface="Gill Sans"/>
                <a:cs typeface="Gill Sans"/>
                <a:sym typeface="Gill Sans"/>
              </a:defRPr>
            </a:lvl1pPr>
            <a:lvl2pPr indent="-228600" lvl="1" marL="914400" marR="0" rtl="0" algn="l">
              <a:lnSpc>
                <a:spcPct val="90000"/>
              </a:lnSpc>
              <a:spcBef>
                <a:spcPts val="400"/>
              </a:spcBef>
              <a:spcAft>
                <a:spcPts val="0"/>
              </a:spcAft>
              <a:buClr>
                <a:schemeClr val="dk1"/>
              </a:buClr>
              <a:buSzPts val="1500"/>
              <a:buFont typeface="Arial"/>
              <a:buNone/>
              <a:defRPr b="1" i="0" sz="1500" u="none" cap="none" strike="noStrike">
                <a:solidFill>
                  <a:schemeClr val="dk1"/>
                </a:solidFill>
                <a:latin typeface="Gill Sans"/>
                <a:ea typeface="Gill Sans"/>
                <a:cs typeface="Gill Sans"/>
                <a:sym typeface="Gill Sans"/>
              </a:defRPr>
            </a:lvl2pPr>
            <a:lvl3pPr indent="-228600" lvl="2" marL="1371600" marR="0" rtl="0" algn="l">
              <a:lnSpc>
                <a:spcPct val="90000"/>
              </a:lnSpc>
              <a:spcBef>
                <a:spcPts val="400"/>
              </a:spcBef>
              <a:spcAft>
                <a:spcPts val="0"/>
              </a:spcAft>
              <a:buClr>
                <a:schemeClr val="dk1"/>
              </a:buClr>
              <a:buSzPts val="1400"/>
              <a:buFont typeface="Arial"/>
              <a:buNone/>
              <a:defRPr b="1" i="0" sz="1400" u="none" cap="none" strike="noStrike">
                <a:solidFill>
                  <a:schemeClr val="dk1"/>
                </a:solidFill>
                <a:latin typeface="Gill Sans"/>
                <a:ea typeface="Gill Sans"/>
                <a:cs typeface="Gill Sans"/>
                <a:sym typeface="Gill Sans"/>
              </a:defRPr>
            </a:lvl3pPr>
            <a:lvl4pPr indent="-228600" lvl="3" marL="18288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Gill Sans"/>
                <a:ea typeface="Gill Sans"/>
                <a:cs typeface="Gill Sans"/>
                <a:sym typeface="Gill Sans"/>
              </a:defRPr>
            </a:lvl4pPr>
            <a:lvl5pPr indent="-228600" lvl="4" marL="22860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Gill Sans"/>
                <a:ea typeface="Gill Sans"/>
                <a:cs typeface="Gill Sans"/>
                <a:sym typeface="Gill Sans"/>
              </a:defRPr>
            </a:lvl5pPr>
            <a:lvl6pPr indent="-228600" lvl="5" marL="27432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6pPr>
            <a:lvl7pPr indent="-228600" lvl="6" marL="32004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7pPr>
            <a:lvl8pPr indent="-228600" lvl="7" marL="36576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8pPr>
            <a:lvl9pPr indent="-228600" lvl="8" marL="41148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9pPr>
          </a:lstStyle>
          <a:p/>
        </p:txBody>
      </p:sp>
      <p:sp>
        <p:nvSpPr>
          <p:cNvPr id="82" name="Google Shape;82;p17"/>
          <p:cNvSpPr txBox="1"/>
          <p:nvPr>
            <p:ph idx="2" type="body"/>
          </p:nvPr>
        </p:nvSpPr>
        <p:spPr>
          <a:xfrm>
            <a:off x="629841" y="1878806"/>
            <a:ext cx="3868340" cy="2763441"/>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Gill Sans"/>
                <a:ea typeface="Gill Sans"/>
                <a:cs typeface="Gill Sans"/>
                <a:sym typeface="Gill Sans"/>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Gill Sans"/>
                <a:ea typeface="Gill Sans"/>
                <a:cs typeface="Gill Sans"/>
                <a:sym typeface="Gill Sans"/>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Gill Sans"/>
                <a:ea typeface="Gill Sans"/>
                <a:cs typeface="Gill Sans"/>
                <a:sym typeface="Gill Sans"/>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Gill Sans"/>
                <a:ea typeface="Gill Sans"/>
                <a:cs typeface="Gill Sans"/>
                <a:sym typeface="Gill Sans"/>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83" name="Google Shape;83;p17"/>
          <p:cNvSpPr txBox="1"/>
          <p:nvPr>
            <p:ph idx="3" type="body"/>
          </p:nvPr>
        </p:nvSpPr>
        <p:spPr>
          <a:xfrm>
            <a:off x="4629150" y="1260872"/>
            <a:ext cx="3887391" cy="617934"/>
          </a:xfrm>
          <a:prstGeom prst="rect">
            <a:avLst/>
          </a:prstGeom>
          <a:noFill/>
          <a:ln>
            <a:noFill/>
          </a:ln>
        </p:spPr>
        <p:txBody>
          <a:bodyPr anchorCtr="0" anchor="b" bIns="34275" lIns="68575" spcFirstLastPara="1" rIns="68575" wrap="square" tIns="34275">
            <a:noAutofit/>
          </a:bodyPr>
          <a:lstStyle>
            <a:lvl1pPr indent="-228600" lvl="0" marL="457200" marR="0" rtl="0" algn="l">
              <a:lnSpc>
                <a:spcPct val="90000"/>
              </a:lnSpc>
              <a:spcBef>
                <a:spcPts val="800"/>
              </a:spcBef>
              <a:spcAft>
                <a:spcPts val="0"/>
              </a:spcAft>
              <a:buClr>
                <a:schemeClr val="dk1"/>
              </a:buClr>
              <a:buSzPts val="1800"/>
              <a:buFont typeface="Arial"/>
              <a:buNone/>
              <a:defRPr b="1" i="0" sz="1800" u="none" cap="none" strike="noStrike">
                <a:solidFill>
                  <a:schemeClr val="dk1"/>
                </a:solidFill>
                <a:latin typeface="Gill Sans"/>
                <a:ea typeface="Gill Sans"/>
                <a:cs typeface="Gill Sans"/>
                <a:sym typeface="Gill Sans"/>
              </a:defRPr>
            </a:lvl1pPr>
            <a:lvl2pPr indent="-228600" lvl="1" marL="914400" marR="0" rtl="0" algn="l">
              <a:lnSpc>
                <a:spcPct val="90000"/>
              </a:lnSpc>
              <a:spcBef>
                <a:spcPts val="400"/>
              </a:spcBef>
              <a:spcAft>
                <a:spcPts val="0"/>
              </a:spcAft>
              <a:buClr>
                <a:schemeClr val="dk1"/>
              </a:buClr>
              <a:buSzPts val="1500"/>
              <a:buFont typeface="Arial"/>
              <a:buNone/>
              <a:defRPr b="1" i="0" sz="1500" u="none" cap="none" strike="noStrike">
                <a:solidFill>
                  <a:schemeClr val="dk1"/>
                </a:solidFill>
                <a:latin typeface="Gill Sans"/>
                <a:ea typeface="Gill Sans"/>
                <a:cs typeface="Gill Sans"/>
                <a:sym typeface="Gill Sans"/>
              </a:defRPr>
            </a:lvl2pPr>
            <a:lvl3pPr indent="-228600" lvl="2" marL="1371600" marR="0" rtl="0" algn="l">
              <a:lnSpc>
                <a:spcPct val="90000"/>
              </a:lnSpc>
              <a:spcBef>
                <a:spcPts val="400"/>
              </a:spcBef>
              <a:spcAft>
                <a:spcPts val="0"/>
              </a:spcAft>
              <a:buClr>
                <a:schemeClr val="dk1"/>
              </a:buClr>
              <a:buSzPts val="1400"/>
              <a:buFont typeface="Arial"/>
              <a:buNone/>
              <a:defRPr b="1" i="0" sz="1400" u="none" cap="none" strike="noStrike">
                <a:solidFill>
                  <a:schemeClr val="dk1"/>
                </a:solidFill>
                <a:latin typeface="Gill Sans"/>
                <a:ea typeface="Gill Sans"/>
                <a:cs typeface="Gill Sans"/>
                <a:sym typeface="Gill Sans"/>
              </a:defRPr>
            </a:lvl3pPr>
            <a:lvl4pPr indent="-228600" lvl="3" marL="18288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Gill Sans"/>
                <a:ea typeface="Gill Sans"/>
                <a:cs typeface="Gill Sans"/>
                <a:sym typeface="Gill Sans"/>
              </a:defRPr>
            </a:lvl4pPr>
            <a:lvl5pPr indent="-228600" lvl="4" marL="22860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Gill Sans"/>
                <a:ea typeface="Gill Sans"/>
                <a:cs typeface="Gill Sans"/>
                <a:sym typeface="Gill Sans"/>
              </a:defRPr>
            </a:lvl5pPr>
            <a:lvl6pPr indent="-228600" lvl="5" marL="27432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6pPr>
            <a:lvl7pPr indent="-228600" lvl="6" marL="32004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7pPr>
            <a:lvl8pPr indent="-228600" lvl="7" marL="36576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8pPr>
            <a:lvl9pPr indent="-228600" lvl="8" marL="41148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9pPr>
          </a:lstStyle>
          <a:p/>
        </p:txBody>
      </p:sp>
      <p:sp>
        <p:nvSpPr>
          <p:cNvPr id="84" name="Google Shape;84;p17"/>
          <p:cNvSpPr txBox="1"/>
          <p:nvPr>
            <p:ph idx="4" type="body"/>
          </p:nvPr>
        </p:nvSpPr>
        <p:spPr>
          <a:xfrm>
            <a:off x="4629150" y="1878806"/>
            <a:ext cx="3887391" cy="2763441"/>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Gill Sans"/>
                <a:ea typeface="Gill Sans"/>
                <a:cs typeface="Gill Sans"/>
                <a:sym typeface="Gill Sans"/>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Gill Sans"/>
                <a:ea typeface="Gill Sans"/>
                <a:cs typeface="Gill Sans"/>
                <a:sym typeface="Gill Sans"/>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Gill Sans"/>
                <a:ea typeface="Gill Sans"/>
                <a:cs typeface="Gill Sans"/>
                <a:sym typeface="Gill Sans"/>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Gill Sans"/>
                <a:ea typeface="Gill Sans"/>
                <a:cs typeface="Gill Sans"/>
                <a:sym typeface="Gill Sans"/>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85" name="Google Shape;85;p17"/>
          <p:cNvSpPr txBox="1"/>
          <p:nvPr>
            <p:ph idx="10" type="dt"/>
          </p:nvPr>
        </p:nvSpPr>
        <p:spPr>
          <a:xfrm>
            <a:off x="628650" y="4767263"/>
            <a:ext cx="2057400" cy="273844"/>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86" name="Google Shape;86;p17"/>
          <p:cNvSpPr txBox="1"/>
          <p:nvPr>
            <p:ph idx="11" type="ftr"/>
          </p:nvPr>
        </p:nvSpPr>
        <p:spPr>
          <a:xfrm>
            <a:off x="3028950" y="4767263"/>
            <a:ext cx="3086100" cy="273844"/>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87" name="Google Shape;87;p17"/>
          <p:cNvSpPr txBox="1"/>
          <p:nvPr>
            <p:ph idx="12" type="sldNum"/>
          </p:nvPr>
        </p:nvSpPr>
        <p:spPr>
          <a:xfrm>
            <a:off x="6457950" y="4767263"/>
            <a:ext cx="2057400" cy="273844"/>
          </a:xfrm>
          <a:prstGeom prst="rect">
            <a:avLst/>
          </a:prstGeom>
          <a:noFill/>
          <a:ln>
            <a:noFill/>
          </a:ln>
        </p:spPr>
        <p:txBody>
          <a:bodyPr anchorCtr="0" anchor="t" bIns="34275" lIns="68575" spcFirstLastPara="1" rIns="68575" wrap="square" tIns="3427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
        <p:nvSpPr>
          <p:cNvPr id="88" name="Google Shape;88;p17"/>
          <p:cNvSpPr txBox="1"/>
          <p:nvPr>
            <p:ph type="title"/>
          </p:nvPr>
        </p:nvSpPr>
        <p:spPr>
          <a:xfrm>
            <a:off x="171829" y="189912"/>
            <a:ext cx="8343521" cy="723683"/>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lt1"/>
              </a:buClr>
              <a:buSzPts val="3300"/>
              <a:buFont typeface="Gill Sans"/>
              <a:buNone/>
              <a:defRPr b="1" i="0" sz="3300" u="none" cap="none" strike="noStrike">
                <a:solidFill>
                  <a:schemeClr val="lt1"/>
                </a:solidFill>
                <a:latin typeface="Gill Sans"/>
                <a:ea typeface="Gill Sans"/>
                <a:cs typeface="Gill Sans"/>
                <a:sym typeface="Gill Sans"/>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89" name="Shape 89"/>
        <p:cNvGrpSpPr/>
        <p:nvPr/>
      </p:nvGrpSpPr>
      <p:grpSpPr>
        <a:xfrm>
          <a:off x="0" y="0"/>
          <a:ext cx="0" cy="0"/>
          <a:chOff x="0" y="0"/>
          <a:chExt cx="0" cy="0"/>
        </a:xfrm>
      </p:grpSpPr>
      <p:sp>
        <p:nvSpPr>
          <p:cNvPr id="90" name="Google Shape;90;p18"/>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Autofit/>
          </a:bodyPr>
          <a:lstStyle>
            <a:lvl1pPr lvl="0" marR="0" rtl="0" algn="l">
              <a:lnSpc>
                <a:spcPct val="90000"/>
              </a:lnSpc>
              <a:spcBef>
                <a:spcPts val="0"/>
              </a:spcBef>
              <a:spcAft>
                <a:spcPts val="0"/>
              </a:spcAft>
              <a:buClr>
                <a:schemeClr val="lt1"/>
              </a:buClr>
              <a:buSzPts val="2400"/>
              <a:buFont typeface="Gill Sans"/>
              <a:buNone/>
              <a:defRPr b="0" i="0" sz="2400" u="none" cap="none" strike="noStrike">
                <a:solidFill>
                  <a:schemeClr val="lt1"/>
                </a:solidFill>
                <a:latin typeface="Gill Sans"/>
                <a:ea typeface="Gill Sans"/>
                <a:cs typeface="Gill Sans"/>
                <a:sym typeface="Gill Sans"/>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91" name="Google Shape;91;p18"/>
          <p:cNvSpPr txBox="1"/>
          <p:nvPr>
            <p:ph idx="1" type="body"/>
          </p:nvPr>
        </p:nvSpPr>
        <p:spPr>
          <a:xfrm>
            <a:off x="3887391" y="740569"/>
            <a:ext cx="4629150" cy="3655219"/>
          </a:xfrm>
          <a:prstGeom prst="rect">
            <a:avLst/>
          </a:prstGeom>
          <a:noFill/>
          <a:ln>
            <a:noFill/>
          </a:ln>
        </p:spPr>
        <p:txBody>
          <a:bodyPr anchorCtr="0" anchor="t" bIns="34275" lIns="68575" spcFirstLastPara="1" rIns="68575" wrap="square" tIns="34275">
            <a:noAutofit/>
          </a:bodyPr>
          <a:lstStyle>
            <a:lvl1pPr indent="-381000" lvl="0" marL="457200" marR="0" rtl="0" algn="l">
              <a:lnSpc>
                <a:spcPct val="90000"/>
              </a:lnSpc>
              <a:spcBef>
                <a:spcPts val="800"/>
              </a:spcBef>
              <a:spcAft>
                <a:spcPts val="0"/>
              </a:spcAft>
              <a:buClr>
                <a:schemeClr val="dk1"/>
              </a:buClr>
              <a:buSzPts val="2400"/>
              <a:buFont typeface="Arial"/>
              <a:buChar char="•"/>
              <a:defRPr b="0" i="0" sz="2400" u="none" cap="none" strike="noStrike">
                <a:solidFill>
                  <a:schemeClr val="dk1"/>
                </a:solidFill>
                <a:latin typeface="Gill Sans"/>
                <a:ea typeface="Gill Sans"/>
                <a:cs typeface="Gill Sans"/>
                <a:sym typeface="Gill Sans"/>
              </a:defRPr>
            </a:lvl1pPr>
            <a:lvl2pPr indent="-361950" lvl="1" marL="914400" marR="0" rtl="0" algn="l">
              <a:lnSpc>
                <a:spcPct val="90000"/>
              </a:lnSpc>
              <a:spcBef>
                <a:spcPts val="400"/>
              </a:spcBef>
              <a:spcAft>
                <a:spcPts val="0"/>
              </a:spcAft>
              <a:buClr>
                <a:schemeClr val="dk1"/>
              </a:buClr>
              <a:buSzPts val="2100"/>
              <a:buFont typeface="Arial"/>
              <a:buChar char="•"/>
              <a:defRPr b="0" i="0" sz="2100" u="none" cap="none" strike="noStrike">
                <a:solidFill>
                  <a:schemeClr val="dk1"/>
                </a:solidFill>
                <a:latin typeface="Gill Sans"/>
                <a:ea typeface="Gill Sans"/>
                <a:cs typeface="Gill Sans"/>
                <a:sym typeface="Gill Sans"/>
              </a:defRPr>
            </a:lvl2pPr>
            <a:lvl3pPr indent="-342900" lvl="2" marL="13716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3pPr>
            <a:lvl4pPr indent="-323850" lvl="3" marL="18288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Gill Sans"/>
                <a:ea typeface="Gill Sans"/>
                <a:cs typeface="Gill Sans"/>
                <a:sym typeface="Gill Sans"/>
              </a:defRPr>
            </a:lvl4pPr>
            <a:lvl5pPr indent="-323850" lvl="4" marL="22860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Gill Sans"/>
                <a:ea typeface="Gill Sans"/>
                <a:cs typeface="Gill Sans"/>
                <a:sym typeface="Gill Sans"/>
              </a:defRPr>
            </a:lvl5pPr>
            <a:lvl6pPr indent="-323850" lvl="5" marL="27432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indent="-323850" lvl="6" marL="32004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indent="-323850" lvl="7" marL="3657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323850" lvl="8" marL="41148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92" name="Google Shape;92;p18"/>
          <p:cNvSpPr txBox="1"/>
          <p:nvPr>
            <p:ph idx="2" type="body"/>
          </p:nvPr>
        </p:nvSpPr>
        <p:spPr>
          <a:xfrm>
            <a:off x="629841" y="1543050"/>
            <a:ext cx="2949178" cy="2858691"/>
          </a:xfrm>
          <a:prstGeom prst="rect">
            <a:avLst/>
          </a:prstGeom>
          <a:noFill/>
          <a:ln>
            <a:noFill/>
          </a:ln>
        </p:spPr>
        <p:txBody>
          <a:bodyPr anchorCtr="0" anchor="t" bIns="34275" lIns="68575" spcFirstLastPara="1" rIns="68575" wrap="square" tIns="34275">
            <a:noAutofit/>
          </a:bodyPr>
          <a:lstStyle>
            <a:lvl1pPr indent="-228600" lvl="0" marL="457200" marR="0" rtl="0" algn="l">
              <a:lnSpc>
                <a:spcPct val="90000"/>
              </a:lnSpc>
              <a:spcBef>
                <a:spcPts val="800"/>
              </a:spcBef>
              <a:spcAft>
                <a:spcPts val="0"/>
              </a:spcAft>
              <a:buClr>
                <a:schemeClr val="dk1"/>
              </a:buClr>
              <a:buSzPts val="1200"/>
              <a:buFont typeface="Arial"/>
              <a:buNone/>
              <a:defRPr b="0" i="0" sz="1200" u="none" cap="none" strike="noStrike">
                <a:solidFill>
                  <a:schemeClr val="dk1"/>
                </a:solidFill>
                <a:latin typeface="Gill Sans"/>
                <a:ea typeface="Gill Sans"/>
                <a:cs typeface="Gill Sans"/>
                <a:sym typeface="Gill Sans"/>
              </a:defRPr>
            </a:lvl1pPr>
            <a:lvl2pPr indent="-228600" lvl="1" marL="914400" marR="0" rtl="0" algn="l">
              <a:lnSpc>
                <a:spcPct val="90000"/>
              </a:lnSpc>
              <a:spcBef>
                <a:spcPts val="400"/>
              </a:spcBef>
              <a:spcAft>
                <a:spcPts val="0"/>
              </a:spcAft>
              <a:buClr>
                <a:schemeClr val="dk1"/>
              </a:buClr>
              <a:buSzPts val="1100"/>
              <a:buFont typeface="Arial"/>
              <a:buNone/>
              <a:defRPr b="0" i="0" sz="1100" u="none" cap="none" strike="noStrike">
                <a:solidFill>
                  <a:schemeClr val="dk1"/>
                </a:solidFill>
                <a:latin typeface="Gill Sans"/>
                <a:ea typeface="Gill Sans"/>
                <a:cs typeface="Gill Sans"/>
                <a:sym typeface="Gill Sans"/>
              </a:defRPr>
            </a:lvl2pPr>
            <a:lvl3pPr indent="-228600" lvl="2" marL="1371600" marR="0" rtl="0" algn="l">
              <a:lnSpc>
                <a:spcPct val="90000"/>
              </a:lnSpc>
              <a:spcBef>
                <a:spcPts val="400"/>
              </a:spcBef>
              <a:spcAft>
                <a:spcPts val="0"/>
              </a:spcAft>
              <a:buClr>
                <a:schemeClr val="dk1"/>
              </a:buClr>
              <a:buSzPts val="900"/>
              <a:buFont typeface="Arial"/>
              <a:buNone/>
              <a:defRPr b="0" i="0" sz="900" u="none" cap="none" strike="noStrike">
                <a:solidFill>
                  <a:schemeClr val="dk1"/>
                </a:solidFill>
                <a:latin typeface="Gill Sans"/>
                <a:ea typeface="Gill Sans"/>
                <a:cs typeface="Gill Sans"/>
                <a:sym typeface="Gill Sans"/>
              </a:defRPr>
            </a:lvl3pPr>
            <a:lvl4pPr indent="-228600" lvl="3" marL="18288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Gill Sans"/>
                <a:ea typeface="Gill Sans"/>
                <a:cs typeface="Gill Sans"/>
                <a:sym typeface="Gill Sans"/>
              </a:defRPr>
            </a:lvl4pPr>
            <a:lvl5pPr indent="-228600" lvl="4" marL="22860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Gill Sans"/>
                <a:ea typeface="Gill Sans"/>
                <a:cs typeface="Gill Sans"/>
                <a:sym typeface="Gill Sans"/>
              </a:defRPr>
            </a:lvl5pPr>
            <a:lvl6pPr indent="-228600" lvl="5" marL="27432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6pPr>
            <a:lvl7pPr indent="-228600" lvl="6" marL="32004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7pPr>
            <a:lvl8pPr indent="-228600" lvl="7" marL="36576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8pPr>
            <a:lvl9pPr indent="-228600" lvl="8" marL="41148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9pPr>
          </a:lstStyle>
          <a:p/>
        </p:txBody>
      </p:sp>
      <p:sp>
        <p:nvSpPr>
          <p:cNvPr id="93" name="Google Shape;93;p18"/>
          <p:cNvSpPr txBox="1"/>
          <p:nvPr>
            <p:ph idx="10" type="dt"/>
          </p:nvPr>
        </p:nvSpPr>
        <p:spPr>
          <a:xfrm>
            <a:off x="628650" y="4767263"/>
            <a:ext cx="2057400" cy="273844"/>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94" name="Google Shape;94;p18"/>
          <p:cNvSpPr txBox="1"/>
          <p:nvPr>
            <p:ph idx="11" type="ftr"/>
          </p:nvPr>
        </p:nvSpPr>
        <p:spPr>
          <a:xfrm>
            <a:off x="3028950" y="4767263"/>
            <a:ext cx="3086100" cy="273844"/>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95" name="Google Shape;95;p18"/>
          <p:cNvSpPr txBox="1"/>
          <p:nvPr>
            <p:ph idx="12" type="sldNum"/>
          </p:nvPr>
        </p:nvSpPr>
        <p:spPr>
          <a:xfrm>
            <a:off x="6457950" y="4767263"/>
            <a:ext cx="2057400" cy="273844"/>
          </a:xfrm>
          <a:prstGeom prst="rect">
            <a:avLst/>
          </a:prstGeom>
          <a:noFill/>
          <a:ln>
            <a:noFill/>
          </a:ln>
        </p:spPr>
        <p:txBody>
          <a:bodyPr anchorCtr="0" anchor="t" bIns="34275" lIns="68575" spcFirstLastPara="1" rIns="68575" wrap="square" tIns="3427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96" name="Shape 96"/>
        <p:cNvGrpSpPr/>
        <p:nvPr/>
      </p:nvGrpSpPr>
      <p:grpSpPr>
        <a:xfrm>
          <a:off x="0" y="0"/>
          <a:ext cx="0" cy="0"/>
          <a:chOff x="0" y="0"/>
          <a:chExt cx="0" cy="0"/>
        </a:xfrm>
      </p:grpSpPr>
      <p:sp>
        <p:nvSpPr>
          <p:cNvPr id="97" name="Google Shape;97;p19"/>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Autofit/>
          </a:bodyPr>
          <a:lstStyle>
            <a:lvl1pPr lvl="0" marR="0" rtl="0" algn="l">
              <a:lnSpc>
                <a:spcPct val="90000"/>
              </a:lnSpc>
              <a:spcBef>
                <a:spcPts val="0"/>
              </a:spcBef>
              <a:spcAft>
                <a:spcPts val="0"/>
              </a:spcAft>
              <a:buClr>
                <a:schemeClr val="lt1"/>
              </a:buClr>
              <a:buSzPts val="2400"/>
              <a:buFont typeface="Gill Sans"/>
              <a:buNone/>
              <a:defRPr b="0" i="0" sz="2400" u="none" cap="none" strike="noStrike">
                <a:solidFill>
                  <a:schemeClr val="lt1"/>
                </a:solidFill>
                <a:latin typeface="Gill Sans"/>
                <a:ea typeface="Gill Sans"/>
                <a:cs typeface="Gill Sans"/>
                <a:sym typeface="Gill Sans"/>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98" name="Google Shape;98;p19"/>
          <p:cNvSpPr/>
          <p:nvPr>
            <p:ph idx="2" type="pic"/>
          </p:nvPr>
        </p:nvSpPr>
        <p:spPr>
          <a:xfrm>
            <a:off x="3887391" y="740569"/>
            <a:ext cx="4629150" cy="3655219"/>
          </a:xfrm>
          <a:prstGeom prst="rect">
            <a:avLst/>
          </a:prstGeom>
          <a:noFill/>
          <a:ln>
            <a:noFill/>
          </a:ln>
        </p:spPr>
      </p:sp>
      <p:sp>
        <p:nvSpPr>
          <p:cNvPr id="99" name="Google Shape;99;p19"/>
          <p:cNvSpPr txBox="1"/>
          <p:nvPr>
            <p:ph idx="1" type="body"/>
          </p:nvPr>
        </p:nvSpPr>
        <p:spPr>
          <a:xfrm>
            <a:off x="629841" y="1543050"/>
            <a:ext cx="2949178" cy="2858691"/>
          </a:xfrm>
          <a:prstGeom prst="rect">
            <a:avLst/>
          </a:prstGeom>
          <a:noFill/>
          <a:ln>
            <a:noFill/>
          </a:ln>
        </p:spPr>
        <p:txBody>
          <a:bodyPr anchorCtr="0" anchor="t" bIns="34275" lIns="68575" spcFirstLastPara="1" rIns="68575" wrap="square" tIns="34275">
            <a:noAutofit/>
          </a:bodyPr>
          <a:lstStyle>
            <a:lvl1pPr indent="-228600" lvl="0" marL="457200" marR="0" rtl="0" algn="l">
              <a:lnSpc>
                <a:spcPct val="90000"/>
              </a:lnSpc>
              <a:spcBef>
                <a:spcPts val="800"/>
              </a:spcBef>
              <a:spcAft>
                <a:spcPts val="0"/>
              </a:spcAft>
              <a:buClr>
                <a:schemeClr val="dk1"/>
              </a:buClr>
              <a:buSzPts val="1200"/>
              <a:buFont typeface="Arial"/>
              <a:buNone/>
              <a:defRPr b="0" i="0" sz="1200" u="none" cap="none" strike="noStrike">
                <a:solidFill>
                  <a:schemeClr val="dk1"/>
                </a:solidFill>
                <a:latin typeface="Gill Sans"/>
                <a:ea typeface="Gill Sans"/>
                <a:cs typeface="Gill Sans"/>
                <a:sym typeface="Gill Sans"/>
              </a:defRPr>
            </a:lvl1pPr>
            <a:lvl2pPr indent="-228600" lvl="1" marL="914400" marR="0" rtl="0" algn="l">
              <a:lnSpc>
                <a:spcPct val="90000"/>
              </a:lnSpc>
              <a:spcBef>
                <a:spcPts val="400"/>
              </a:spcBef>
              <a:spcAft>
                <a:spcPts val="0"/>
              </a:spcAft>
              <a:buClr>
                <a:schemeClr val="dk1"/>
              </a:buClr>
              <a:buSzPts val="1100"/>
              <a:buFont typeface="Arial"/>
              <a:buNone/>
              <a:defRPr b="0" i="0" sz="1100" u="none" cap="none" strike="noStrike">
                <a:solidFill>
                  <a:schemeClr val="dk1"/>
                </a:solidFill>
                <a:latin typeface="Gill Sans"/>
                <a:ea typeface="Gill Sans"/>
                <a:cs typeface="Gill Sans"/>
                <a:sym typeface="Gill Sans"/>
              </a:defRPr>
            </a:lvl2pPr>
            <a:lvl3pPr indent="-228600" lvl="2" marL="1371600" marR="0" rtl="0" algn="l">
              <a:lnSpc>
                <a:spcPct val="90000"/>
              </a:lnSpc>
              <a:spcBef>
                <a:spcPts val="400"/>
              </a:spcBef>
              <a:spcAft>
                <a:spcPts val="0"/>
              </a:spcAft>
              <a:buClr>
                <a:schemeClr val="dk1"/>
              </a:buClr>
              <a:buSzPts val="900"/>
              <a:buFont typeface="Arial"/>
              <a:buNone/>
              <a:defRPr b="0" i="0" sz="900" u="none" cap="none" strike="noStrike">
                <a:solidFill>
                  <a:schemeClr val="dk1"/>
                </a:solidFill>
                <a:latin typeface="Gill Sans"/>
                <a:ea typeface="Gill Sans"/>
                <a:cs typeface="Gill Sans"/>
                <a:sym typeface="Gill Sans"/>
              </a:defRPr>
            </a:lvl3pPr>
            <a:lvl4pPr indent="-228600" lvl="3" marL="18288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Gill Sans"/>
                <a:ea typeface="Gill Sans"/>
                <a:cs typeface="Gill Sans"/>
                <a:sym typeface="Gill Sans"/>
              </a:defRPr>
            </a:lvl4pPr>
            <a:lvl5pPr indent="-228600" lvl="4" marL="22860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Gill Sans"/>
                <a:ea typeface="Gill Sans"/>
                <a:cs typeface="Gill Sans"/>
                <a:sym typeface="Gill Sans"/>
              </a:defRPr>
            </a:lvl5pPr>
            <a:lvl6pPr indent="-228600" lvl="5" marL="27432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6pPr>
            <a:lvl7pPr indent="-228600" lvl="6" marL="32004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7pPr>
            <a:lvl8pPr indent="-228600" lvl="7" marL="36576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8pPr>
            <a:lvl9pPr indent="-228600" lvl="8" marL="41148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9pPr>
          </a:lstStyle>
          <a:p/>
        </p:txBody>
      </p:sp>
      <p:sp>
        <p:nvSpPr>
          <p:cNvPr id="100" name="Google Shape;100;p19"/>
          <p:cNvSpPr txBox="1"/>
          <p:nvPr>
            <p:ph idx="10" type="dt"/>
          </p:nvPr>
        </p:nvSpPr>
        <p:spPr>
          <a:xfrm>
            <a:off x="628650" y="4767263"/>
            <a:ext cx="2057400" cy="273844"/>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101" name="Google Shape;101;p19"/>
          <p:cNvSpPr txBox="1"/>
          <p:nvPr>
            <p:ph idx="11" type="ftr"/>
          </p:nvPr>
        </p:nvSpPr>
        <p:spPr>
          <a:xfrm>
            <a:off x="3028950" y="4767263"/>
            <a:ext cx="3086100" cy="273844"/>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102" name="Google Shape;102;p19"/>
          <p:cNvSpPr txBox="1"/>
          <p:nvPr>
            <p:ph idx="12" type="sldNum"/>
          </p:nvPr>
        </p:nvSpPr>
        <p:spPr>
          <a:xfrm>
            <a:off x="6457950" y="4767263"/>
            <a:ext cx="2057400" cy="273844"/>
          </a:xfrm>
          <a:prstGeom prst="rect">
            <a:avLst/>
          </a:prstGeom>
          <a:noFill/>
          <a:ln>
            <a:noFill/>
          </a:ln>
        </p:spPr>
        <p:txBody>
          <a:bodyPr anchorCtr="0" anchor="t" bIns="34275" lIns="68575" spcFirstLastPara="1" rIns="68575" wrap="square" tIns="3427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Title and Vertical Text">
    <p:spTree>
      <p:nvGrpSpPr>
        <p:cNvPr id="103" name="Shape 103"/>
        <p:cNvGrpSpPr/>
        <p:nvPr/>
      </p:nvGrpSpPr>
      <p:grpSpPr>
        <a:xfrm>
          <a:off x="0" y="0"/>
          <a:ext cx="0" cy="0"/>
          <a:chOff x="0" y="0"/>
          <a:chExt cx="0" cy="0"/>
        </a:xfrm>
      </p:grpSpPr>
      <p:sp>
        <p:nvSpPr>
          <p:cNvPr id="104" name="Google Shape;104;p20"/>
          <p:cNvSpPr txBox="1"/>
          <p:nvPr>
            <p:ph idx="1" type="body"/>
          </p:nvPr>
        </p:nvSpPr>
        <p:spPr>
          <a:xfrm rot="5400000">
            <a:off x="2940248" y="-942379"/>
            <a:ext cx="3263504" cy="78867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Gill Sans"/>
                <a:ea typeface="Gill Sans"/>
                <a:cs typeface="Gill Sans"/>
                <a:sym typeface="Gill Sans"/>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Gill Sans"/>
                <a:ea typeface="Gill Sans"/>
                <a:cs typeface="Gill Sans"/>
                <a:sym typeface="Gill Sans"/>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Gill Sans"/>
                <a:ea typeface="Gill Sans"/>
                <a:cs typeface="Gill Sans"/>
                <a:sym typeface="Gill Sans"/>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Gill Sans"/>
                <a:ea typeface="Gill Sans"/>
                <a:cs typeface="Gill Sans"/>
                <a:sym typeface="Gill Sans"/>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05" name="Google Shape;105;p20"/>
          <p:cNvSpPr txBox="1"/>
          <p:nvPr>
            <p:ph idx="10" type="dt"/>
          </p:nvPr>
        </p:nvSpPr>
        <p:spPr>
          <a:xfrm>
            <a:off x="628650" y="4767263"/>
            <a:ext cx="2057400" cy="273844"/>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106" name="Google Shape;106;p20"/>
          <p:cNvSpPr txBox="1"/>
          <p:nvPr>
            <p:ph idx="11" type="ftr"/>
          </p:nvPr>
        </p:nvSpPr>
        <p:spPr>
          <a:xfrm>
            <a:off x="3028950" y="4767263"/>
            <a:ext cx="3086100" cy="273844"/>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107" name="Google Shape;107;p20"/>
          <p:cNvSpPr txBox="1"/>
          <p:nvPr>
            <p:ph idx="12" type="sldNum"/>
          </p:nvPr>
        </p:nvSpPr>
        <p:spPr>
          <a:xfrm>
            <a:off x="6457950" y="4767263"/>
            <a:ext cx="2057400" cy="273844"/>
          </a:xfrm>
          <a:prstGeom prst="rect">
            <a:avLst/>
          </a:prstGeom>
          <a:noFill/>
          <a:ln>
            <a:noFill/>
          </a:ln>
        </p:spPr>
        <p:txBody>
          <a:bodyPr anchorCtr="0" anchor="t" bIns="34275" lIns="68575" spcFirstLastPara="1" rIns="68575" wrap="square" tIns="3427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
        <p:nvSpPr>
          <p:cNvPr id="108" name="Google Shape;108;p20"/>
          <p:cNvSpPr txBox="1"/>
          <p:nvPr>
            <p:ph type="title"/>
          </p:nvPr>
        </p:nvSpPr>
        <p:spPr>
          <a:xfrm>
            <a:off x="171829" y="189912"/>
            <a:ext cx="8343521" cy="723683"/>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lt1"/>
              </a:buClr>
              <a:buSzPts val="3300"/>
              <a:buFont typeface="Gill Sans"/>
              <a:buNone/>
              <a:defRPr b="1" i="0" sz="3300" u="none" cap="none" strike="noStrike">
                <a:solidFill>
                  <a:schemeClr val="lt1"/>
                </a:solidFill>
                <a:latin typeface="Gill Sans"/>
                <a:ea typeface="Gill Sans"/>
                <a:cs typeface="Gill Sans"/>
                <a:sym typeface="Gill Sans"/>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09" name="Shape 109"/>
        <p:cNvGrpSpPr/>
        <p:nvPr/>
      </p:nvGrpSpPr>
      <p:grpSpPr>
        <a:xfrm>
          <a:off x="0" y="0"/>
          <a:ext cx="0" cy="0"/>
          <a:chOff x="0" y="0"/>
          <a:chExt cx="0" cy="0"/>
        </a:xfrm>
      </p:grpSpPr>
      <p:sp>
        <p:nvSpPr>
          <p:cNvPr id="110" name="Google Shape;110;p21"/>
          <p:cNvSpPr txBox="1"/>
          <p:nvPr>
            <p:ph type="title"/>
          </p:nvPr>
        </p:nvSpPr>
        <p:spPr>
          <a:xfrm rot="5400000">
            <a:off x="5350073" y="1467445"/>
            <a:ext cx="4358879" cy="1971675"/>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3300"/>
              <a:buFont typeface="Gill Sans"/>
              <a:buNone/>
              <a:defRPr b="0" i="0" sz="3300" u="none" cap="none" strike="noStrike">
                <a:solidFill>
                  <a:schemeClr val="lt1"/>
                </a:solidFill>
                <a:latin typeface="Gill Sans"/>
                <a:ea typeface="Gill Sans"/>
                <a:cs typeface="Gill Sans"/>
                <a:sym typeface="Gill Sans"/>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11" name="Google Shape;111;p21"/>
          <p:cNvSpPr txBox="1"/>
          <p:nvPr>
            <p:ph idx="1" type="body"/>
          </p:nvPr>
        </p:nvSpPr>
        <p:spPr>
          <a:xfrm rot="5400000">
            <a:off x="1349573" y="-447080"/>
            <a:ext cx="4358879" cy="5800725"/>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Gill Sans"/>
                <a:ea typeface="Gill Sans"/>
                <a:cs typeface="Gill Sans"/>
                <a:sym typeface="Gill Sans"/>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Gill Sans"/>
                <a:ea typeface="Gill Sans"/>
                <a:cs typeface="Gill Sans"/>
                <a:sym typeface="Gill Sans"/>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Gill Sans"/>
                <a:ea typeface="Gill Sans"/>
                <a:cs typeface="Gill Sans"/>
                <a:sym typeface="Gill Sans"/>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Gill Sans"/>
                <a:ea typeface="Gill Sans"/>
                <a:cs typeface="Gill Sans"/>
                <a:sym typeface="Gill Sans"/>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Gill Sans"/>
                <a:ea typeface="Gill Sans"/>
                <a:cs typeface="Gill Sans"/>
                <a:sym typeface="Gill Sans"/>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12" name="Google Shape;112;p21"/>
          <p:cNvSpPr txBox="1"/>
          <p:nvPr>
            <p:ph idx="10" type="dt"/>
          </p:nvPr>
        </p:nvSpPr>
        <p:spPr>
          <a:xfrm>
            <a:off x="628650" y="4767263"/>
            <a:ext cx="2057400" cy="273844"/>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113" name="Google Shape;113;p21"/>
          <p:cNvSpPr txBox="1"/>
          <p:nvPr>
            <p:ph idx="11" type="ftr"/>
          </p:nvPr>
        </p:nvSpPr>
        <p:spPr>
          <a:xfrm>
            <a:off x="3028950" y="4767263"/>
            <a:ext cx="3086100" cy="273844"/>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114" name="Google Shape;114;p21"/>
          <p:cNvSpPr txBox="1"/>
          <p:nvPr>
            <p:ph idx="12" type="sldNum"/>
          </p:nvPr>
        </p:nvSpPr>
        <p:spPr>
          <a:xfrm>
            <a:off x="6457950" y="4767263"/>
            <a:ext cx="2057400" cy="273844"/>
          </a:xfrm>
          <a:prstGeom prst="rect">
            <a:avLst/>
          </a:prstGeom>
          <a:noFill/>
          <a:ln>
            <a:noFill/>
          </a:ln>
        </p:spPr>
        <p:txBody>
          <a:bodyPr anchorCtr="0" anchor="t" bIns="34275" lIns="68575" spcFirstLastPara="1" rIns="68575" wrap="square" tIns="3427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1_Section header">
    <p:spTree>
      <p:nvGrpSpPr>
        <p:cNvPr id="115" name="Shape 115"/>
        <p:cNvGrpSpPr/>
        <p:nvPr/>
      </p:nvGrpSpPr>
      <p:grpSpPr>
        <a:xfrm>
          <a:off x="0" y="0"/>
          <a:ext cx="0" cy="0"/>
          <a:chOff x="0" y="0"/>
          <a:chExt cx="0" cy="0"/>
        </a:xfrm>
      </p:grpSpPr>
      <p:sp>
        <p:nvSpPr>
          <p:cNvPr id="116" name="Google Shape;116;p22"/>
          <p:cNvSpPr txBox="1"/>
          <p:nvPr>
            <p:ph type="title"/>
          </p:nvPr>
        </p:nvSpPr>
        <p:spPr>
          <a:xfrm>
            <a:off x="311700" y="2150850"/>
            <a:ext cx="8520600" cy="841800"/>
          </a:xfrm>
          <a:prstGeom prst="rect">
            <a:avLst/>
          </a:prstGeom>
          <a:noFill/>
          <a:ln>
            <a:noFill/>
          </a:ln>
          <a:effectLst>
            <a:outerShdw blurRad="57150" rotWithShape="0" algn="bl" dir="1080000" dist="57150">
              <a:srgbClr val="000000"/>
            </a:outerShdw>
          </a:effectLst>
        </p:spPr>
        <p:txBody>
          <a:bodyPr anchorCtr="0" anchor="ctr" bIns="68575" lIns="68575" spcFirstLastPara="1" rIns="68575" wrap="square" tIns="68575">
            <a:noAutofit/>
          </a:bodyPr>
          <a:lstStyle>
            <a:lvl1pPr lvl="0" marR="0" rtl="0" algn="ctr">
              <a:lnSpc>
                <a:spcPct val="90000"/>
              </a:lnSpc>
              <a:spcBef>
                <a:spcPts val="0"/>
              </a:spcBef>
              <a:spcAft>
                <a:spcPts val="0"/>
              </a:spcAft>
              <a:buClr>
                <a:schemeClr val="lt1"/>
              </a:buClr>
              <a:buSzPts val="2700"/>
              <a:buFont typeface="Gill Sans"/>
              <a:buNone/>
              <a:defRPr b="0" i="0" sz="3600" u="none" cap="none" strike="noStrike">
                <a:solidFill>
                  <a:schemeClr val="lt1"/>
                </a:solidFill>
                <a:latin typeface="Gill Sans"/>
                <a:ea typeface="Gill Sans"/>
                <a:cs typeface="Gill Sans"/>
                <a:sym typeface="Gill Sans"/>
              </a:defRPr>
            </a:lvl1pPr>
            <a:lvl2pPr lvl="1" marR="0" rtl="0" algn="ctr">
              <a:lnSpc>
                <a:spcPct val="100000"/>
              </a:lnSpc>
              <a:spcBef>
                <a:spcPts val="0"/>
              </a:spcBef>
              <a:spcAft>
                <a:spcPts val="0"/>
              </a:spcAft>
              <a:buClr>
                <a:srgbClr val="000000"/>
              </a:buClr>
              <a:buSzPts val="2700"/>
              <a:buFont typeface="Arial"/>
              <a:buNone/>
              <a:defRPr b="0" i="0" sz="36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2700"/>
              <a:buFont typeface="Arial"/>
              <a:buNone/>
              <a:defRPr b="0" i="0" sz="36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2700"/>
              <a:buFont typeface="Arial"/>
              <a:buNone/>
              <a:defRPr b="0" i="0" sz="36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2700"/>
              <a:buFont typeface="Arial"/>
              <a:buNone/>
              <a:defRPr b="0" i="0" sz="36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2700"/>
              <a:buFont typeface="Arial"/>
              <a:buNone/>
              <a:defRPr b="0" i="0" sz="36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2700"/>
              <a:buFont typeface="Arial"/>
              <a:buNone/>
              <a:defRPr b="0" i="0" sz="36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2700"/>
              <a:buFont typeface="Arial"/>
              <a:buNone/>
              <a:defRPr b="0" i="0" sz="36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2700"/>
              <a:buFont typeface="Arial"/>
              <a:buNone/>
              <a:defRPr b="0" i="0" sz="3600" u="none" cap="none" strike="noStrike">
                <a:solidFill>
                  <a:srgbClr val="000000"/>
                </a:solidFill>
                <a:latin typeface="Arial"/>
                <a:ea typeface="Arial"/>
                <a:cs typeface="Arial"/>
                <a:sym typeface="Arial"/>
              </a:defRPr>
            </a:lvl9pPr>
          </a:lstStyle>
          <a:p/>
        </p:txBody>
      </p:sp>
      <p:sp>
        <p:nvSpPr>
          <p:cNvPr id="117" name="Google Shape;117;p22"/>
          <p:cNvSpPr txBox="1"/>
          <p:nvPr>
            <p:ph idx="12" type="sldNum"/>
          </p:nvPr>
        </p:nvSpPr>
        <p:spPr>
          <a:xfrm>
            <a:off x="8472458" y="4663217"/>
            <a:ext cx="548700" cy="393600"/>
          </a:xfrm>
          <a:prstGeom prst="rect">
            <a:avLst/>
          </a:prstGeom>
          <a:noFill/>
          <a:ln>
            <a:noFill/>
          </a:ln>
        </p:spPr>
        <p:txBody>
          <a:bodyPr anchorCtr="0" anchor="ctr" bIns="68575" lIns="68575" spcFirstLastPara="1" rIns="68575" wrap="square" tIns="68575">
            <a:noAutofit/>
          </a:bodyPr>
          <a:lstStyle>
            <a:lvl1pPr indent="0" lvl="0" marL="0" marR="0" rtl="0" algn="r">
              <a:lnSpc>
                <a:spcPct val="100000"/>
              </a:lnSpc>
              <a:spcBef>
                <a:spcPts val="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18" name="Shape 118"/>
        <p:cNvGrpSpPr/>
        <p:nvPr/>
      </p:nvGrpSpPr>
      <p:grpSpPr>
        <a:xfrm>
          <a:off x="0" y="0"/>
          <a:ext cx="0" cy="0"/>
          <a:chOff x="0" y="0"/>
          <a:chExt cx="0" cy="0"/>
        </a:xfrm>
      </p:grpSpPr>
      <p:sp>
        <p:nvSpPr>
          <p:cNvPr id="119" name="Google Shape;119;p23"/>
          <p:cNvSpPr txBox="1"/>
          <p:nvPr>
            <p:ph type="title"/>
          </p:nvPr>
        </p:nvSpPr>
        <p:spPr>
          <a:xfrm>
            <a:off x="311700" y="273575"/>
            <a:ext cx="8520600" cy="572700"/>
          </a:xfrm>
          <a:prstGeom prst="rect">
            <a:avLst/>
          </a:prstGeom>
          <a:noFill/>
          <a:ln>
            <a:noFill/>
          </a:ln>
        </p:spPr>
        <p:txBody>
          <a:bodyPr anchorCtr="0" anchor="t" bIns="68575" lIns="68575" spcFirstLastPara="1" rIns="68575" wrap="square" tIns="68575">
            <a:noAutofit/>
          </a:bodyPr>
          <a:lstStyle>
            <a:lvl1pPr lvl="0" marR="0" rtl="0" algn="l">
              <a:lnSpc>
                <a:spcPct val="100000"/>
              </a:lnSpc>
              <a:spcBef>
                <a:spcPts val="0"/>
              </a:spcBef>
              <a:spcAft>
                <a:spcPts val="0"/>
              </a:spcAft>
              <a:buClr>
                <a:srgbClr val="000000"/>
              </a:buClr>
              <a:buSzPts val="2100"/>
              <a:buFont typeface="Arial"/>
              <a:buNone/>
              <a:defRPr b="0" i="0" sz="11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000000"/>
              </a:buClr>
              <a:buSzPts val="2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2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2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2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2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2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2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2100"/>
              <a:buFont typeface="Arial"/>
              <a:buNone/>
              <a:defRPr b="0" i="0" sz="1100" u="none" cap="none" strike="noStrike">
                <a:solidFill>
                  <a:srgbClr val="000000"/>
                </a:solidFill>
                <a:latin typeface="Arial"/>
                <a:ea typeface="Arial"/>
                <a:cs typeface="Arial"/>
                <a:sym typeface="Arial"/>
              </a:defRPr>
            </a:lvl9pPr>
          </a:lstStyle>
          <a:p/>
        </p:txBody>
      </p:sp>
      <p:sp>
        <p:nvSpPr>
          <p:cNvPr id="120" name="Google Shape;120;p23"/>
          <p:cNvSpPr txBox="1"/>
          <p:nvPr>
            <p:ph idx="1" type="body"/>
          </p:nvPr>
        </p:nvSpPr>
        <p:spPr>
          <a:xfrm>
            <a:off x="311700" y="1152475"/>
            <a:ext cx="8520600" cy="3416400"/>
          </a:xfrm>
          <a:prstGeom prst="rect">
            <a:avLst/>
          </a:prstGeom>
          <a:noFill/>
          <a:ln>
            <a:noFill/>
          </a:ln>
        </p:spPr>
        <p:txBody>
          <a:bodyPr anchorCtr="0" anchor="t" bIns="68575" lIns="68575" spcFirstLastPara="1" rIns="68575" wrap="square" tIns="68575">
            <a:noAutofit/>
          </a:bodyPr>
          <a:lstStyle>
            <a:lvl1pPr indent="-317500" lvl="0" marL="457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1600"/>
              </a:spcBef>
              <a:spcAft>
                <a:spcPts val="0"/>
              </a:spcAft>
              <a:buClr>
                <a:srgbClr val="000000"/>
              </a:buClr>
              <a:buSzPts val="1100"/>
              <a:buFont typeface="Arial"/>
              <a:buChar char="○"/>
              <a:defRPr b="0" i="0" sz="1800" u="none" cap="none" strike="noStrike">
                <a:solidFill>
                  <a:srgbClr val="000000"/>
                </a:solidFill>
                <a:latin typeface="Arial"/>
                <a:ea typeface="Arial"/>
                <a:cs typeface="Arial"/>
                <a:sym typeface="Arial"/>
              </a:defRPr>
            </a:lvl2pPr>
            <a:lvl3pPr indent="-298450" lvl="2" marL="1371600" marR="0" rtl="0" algn="l">
              <a:lnSpc>
                <a:spcPct val="100000"/>
              </a:lnSpc>
              <a:spcBef>
                <a:spcPts val="160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160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160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160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160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160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1600"/>
              </a:spcBef>
              <a:spcAft>
                <a:spcPts val="160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
        <p:nvSpPr>
          <p:cNvPr id="121" name="Google Shape;121;p23"/>
          <p:cNvSpPr txBox="1"/>
          <p:nvPr>
            <p:ph idx="12" type="sldNum"/>
          </p:nvPr>
        </p:nvSpPr>
        <p:spPr>
          <a:xfrm>
            <a:off x="8472458" y="4663217"/>
            <a:ext cx="548700" cy="393600"/>
          </a:xfrm>
          <a:prstGeom prst="rect">
            <a:avLst/>
          </a:prstGeom>
          <a:noFill/>
          <a:ln>
            <a:noFill/>
          </a:ln>
        </p:spPr>
        <p:txBody>
          <a:bodyPr anchorCtr="0" anchor="ctr" bIns="68575" lIns="68575" spcFirstLastPara="1" rIns="68575" wrap="square" tIns="68575">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22" name="Google Shape;122;p23"/>
          <p:cNvSpPr/>
          <p:nvPr/>
        </p:nvSpPr>
        <p:spPr>
          <a:xfrm>
            <a:off x="0" y="0"/>
            <a:ext cx="9154800" cy="1103700"/>
          </a:xfrm>
          <a:prstGeom prst="rect">
            <a:avLst/>
          </a:prstGeom>
          <a:solidFill>
            <a:srgbClr val="1C458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Users\craig.evanego\AppData\Local\Temp\3\newbanner02162016.png" id="123" name="Google Shape;123;p23"/>
          <p:cNvPicPr preferRelativeResize="0"/>
          <p:nvPr/>
        </p:nvPicPr>
        <p:blipFill rotWithShape="1">
          <a:blip r:embed="rId2">
            <a:alphaModFix/>
          </a:blip>
          <a:srcRect b="0" l="0" r="0" t="0"/>
          <a:stretch/>
        </p:blipFill>
        <p:spPr>
          <a:xfrm>
            <a:off x="-54864" y="4663217"/>
            <a:ext cx="9259824" cy="561055"/>
          </a:xfrm>
          <a:prstGeom prst="rect">
            <a:avLst/>
          </a:prstGeom>
          <a:noFill/>
          <a:ln>
            <a:noFill/>
          </a:ln>
        </p:spPr>
      </p:pic>
      <p:pic>
        <p:nvPicPr>
          <p:cNvPr descr="Image result" id="124" name="Google Shape;124;p23"/>
          <p:cNvPicPr preferRelativeResize="0"/>
          <p:nvPr/>
        </p:nvPicPr>
        <p:blipFill rotWithShape="1">
          <a:blip r:embed="rId3">
            <a:alphaModFix/>
          </a:blip>
          <a:srcRect b="0" l="0" r="0" t="0"/>
          <a:stretch/>
        </p:blipFill>
        <p:spPr>
          <a:xfrm>
            <a:off x="8185925" y="116175"/>
            <a:ext cx="887500" cy="887500"/>
          </a:xfrm>
          <a:prstGeom prst="rect">
            <a:avLst/>
          </a:prstGeom>
          <a:noFill/>
          <a:ln>
            <a:noFill/>
          </a:ln>
          <a:effectLst>
            <a:outerShdw blurRad="292100" rotWithShape="0" algn="tl" dir="2700000" dist="139700">
              <a:srgbClr val="333333">
                <a:alpha val="64705"/>
              </a:srgbClr>
            </a:outerShdw>
          </a:effectLst>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25" name="Shape 125"/>
        <p:cNvGrpSpPr/>
        <p:nvPr/>
      </p:nvGrpSpPr>
      <p:grpSpPr>
        <a:xfrm>
          <a:off x="0" y="0"/>
          <a:ext cx="0" cy="0"/>
          <a:chOff x="0" y="0"/>
          <a:chExt cx="0" cy="0"/>
        </a:xfrm>
      </p:grpSpPr>
      <p:sp>
        <p:nvSpPr>
          <p:cNvPr id="126" name="Google Shape;126;p24"/>
          <p:cNvSpPr txBox="1"/>
          <p:nvPr>
            <p:ph idx="10" type="dt"/>
          </p:nvPr>
        </p:nvSpPr>
        <p:spPr>
          <a:xfrm>
            <a:off x="628650" y="4767263"/>
            <a:ext cx="2057400" cy="273844"/>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127" name="Google Shape;127;p24"/>
          <p:cNvSpPr txBox="1"/>
          <p:nvPr>
            <p:ph idx="11" type="ftr"/>
          </p:nvPr>
        </p:nvSpPr>
        <p:spPr>
          <a:xfrm>
            <a:off x="3028950" y="4767263"/>
            <a:ext cx="3086100" cy="273844"/>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128" name="Google Shape;128;p24"/>
          <p:cNvSpPr txBox="1"/>
          <p:nvPr>
            <p:ph idx="12" type="sldNum"/>
          </p:nvPr>
        </p:nvSpPr>
        <p:spPr>
          <a:xfrm>
            <a:off x="6457950" y="4767263"/>
            <a:ext cx="2057400" cy="273844"/>
          </a:xfrm>
          <a:prstGeom prst="rect">
            <a:avLst/>
          </a:prstGeom>
          <a:noFill/>
          <a:ln>
            <a:noFill/>
          </a:ln>
        </p:spPr>
        <p:txBody>
          <a:bodyPr anchorCtr="0" anchor="t" bIns="34275" lIns="68575" spcFirstLastPara="1" rIns="68575" wrap="square" tIns="3427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
        <p:nvSpPr>
          <p:cNvPr id="129" name="Google Shape;129;p24"/>
          <p:cNvSpPr txBox="1"/>
          <p:nvPr>
            <p:ph type="title"/>
          </p:nvPr>
        </p:nvSpPr>
        <p:spPr>
          <a:xfrm>
            <a:off x="171829" y="189912"/>
            <a:ext cx="8343521" cy="723683"/>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lt1"/>
              </a:buClr>
              <a:buSzPts val="3300"/>
              <a:buFont typeface="Gill Sans"/>
              <a:buNone/>
              <a:defRPr b="1" i="0" sz="3300" u="none" cap="none" strike="noStrike">
                <a:solidFill>
                  <a:schemeClr val="lt1"/>
                </a:solidFill>
                <a:latin typeface="Gill Sans"/>
                <a:ea typeface="Gill Sans"/>
                <a:cs typeface="Gill Sans"/>
                <a:sym typeface="Gill Sans"/>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0" name="Shape 130"/>
        <p:cNvGrpSpPr/>
        <p:nvPr/>
      </p:nvGrpSpPr>
      <p:grpSpPr>
        <a:xfrm>
          <a:off x="0" y="0"/>
          <a:ext cx="0" cy="0"/>
          <a:chOff x="0" y="0"/>
          <a:chExt cx="0" cy="0"/>
        </a:xfrm>
      </p:grpSpPr>
      <p:sp>
        <p:nvSpPr>
          <p:cNvPr id="131" name="Google Shape;131;p25"/>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Autofit/>
          </a:bodyPr>
          <a:lstStyle>
            <a:lvl1pPr lvl="0" marR="0" rtl="0" algn="ctr">
              <a:lnSpc>
                <a:spcPct val="90000"/>
              </a:lnSpc>
              <a:spcBef>
                <a:spcPts val="0"/>
              </a:spcBef>
              <a:spcAft>
                <a:spcPts val="0"/>
              </a:spcAft>
              <a:buClr>
                <a:schemeClr val="lt1"/>
              </a:buClr>
              <a:buSzPts val="4500"/>
              <a:buFont typeface="Gill Sans"/>
              <a:buNone/>
              <a:defRPr b="0" i="0" sz="4500" u="none" cap="none" strike="noStrike">
                <a:solidFill>
                  <a:schemeClr val="lt1"/>
                </a:solidFill>
                <a:latin typeface="Gill Sans"/>
                <a:ea typeface="Gill Sans"/>
                <a:cs typeface="Gill Sans"/>
                <a:sym typeface="Gill Sans"/>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32" name="Google Shape;132;p25"/>
          <p:cNvSpPr txBox="1"/>
          <p:nvPr>
            <p:ph idx="1" type="subTitle"/>
          </p:nvPr>
        </p:nvSpPr>
        <p:spPr>
          <a:xfrm>
            <a:off x="1143000" y="2701528"/>
            <a:ext cx="6858000" cy="1241821"/>
          </a:xfrm>
          <a:prstGeom prst="rect">
            <a:avLst/>
          </a:prstGeom>
          <a:noFill/>
          <a:ln>
            <a:noFill/>
          </a:ln>
        </p:spPr>
        <p:txBody>
          <a:bodyPr anchorCtr="0" anchor="t" bIns="34275" lIns="68575" spcFirstLastPara="1" rIns="68575" wrap="square" tIns="34275">
            <a:noAutofit/>
          </a:bodyPr>
          <a:lstStyle>
            <a:lvl1pPr lvl="0" marR="0" rtl="0" algn="ctr">
              <a:lnSpc>
                <a:spcPct val="90000"/>
              </a:lnSpc>
              <a:spcBef>
                <a:spcPts val="800"/>
              </a:spcBef>
              <a:spcAft>
                <a:spcPts val="0"/>
              </a:spcAft>
              <a:buClr>
                <a:schemeClr val="dk1"/>
              </a:buClr>
              <a:buSzPts val="1800"/>
              <a:buFont typeface="Arial"/>
              <a:buNone/>
              <a:defRPr b="0" i="0" sz="1800" u="none" cap="none" strike="noStrike">
                <a:solidFill>
                  <a:schemeClr val="dk1"/>
                </a:solidFill>
                <a:latin typeface="Gill Sans"/>
                <a:ea typeface="Gill Sans"/>
                <a:cs typeface="Gill Sans"/>
                <a:sym typeface="Gill Sans"/>
              </a:defRPr>
            </a:lvl1pPr>
            <a:lvl2pPr lvl="1" marR="0" rtl="0" algn="ctr">
              <a:lnSpc>
                <a:spcPct val="90000"/>
              </a:lnSpc>
              <a:spcBef>
                <a:spcPts val="400"/>
              </a:spcBef>
              <a:spcAft>
                <a:spcPts val="0"/>
              </a:spcAft>
              <a:buClr>
                <a:schemeClr val="dk1"/>
              </a:buClr>
              <a:buSzPts val="1500"/>
              <a:buFont typeface="Arial"/>
              <a:buNone/>
              <a:defRPr b="0" i="0" sz="1500" u="none" cap="none" strike="noStrike">
                <a:solidFill>
                  <a:schemeClr val="dk1"/>
                </a:solidFill>
                <a:latin typeface="Gill Sans"/>
                <a:ea typeface="Gill Sans"/>
                <a:cs typeface="Gill Sans"/>
                <a:sym typeface="Gill Sans"/>
              </a:defRPr>
            </a:lvl2pPr>
            <a:lvl3pPr lvl="2" marR="0" rtl="0" algn="ctr">
              <a:lnSpc>
                <a:spcPct val="90000"/>
              </a:lnSpc>
              <a:spcBef>
                <a:spcPts val="400"/>
              </a:spcBef>
              <a:spcAft>
                <a:spcPts val="0"/>
              </a:spcAft>
              <a:buClr>
                <a:schemeClr val="dk1"/>
              </a:buClr>
              <a:buSzPts val="1400"/>
              <a:buFont typeface="Arial"/>
              <a:buNone/>
              <a:defRPr b="0" i="0" sz="1400" u="none" cap="none" strike="noStrike">
                <a:solidFill>
                  <a:schemeClr val="dk1"/>
                </a:solidFill>
                <a:latin typeface="Gill Sans"/>
                <a:ea typeface="Gill Sans"/>
                <a:cs typeface="Gill Sans"/>
                <a:sym typeface="Gill Sans"/>
              </a:defRPr>
            </a:lvl3pPr>
            <a:lvl4pPr lvl="3"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Gill Sans"/>
                <a:ea typeface="Gill Sans"/>
                <a:cs typeface="Gill Sans"/>
                <a:sym typeface="Gill Sans"/>
              </a:defRPr>
            </a:lvl4pPr>
            <a:lvl5pPr lvl="4"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Gill Sans"/>
                <a:ea typeface="Gill Sans"/>
                <a:cs typeface="Gill Sans"/>
                <a:sym typeface="Gill Sans"/>
              </a:defRPr>
            </a:lvl5pPr>
            <a:lvl6pPr lvl="5"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6pPr>
            <a:lvl7pPr lvl="6"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7pPr>
            <a:lvl8pPr lvl="7"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8pPr>
            <a:lvl9pPr lvl="8"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9pPr>
          </a:lstStyle>
          <a:p/>
        </p:txBody>
      </p:sp>
      <p:sp>
        <p:nvSpPr>
          <p:cNvPr id="133" name="Google Shape;133;p25"/>
          <p:cNvSpPr txBox="1"/>
          <p:nvPr>
            <p:ph idx="10" type="dt"/>
          </p:nvPr>
        </p:nvSpPr>
        <p:spPr>
          <a:xfrm>
            <a:off x="628650" y="4767263"/>
            <a:ext cx="2057400" cy="273844"/>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134" name="Google Shape;134;p25"/>
          <p:cNvSpPr txBox="1"/>
          <p:nvPr>
            <p:ph idx="11" type="ftr"/>
          </p:nvPr>
        </p:nvSpPr>
        <p:spPr>
          <a:xfrm>
            <a:off x="3028950" y="4767263"/>
            <a:ext cx="3086100" cy="273844"/>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135" name="Google Shape;135;p25"/>
          <p:cNvSpPr txBox="1"/>
          <p:nvPr>
            <p:ph idx="12" type="sldNum"/>
          </p:nvPr>
        </p:nvSpPr>
        <p:spPr>
          <a:xfrm>
            <a:off x="6457950" y="4767263"/>
            <a:ext cx="2057400" cy="273844"/>
          </a:xfrm>
          <a:prstGeom prst="rect">
            <a:avLst/>
          </a:prstGeom>
          <a:noFill/>
          <a:ln>
            <a:noFill/>
          </a:ln>
        </p:spPr>
        <p:txBody>
          <a:bodyPr anchorCtr="0" anchor="t" bIns="34275" lIns="68575" spcFirstLastPara="1" rIns="68575" wrap="square" tIns="3427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6" name="Shape 136"/>
        <p:cNvGrpSpPr/>
        <p:nvPr/>
      </p:nvGrpSpPr>
      <p:grpSpPr>
        <a:xfrm>
          <a:off x="0" y="0"/>
          <a:ext cx="0" cy="0"/>
          <a:chOff x="0" y="0"/>
          <a:chExt cx="0" cy="0"/>
        </a:xfrm>
      </p:grpSpPr>
      <p:sp>
        <p:nvSpPr>
          <p:cNvPr id="137" name="Google Shape;137;p26"/>
          <p:cNvSpPr txBox="1"/>
          <p:nvPr>
            <p:ph idx="10" type="dt"/>
          </p:nvPr>
        </p:nvSpPr>
        <p:spPr>
          <a:xfrm>
            <a:off x="628650" y="4767263"/>
            <a:ext cx="2057400" cy="273844"/>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138" name="Google Shape;138;p26"/>
          <p:cNvSpPr txBox="1"/>
          <p:nvPr>
            <p:ph idx="11" type="ftr"/>
          </p:nvPr>
        </p:nvSpPr>
        <p:spPr>
          <a:xfrm>
            <a:off x="3028950" y="4767263"/>
            <a:ext cx="3086100" cy="273844"/>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139" name="Google Shape;139;p26"/>
          <p:cNvSpPr txBox="1"/>
          <p:nvPr>
            <p:ph idx="12" type="sldNum"/>
          </p:nvPr>
        </p:nvSpPr>
        <p:spPr>
          <a:xfrm>
            <a:off x="6457950" y="4767263"/>
            <a:ext cx="2057400" cy="273844"/>
          </a:xfrm>
          <a:prstGeom prst="rect">
            <a:avLst/>
          </a:prstGeom>
          <a:noFill/>
          <a:ln>
            <a:noFill/>
          </a:ln>
        </p:spPr>
        <p:txBody>
          <a:bodyPr anchorCtr="0" anchor="t" bIns="34275" lIns="68575" spcFirstLastPara="1" rIns="68575" wrap="square" tIns="3427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46" name="Shape 146"/>
        <p:cNvGrpSpPr/>
        <p:nvPr/>
      </p:nvGrpSpPr>
      <p:grpSpPr>
        <a:xfrm>
          <a:off x="0" y="0"/>
          <a:ext cx="0" cy="0"/>
          <a:chOff x="0" y="0"/>
          <a:chExt cx="0" cy="0"/>
        </a:xfrm>
      </p:grpSpPr>
      <p:sp>
        <p:nvSpPr>
          <p:cNvPr id="147" name="Google Shape;147;p28"/>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48" name="Google Shape;148;p28"/>
          <p:cNvSpPr txBox="1"/>
          <p:nvPr>
            <p:ph idx="1" type="subTitle"/>
          </p:nvPr>
        </p:nvSpPr>
        <p:spPr>
          <a:xfrm>
            <a:off x="1143000" y="2701528"/>
            <a:ext cx="6858000" cy="1241821"/>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149" name="Google Shape;149;p28"/>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50" name="Google Shape;150;p28"/>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51" name="Google Shape;151;p28"/>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2" name="Shape 152"/>
        <p:cNvGrpSpPr/>
        <p:nvPr/>
      </p:nvGrpSpPr>
      <p:grpSpPr>
        <a:xfrm>
          <a:off x="0" y="0"/>
          <a:ext cx="0" cy="0"/>
          <a:chOff x="0" y="0"/>
          <a:chExt cx="0" cy="0"/>
        </a:xfrm>
      </p:grpSpPr>
      <p:sp>
        <p:nvSpPr>
          <p:cNvPr id="153" name="Google Shape;153;p29"/>
          <p:cNvSpPr txBox="1"/>
          <p:nvPr>
            <p:ph type="title"/>
          </p:nvPr>
        </p:nvSpPr>
        <p:spPr>
          <a:xfrm>
            <a:off x="623888" y="1282304"/>
            <a:ext cx="7886700" cy="2139553"/>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54" name="Google Shape;154;p29"/>
          <p:cNvSpPr txBox="1"/>
          <p:nvPr>
            <p:ph idx="1" type="body"/>
          </p:nvPr>
        </p:nvSpPr>
        <p:spPr>
          <a:xfrm>
            <a:off x="623888" y="3442097"/>
            <a:ext cx="7886700" cy="112514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888888"/>
              </a:buClr>
              <a:buSzPts val="1800"/>
              <a:buNone/>
              <a:defRPr sz="1800">
                <a:solidFill>
                  <a:srgbClr val="888888"/>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155" name="Google Shape;155;p29"/>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56" name="Google Shape;156;p29"/>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57" name="Google Shape;157;p29"/>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58" name="Shape 158"/>
        <p:cNvGrpSpPr/>
        <p:nvPr/>
      </p:nvGrpSpPr>
      <p:grpSpPr>
        <a:xfrm>
          <a:off x="0" y="0"/>
          <a:ext cx="0" cy="0"/>
          <a:chOff x="0" y="0"/>
          <a:chExt cx="0" cy="0"/>
        </a:xfrm>
      </p:grpSpPr>
      <p:sp>
        <p:nvSpPr>
          <p:cNvPr id="159" name="Google Shape;159;p30"/>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60" name="Google Shape;160;p30"/>
          <p:cNvSpPr txBox="1"/>
          <p:nvPr>
            <p:ph idx="1" type="body"/>
          </p:nvPr>
        </p:nvSpPr>
        <p:spPr>
          <a:xfrm>
            <a:off x="6286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61" name="Google Shape;161;p30"/>
          <p:cNvSpPr txBox="1"/>
          <p:nvPr>
            <p:ph idx="2" type="body"/>
          </p:nvPr>
        </p:nvSpPr>
        <p:spPr>
          <a:xfrm>
            <a:off x="46291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62" name="Google Shape;162;p30"/>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63" name="Google Shape;163;p30"/>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64" name="Google Shape;164;p30"/>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65" name="Shape 165"/>
        <p:cNvGrpSpPr/>
        <p:nvPr/>
      </p:nvGrpSpPr>
      <p:grpSpPr>
        <a:xfrm>
          <a:off x="0" y="0"/>
          <a:ext cx="0" cy="0"/>
          <a:chOff x="0" y="0"/>
          <a:chExt cx="0" cy="0"/>
        </a:xfrm>
      </p:grpSpPr>
      <p:sp>
        <p:nvSpPr>
          <p:cNvPr id="166" name="Google Shape;166;p31"/>
          <p:cNvSpPr txBox="1"/>
          <p:nvPr>
            <p:ph type="title"/>
          </p:nvPr>
        </p:nvSpPr>
        <p:spPr>
          <a:xfrm>
            <a:off x="629841"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67" name="Google Shape;167;p31"/>
          <p:cNvSpPr txBox="1"/>
          <p:nvPr>
            <p:ph idx="1" type="body"/>
          </p:nvPr>
        </p:nvSpPr>
        <p:spPr>
          <a:xfrm>
            <a:off x="629841" y="1260872"/>
            <a:ext cx="3868340"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168" name="Google Shape;168;p31"/>
          <p:cNvSpPr txBox="1"/>
          <p:nvPr>
            <p:ph idx="2" type="body"/>
          </p:nvPr>
        </p:nvSpPr>
        <p:spPr>
          <a:xfrm>
            <a:off x="629841" y="1878806"/>
            <a:ext cx="3868340"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69" name="Google Shape;169;p31"/>
          <p:cNvSpPr txBox="1"/>
          <p:nvPr>
            <p:ph idx="3" type="body"/>
          </p:nvPr>
        </p:nvSpPr>
        <p:spPr>
          <a:xfrm>
            <a:off x="4629150" y="1260872"/>
            <a:ext cx="3887391"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170" name="Google Shape;170;p31"/>
          <p:cNvSpPr txBox="1"/>
          <p:nvPr>
            <p:ph idx="4" type="body"/>
          </p:nvPr>
        </p:nvSpPr>
        <p:spPr>
          <a:xfrm>
            <a:off x="4629150" y="1878806"/>
            <a:ext cx="3887391"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71" name="Google Shape;171;p31"/>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72" name="Google Shape;172;p31"/>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73" name="Google Shape;173;p31"/>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74" name="Shape 174"/>
        <p:cNvGrpSpPr/>
        <p:nvPr/>
      </p:nvGrpSpPr>
      <p:grpSpPr>
        <a:xfrm>
          <a:off x="0" y="0"/>
          <a:ext cx="0" cy="0"/>
          <a:chOff x="0" y="0"/>
          <a:chExt cx="0" cy="0"/>
        </a:xfrm>
      </p:grpSpPr>
      <p:sp>
        <p:nvSpPr>
          <p:cNvPr id="175" name="Google Shape;175;p32"/>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76" name="Google Shape;176;p32"/>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77" name="Google Shape;177;p32"/>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78" name="Google Shape;178;p32"/>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79" name="Shape 179"/>
        <p:cNvGrpSpPr/>
        <p:nvPr/>
      </p:nvGrpSpPr>
      <p:grpSpPr>
        <a:xfrm>
          <a:off x="0" y="0"/>
          <a:ext cx="0" cy="0"/>
          <a:chOff x="0" y="0"/>
          <a:chExt cx="0" cy="0"/>
        </a:xfrm>
      </p:grpSpPr>
      <p:sp>
        <p:nvSpPr>
          <p:cNvPr id="180" name="Google Shape;180;p33"/>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81" name="Google Shape;181;p33"/>
          <p:cNvSpPr txBox="1"/>
          <p:nvPr>
            <p:ph idx="1" type="body"/>
          </p:nvPr>
        </p:nvSpPr>
        <p:spPr>
          <a:xfrm>
            <a:off x="3887391" y="740569"/>
            <a:ext cx="4629150" cy="3655219"/>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182" name="Google Shape;182;p33"/>
          <p:cNvSpPr txBox="1"/>
          <p:nvPr>
            <p:ph idx="2"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83" name="Google Shape;183;p3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84" name="Google Shape;184;p3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85" name="Google Shape;185;p3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86" name="Shape 186"/>
        <p:cNvGrpSpPr/>
        <p:nvPr/>
      </p:nvGrpSpPr>
      <p:grpSpPr>
        <a:xfrm>
          <a:off x="0" y="0"/>
          <a:ext cx="0" cy="0"/>
          <a:chOff x="0" y="0"/>
          <a:chExt cx="0" cy="0"/>
        </a:xfrm>
      </p:grpSpPr>
      <p:sp>
        <p:nvSpPr>
          <p:cNvPr id="187" name="Google Shape;187;p34"/>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88" name="Google Shape;188;p34"/>
          <p:cNvSpPr/>
          <p:nvPr>
            <p:ph idx="2" type="pic"/>
          </p:nvPr>
        </p:nvSpPr>
        <p:spPr>
          <a:xfrm>
            <a:off x="3887391" y="740569"/>
            <a:ext cx="4629150" cy="3655219"/>
          </a:xfrm>
          <a:prstGeom prst="rect">
            <a:avLst/>
          </a:prstGeom>
          <a:noFill/>
          <a:ln>
            <a:noFill/>
          </a:ln>
        </p:spPr>
      </p:sp>
      <p:sp>
        <p:nvSpPr>
          <p:cNvPr id="189" name="Google Shape;189;p34"/>
          <p:cNvSpPr txBox="1"/>
          <p:nvPr>
            <p:ph idx="1"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90" name="Google Shape;190;p34"/>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91" name="Google Shape;191;p34"/>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92" name="Google Shape;192;p3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93" name="Shape 193"/>
        <p:cNvGrpSpPr/>
        <p:nvPr/>
      </p:nvGrpSpPr>
      <p:grpSpPr>
        <a:xfrm>
          <a:off x="0" y="0"/>
          <a:ext cx="0" cy="0"/>
          <a:chOff x="0" y="0"/>
          <a:chExt cx="0" cy="0"/>
        </a:xfrm>
      </p:grpSpPr>
      <p:sp>
        <p:nvSpPr>
          <p:cNvPr id="194" name="Google Shape;194;p35"/>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95" name="Google Shape;195;p35"/>
          <p:cNvSpPr txBox="1"/>
          <p:nvPr>
            <p:ph idx="1" type="body"/>
          </p:nvPr>
        </p:nvSpPr>
        <p:spPr>
          <a:xfrm rot="5400000">
            <a:off x="2940248" y="-942379"/>
            <a:ext cx="3263504" cy="78867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96" name="Google Shape;196;p35"/>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97" name="Google Shape;197;p35"/>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98" name="Google Shape;198;p35"/>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99" name="Shape 199"/>
        <p:cNvGrpSpPr/>
        <p:nvPr/>
      </p:nvGrpSpPr>
      <p:grpSpPr>
        <a:xfrm>
          <a:off x="0" y="0"/>
          <a:ext cx="0" cy="0"/>
          <a:chOff x="0" y="0"/>
          <a:chExt cx="0" cy="0"/>
        </a:xfrm>
      </p:grpSpPr>
      <p:sp>
        <p:nvSpPr>
          <p:cNvPr id="200" name="Google Shape;200;p36"/>
          <p:cNvSpPr txBox="1"/>
          <p:nvPr>
            <p:ph type="title"/>
          </p:nvPr>
        </p:nvSpPr>
        <p:spPr>
          <a:xfrm rot="5400000">
            <a:off x="5350073" y="1467445"/>
            <a:ext cx="4358879" cy="1971675"/>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01" name="Google Shape;201;p36"/>
          <p:cNvSpPr txBox="1"/>
          <p:nvPr>
            <p:ph idx="1" type="body"/>
          </p:nvPr>
        </p:nvSpPr>
        <p:spPr>
          <a:xfrm rot="5400000">
            <a:off x="1349573" y="-447080"/>
            <a:ext cx="4358879" cy="5800725"/>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02" name="Google Shape;202;p36"/>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03" name="Google Shape;203;p36"/>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04" name="Google Shape;204;p36"/>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05" name="Shape 205"/>
        <p:cNvGrpSpPr/>
        <p:nvPr/>
      </p:nvGrpSpPr>
      <p:grpSpPr>
        <a:xfrm>
          <a:off x="0" y="0"/>
          <a:ext cx="0" cy="0"/>
          <a:chOff x="0" y="0"/>
          <a:chExt cx="0" cy="0"/>
        </a:xfrm>
      </p:grpSpPr>
      <p:sp>
        <p:nvSpPr>
          <p:cNvPr id="206" name="Google Shape;206;p37"/>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07" name="Google Shape;207;p37"/>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08" name="Google Shape;208;p37"/>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09" name="Shape 209"/>
        <p:cNvGrpSpPr/>
        <p:nvPr/>
      </p:nvGrpSpPr>
      <p:grpSpPr>
        <a:xfrm>
          <a:off x="0" y="0"/>
          <a:ext cx="0" cy="0"/>
          <a:chOff x="0" y="0"/>
          <a:chExt cx="0" cy="0"/>
        </a:xfrm>
      </p:grpSpPr>
      <p:sp>
        <p:nvSpPr>
          <p:cNvPr id="210" name="Google Shape;210;p38"/>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11" name="Google Shape;211;p38"/>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12" name="Google Shape;212;p38"/>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13" name="Google Shape;213;p38"/>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14" name="Google Shape;214;p38"/>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7.xml"/><Relationship Id="rId10" Type="http://schemas.openxmlformats.org/officeDocument/2006/relationships/slideLayout" Target="../slideLayouts/slideLayout16.xml"/><Relationship Id="rId13" Type="http://schemas.openxmlformats.org/officeDocument/2006/relationships/slideLayout" Target="../slideLayouts/slideLayout19.xml"/><Relationship Id="rId12" Type="http://schemas.openxmlformats.org/officeDocument/2006/relationships/slideLayout" Target="../slideLayouts/slideLayout18.xml"/><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image" Target="../media/image36.png"/><Relationship Id="rId4" Type="http://schemas.openxmlformats.org/officeDocument/2006/relationships/image" Target="../media/image3.png"/><Relationship Id="rId9" Type="http://schemas.openxmlformats.org/officeDocument/2006/relationships/slideLayout" Target="../slideLayouts/slideLayout15.xml"/><Relationship Id="rId15" Type="http://schemas.openxmlformats.org/officeDocument/2006/relationships/slideLayout" Target="../slideLayouts/slideLayout21.xml"/><Relationship Id="rId14" Type="http://schemas.openxmlformats.org/officeDocument/2006/relationships/slideLayout" Target="../slideLayouts/slideLayout20.xml"/><Relationship Id="rId17" Type="http://schemas.openxmlformats.org/officeDocument/2006/relationships/slideLayout" Target="../slideLayouts/slideLayout23.xml"/><Relationship Id="rId16" Type="http://schemas.openxmlformats.org/officeDocument/2006/relationships/slideLayout" Target="../slideLayouts/slideLayout22.xml"/><Relationship Id="rId5" Type="http://schemas.openxmlformats.org/officeDocument/2006/relationships/image" Target="../media/image4.png"/><Relationship Id="rId19" Type="http://schemas.openxmlformats.org/officeDocument/2006/relationships/theme" Target="../theme/theme3.xml"/><Relationship Id="rId6" Type="http://schemas.openxmlformats.org/officeDocument/2006/relationships/slideLayout" Target="../slideLayouts/slideLayout12.xml"/><Relationship Id="rId18" Type="http://schemas.openxmlformats.org/officeDocument/2006/relationships/slideLayout" Target="../slideLayouts/slideLayout24.xml"/><Relationship Id="rId7" Type="http://schemas.openxmlformats.org/officeDocument/2006/relationships/slideLayout" Target="../slideLayouts/slideLayout13.xml"/><Relationship Id="rId8"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0" Type="http://schemas.openxmlformats.org/officeDocument/2006/relationships/slideLayout" Target="../slideLayouts/slideLayout34.xml"/><Relationship Id="rId12" Type="http://schemas.openxmlformats.org/officeDocument/2006/relationships/theme" Target="../theme/theme4.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9" Type="http://schemas.openxmlformats.org/officeDocument/2006/relationships/slideLayout" Target="../slideLayouts/slideLayout33.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p:nvPr/>
        </p:nvSpPr>
        <p:spPr>
          <a:xfrm>
            <a:off x="0" y="4726365"/>
            <a:ext cx="9144000" cy="412882"/>
          </a:xfrm>
          <a:prstGeom prst="rect">
            <a:avLst/>
          </a:prstGeom>
          <a:solidFill>
            <a:srgbClr val="0000A4"/>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2" name="Google Shape;52;p13"/>
          <p:cNvSpPr/>
          <p:nvPr/>
        </p:nvSpPr>
        <p:spPr>
          <a:xfrm>
            <a:off x="56771" y="4759682"/>
            <a:ext cx="346249" cy="346249"/>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3" name="Google Shape;53;p13"/>
          <p:cNvSpPr/>
          <p:nvPr/>
        </p:nvSpPr>
        <p:spPr>
          <a:xfrm>
            <a:off x="0" y="0"/>
            <a:ext cx="9144000" cy="997527"/>
          </a:xfrm>
          <a:prstGeom prst="rect">
            <a:avLst/>
          </a:prstGeom>
          <a:gradFill>
            <a:gsLst>
              <a:gs pos="0">
                <a:srgbClr val="0000A4">
                  <a:alpha val="60784"/>
                </a:srgbClr>
              </a:gs>
              <a:gs pos="21000">
                <a:srgbClr val="0000A4"/>
              </a:gs>
              <a:gs pos="55000">
                <a:srgbClr val="0000A4"/>
              </a:gs>
              <a:gs pos="100000">
                <a:srgbClr val="0000A4"/>
              </a:gs>
            </a:gsLst>
            <a:lin ang="10800000" scaled="0"/>
          </a:gra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54" name="Google Shape;54;p13"/>
          <p:cNvPicPr preferRelativeResize="0"/>
          <p:nvPr/>
        </p:nvPicPr>
        <p:blipFill rotWithShape="1">
          <a:blip r:embed="rId1">
            <a:alphaModFix/>
          </a:blip>
          <a:srcRect b="0" l="50283" r="0" t="0"/>
          <a:stretch/>
        </p:blipFill>
        <p:spPr>
          <a:xfrm>
            <a:off x="8058530" y="37418"/>
            <a:ext cx="913641" cy="922692"/>
          </a:xfrm>
          <a:prstGeom prst="rect">
            <a:avLst/>
          </a:prstGeom>
          <a:noFill/>
          <a:ln>
            <a:noFill/>
          </a:ln>
          <a:effectLst>
            <a:outerShdw blurRad="50800" rotWithShape="0" algn="tl" dir="2700000" dist="38100">
              <a:srgbClr val="000000">
                <a:alpha val="40000"/>
              </a:srgbClr>
            </a:outerShdw>
          </a:effectLst>
        </p:spPr>
      </p:pic>
      <p:sp>
        <p:nvSpPr>
          <p:cNvPr id="55" name="Google Shape;55;p13"/>
          <p:cNvSpPr txBox="1"/>
          <p:nvPr/>
        </p:nvSpPr>
        <p:spPr>
          <a:xfrm>
            <a:off x="6598227" y="4759697"/>
            <a:ext cx="2489003" cy="346218"/>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1800"/>
              <a:buFont typeface="Arial"/>
              <a:buNone/>
            </a:pPr>
            <a:r>
              <a:rPr b="0" i="0" lang="en" sz="1800" u="none" cap="none" strike="noStrike">
                <a:solidFill>
                  <a:schemeClr val="lt1"/>
                </a:solidFill>
                <a:latin typeface="Gill Sans"/>
                <a:ea typeface="Gill Sans"/>
                <a:cs typeface="Gill Sans"/>
                <a:sym typeface="Gill Sans"/>
              </a:rPr>
              <a:t>weather.gov/statecollege</a:t>
            </a:r>
            <a:endParaRPr b="0" i="0" sz="1800" u="none" cap="none" strike="noStrike">
              <a:solidFill>
                <a:schemeClr val="lt1"/>
              </a:solidFill>
              <a:latin typeface="Gill Sans"/>
              <a:ea typeface="Gill Sans"/>
              <a:cs typeface="Gill Sans"/>
              <a:sym typeface="Gill Sans"/>
            </a:endParaRPr>
          </a:p>
        </p:txBody>
      </p:sp>
      <p:sp>
        <p:nvSpPr>
          <p:cNvPr id="56" name="Google Shape;56;p13"/>
          <p:cNvSpPr txBox="1"/>
          <p:nvPr/>
        </p:nvSpPr>
        <p:spPr>
          <a:xfrm>
            <a:off x="1843520" y="4770073"/>
            <a:ext cx="2162555" cy="346249"/>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b="0" i="1" lang="en" sz="1800" u="none" cap="none" strike="noStrike">
                <a:solidFill>
                  <a:schemeClr val="lt1"/>
                </a:solidFill>
                <a:latin typeface="Gill Sans"/>
                <a:ea typeface="Gill Sans"/>
                <a:cs typeface="Gill Sans"/>
                <a:sym typeface="Gill Sans"/>
              </a:rPr>
              <a:t>NWSStateCollege</a:t>
            </a:r>
            <a:endParaRPr b="0" i="1" sz="1800" u="none" cap="none" strike="noStrike">
              <a:solidFill>
                <a:schemeClr val="lt1"/>
              </a:solidFill>
              <a:latin typeface="Gill Sans"/>
              <a:ea typeface="Gill Sans"/>
              <a:cs typeface="Gill Sans"/>
              <a:sym typeface="Gill Sans"/>
            </a:endParaRPr>
          </a:p>
        </p:txBody>
      </p:sp>
      <p:pic>
        <p:nvPicPr>
          <p:cNvPr descr="Facebook | Free Icon" id="57" name="Google Shape;57;p13"/>
          <p:cNvPicPr preferRelativeResize="0"/>
          <p:nvPr/>
        </p:nvPicPr>
        <p:blipFill rotWithShape="1">
          <a:blip r:embed="rId2">
            <a:alphaModFix/>
          </a:blip>
          <a:srcRect b="0" l="0" r="0" t="0"/>
          <a:stretch/>
        </p:blipFill>
        <p:spPr>
          <a:xfrm>
            <a:off x="56771" y="4759682"/>
            <a:ext cx="346249" cy="346249"/>
          </a:xfrm>
          <a:prstGeom prst="rect">
            <a:avLst/>
          </a:prstGeom>
          <a:noFill/>
          <a:ln>
            <a:noFill/>
          </a:ln>
        </p:spPr>
      </p:pic>
      <p:pic>
        <p:nvPicPr>
          <p:cNvPr descr="Video youtube icon - Social Icons Color" id="58" name="Google Shape;58;p13"/>
          <p:cNvPicPr preferRelativeResize="0"/>
          <p:nvPr/>
        </p:nvPicPr>
        <p:blipFill rotWithShape="1">
          <a:blip r:embed="rId3">
            <a:alphaModFix/>
          </a:blip>
          <a:srcRect b="0" l="0" r="0" t="0"/>
          <a:stretch/>
        </p:blipFill>
        <p:spPr>
          <a:xfrm>
            <a:off x="441184" y="4657346"/>
            <a:ext cx="530138" cy="530138"/>
          </a:xfrm>
          <a:prstGeom prst="rect">
            <a:avLst/>
          </a:prstGeom>
          <a:noFill/>
          <a:ln>
            <a:noFill/>
          </a:ln>
        </p:spPr>
      </p:pic>
      <p:pic>
        <p:nvPicPr>
          <p:cNvPr descr="New, twitter icon" id="59" name="Google Shape;59;p13"/>
          <p:cNvPicPr preferRelativeResize="0"/>
          <p:nvPr/>
        </p:nvPicPr>
        <p:blipFill rotWithShape="1">
          <a:blip r:embed="rId4">
            <a:alphaModFix/>
          </a:blip>
          <a:srcRect b="0" l="0" r="0" t="0"/>
          <a:stretch/>
        </p:blipFill>
        <p:spPr>
          <a:xfrm>
            <a:off x="971321" y="4699329"/>
            <a:ext cx="466954" cy="466954"/>
          </a:xfrm>
          <a:prstGeom prst="rect">
            <a:avLst/>
          </a:prstGeom>
          <a:noFill/>
          <a:ln>
            <a:noFill/>
          </a:ln>
        </p:spPr>
      </p:pic>
      <p:pic>
        <p:nvPicPr>
          <p:cNvPr id="60" name="Google Shape;60;p13"/>
          <p:cNvPicPr preferRelativeResize="0"/>
          <p:nvPr/>
        </p:nvPicPr>
        <p:blipFill rotWithShape="1">
          <a:blip r:embed="rId5">
            <a:alphaModFix/>
          </a:blip>
          <a:srcRect b="0" l="0" r="0" t="0"/>
          <a:stretch/>
        </p:blipFill>
        <p:spPr>
          <a:xfrm>
            <a:off x="1435925" y="4733876"/>
            <a:ext cx="397860" cy="39786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 id="2147483668" r:id="rId15"/>
    <p:sldLayoutId id="2147483669" r:id="rId16"/>
    <p:sldLayoutId id="2147483670" r:id="rId17"/>
    <p:sldLayoutId id="2147483671"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0" name="Shape 140"/>
        <p:cNvGrpSpPr/>
        <p:nvPr/>
      </p:nvGrpSpPr>
      <p:grpSpPr>
        <a:xfrm>
          <a:off x="0" y="0"/>
          <a:ext cx="0" cy="0"/>
          <a:chOff x="0" y="0"/>
          <a:chExt cx="0" cy="0"/>
        </a:xfrm>
      </p:grpSpPr>
      <p:sp>
        <p:nvSpPr>
          <p:cNvPr id="141" name="Google Shape;141;p27"/>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42" name="Google Shape;142;p27"/>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43" name="Google Shape;143;p27"/>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144" name="Google Shape;144;p27"/>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145" name="Google Shape;145;p27"/>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7.jpg"/><Relationship Id="rId4" Type="http://schemas.openxmlformats.org/officeDocument/2006/relationships/image" Target="../media/image11.png"/><Relationship Id="rId5"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2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24.jpg"/><Relationship Id="rId4" Type="http://schemas.openxmlformats.org/officeDocument/2006/relationships/image" Target="../media/image26.jpg"/><Relationship Id="rId5" Type="http://schemas.openxmlformats.org/officeDocument/2006/relationships/image" Target="../media/image28.jpg"/><Relationship Id="rId6" Type="http://schemas.openxmlformats.org/officeDocument/2006/relationships/image" Target="../media/image2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3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30.jpg"/><Relationship Id="rId4" Type="http://schemas.openxmlformats.org/officeDocument/2006/relationships/image" Target="../media/image29.png"/><Relationship Id="rId5" Type="http://schemas.openxmlformats.org/officeDocument/2006/relationships/image" Target="../media/image31.jpg"/><Relationship Id="rId6" Type="http://schemas.openxmlformats.org/officeDocument/2006/relationships/image" Target="../media/image3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3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hyperlink" Target="http://www.weather.gov/ctp/briefing" TargetMode="External"/><Relationship Id="rId4" Type="http://schemas.openxmlformats.org/officeDocument/2006/relationships/image" Target="../media/image38.png"/><Relationship Id="rId5" Type="http://schemas.openxmlformats.org/officeDocument/2006/relationships/image" Target="../media/image3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37.png"/><Relationship Id="rId4" Type="http://schemas.openxmlformats.org/officeDocument/2006/relationships/image" Target="../media/image40.png"/><Relationship Id="rId5" Type="http://schemas.openxmlformats.org/officeDocument/2006/relationships/image" Target="../media/image4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4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22.png"/><Relationship Id="rId4" Type="http://schemas.openxmlformats.org/officeDocument/2006/relationships/image" Target="../media/image15.png"/><Relationship Id="rId5" Type="http://schemas.openxmlformats.org/officeDocument/2006/relationships/image" Target="../media/image21.png"/><Relationship Id="rId6" Type="http://schemas.openxmlformats.org/officeDocument/2006/relationships/image" Target="../media/image17.png"/><Relationship Id="rId7" Type="http://schemas.openxmlformats.org/officeDocument/2006/relationships/image" Target="../media/image12.png"/><Relationship Id="rId8"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4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69.jpg"/><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3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44.pn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46.png"/><Relationship Id="rId4" Type="http://schemas.openxmlformats.org/officeDocument/2006/relationships/hyperlink" Target="http://www.spc.noaa.gov/" TargetMode="External"/><Relationship Id="rId5" Type="http://schemas.openxmlformats.org/officeDocument/2006/relationships/image" Target="../media/image42.gi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hyperlink" Target="http://www.spc.noaa.gov/" TargetMode="External"/><Relationship Id="rId4" Type="http://schemas.openxmlformats.org/officeDocument/2006/relationships/image" Target="../media/image47.png"/><Relationship Id="rId5" Type="http://schemas.openxmlformats.org/officeDocument/2006/relationships/image" Target="../media/image49.gi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48.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13.png"/><Relationship Id="rId4" Type="http://schemas.openxmlformats.org/officeDocument/2006/relationships/image" Target="../media/image10.png"/><Relationship Id="rId5"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image" Target="../media/image50.png"/><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55.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 Id="rId3" Type="http://schemas.openxmlformats.org/officeDocument/2006/relationships/image" Target="../media/image7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4.xml"/><Relationship Id="rId3" Type="http://schemas.openxmlformats.org/officeDocument/2006/relationships/image" Target="../media/image56.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 Id="rId3" Type="http://schemas.openxmlformats.org/officeDocument/2006/relationships/image" Target="../media/image57.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8.xml"/><Relationship Id="rId3" Type="http://schemas.openxmlformats.org/officeDocument/2006/relationships/image" Target="../media/image58.png"/><Relationship Id="rId4" Type="http://schemas.openxmlformats.org/officeDocument/2006/relationships/image" Target="../media/image61.png"/><Relationship Id="rId5" Type="http://schemas.openxmlformats.org/officeDocument/2006/relationships/image" Target="../media/image6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 Id="rId3" Type="http://schemas.openxmlformats.org/officeDocument/2006/relationships/image" Target="../media/image62.jpg"/><Relationship Id="rId4" Type="http://schemas.openxmlformats.org/officeDocument/2006/relationships/image" Target="../media/image6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0.xml"/><Relationship Id="rId3" Type="http://schemas.openxmlformats.org/officeDocument/2006/relationships/image" Target="../media/image59.jpg"/><Relationship Id="rId4" Type="http://schemas.openxmlformats.org/officeDocument/2006/relationships/image" Target="../media/image65.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1.xml"/><Relationship Id="rId3" Type="http://schemas.openxmlformats.org/officeDocument/2006/relationships/image" Target="../media/image7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2.xml"/><Relationship Id="rId3" Type="http://schemas.openxmlformats.org/officeDocument/2006/relationships/image" Target="../media/image63.png"/><Relationship Id="rId4" Type="http://schemas.openxmlformats.org/officeDocument/2006/relationships/image" Target="../media/image73.png"/><Relationship Id="rId5" Type="http://schemas.openxmlformats.org/officeDocument/2006/relationships/image" Target="../media/image6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3.xml"/><Relationship Id="rId3" Type="http://schemas.openxmlformats.org/officeDocument/2006/relationships/image" Target="../media/image68.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4.xml"/><Relationship Id="rId3" Type="http://schemas.openxmlformats.org/officeDocument/2006/relationships/image" Target="../media/image66.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5.xml"/><Relationship Id="rId3" Type="http://schemas.openxmlformats.org/officeDocument/2006/relationships/image" Target="../media/image140.gif"/><Relationship Id="rId4" Type="http://schemas.openxmlformats.org/officeDocument/2006/relationships/image" Target="../media/image8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6.xml"/><Relationship Id="rId3" Type="http://schemas.openxmlformats.org/officeDocument/2006/relationships/image" Target="../media/image106.gi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7.xml"/><Relationship Id="rId3" Type="http://schemas.openxmlformats.org/officeDocument/2006/relationships/image" Target="../media/image72.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8.xml"/><Relationship Id="rId3" Type="http://schemas.openxmlformats.org/officeDocument/2006/relationships/image" Target="../media/image71.jpg"/><Relationship Id="rId4" Type="http://schemas.openxmlformats.org/officeDocument/2006/relationships/image" Target="../media/image74.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9.xml"/><Relationship Id="rId3" Type="http://schemas.openxmlformats.org/officeDocument/2006/relationships/image" Target="../media/image9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18.png"/><Relationship Id="rId4" Type="http://schemas.openxmlformats.org/officeDocument/2006/relationships/image" Target="../media/image19.jpg"/><Relationship Id="rId5" Type="http://schemas.openxmlformats.org/officeDocument/2006/relationships/image" Target="../media/image20.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0.xml"/><Relationship Id="rId3" Type="http://schemas.openxmlformats.org/officeDocument/2006/relationships/image" Target="../media/image75.jpg"/><Relationship Id="rId4" Type="http://schemas.openxmlformats.org/officeDocument/2006/relationships/image" Target="../media/image7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1.xml"/><Relationship Id="rId3" Type="http://schemas.openxmlformats.org/officeDocument/2006/relationships/image" Target="../media/image77.jpg"/><Relationship Id="rId4" Type="http://schemas.openxmlformats.org/officeDocument/2006/relationships/image" Target="../media/image79.jpg"/><Relationship Id="rId5" Type="http://schemas.openxmlformats.org/officeDocument/2006/relationships/image" Target="../media/image81.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2.xml"/><Relationship Id="rId3" Type="http://schemas.openxmlformats.org/officeDocument/2006/relationships/image" Target="../media/image84.jpg"/><Relationship Id="rId4" Type="http://schemas.openxmlformats.org/officeDocument/2006/relationships/image" Target="../media/image83.png"/><Relationship Id="rId5" Type="http://schemas.openxmlformats.org/officeDocument/2006/relationships/image" Target="../media/image101.gif"/><Relationship Id="rId6" Type="http://schemas.openxmlformats.org/officeDocument/2006/relationships/image" Target="../media/image82.jpg"/><Relationship Id="rId7" Type="http://schemas.openxmlformats.org/officeDocument/2006/relationships/image" Target="../media/image85.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3.xml"/><Relationship Id="rId3" Type="http://schemas.openxmlformats.org/officeDocument/2006/relationships/image" Target="../media/image10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4.xml"/><Relationship Id="rId3" Type="http://schemas.openxmlformats.org/officeDocument/2006/relationships/image" Target="../media/image86.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5.xml"/><Relationship Id="rId3" Type="http://schemas.openxmlformats.org/officeDocument/2006/relationships/image" Target="../media/image9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hyperlink" Target="http://www.youtube.com/watch?v=MUH5Pyh4Zfc" TargetMode="External"/><Relationship Id="rId4" Type="http://schemas.openxmlformats.org/officeDocument/2006/relationships/image" Target="../media/image88.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hyperlink" Target="http://drive.google.com/file/d/1zgT5D6h9mGD9HzheBEBkaZukU-6Utxmc/view" TargetMode="External"/><Relationship Id="rId4" Type="http://schemas.openxmlformats.org/officeDocument/2006/relationships/image" Target="../media/image87.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8.xml"/><Relationship Id="rId3" Type="http://schemas.openxmlformats.org/officeDocument/2006/relationships/image" Target="../media/image9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59.xml"/><Relationship Id="rId3" Type="http://schemas.openxmlformats.org/officeDocument/2006/relationships/hyperlink" Target="http://drive.google.com/file/d/1OhZiuTe4taSJK8HtiBuWpZEwqBegK0WJ/view" TargetMode="External"/><Relationship Id="rId4" Type="http://schemas.openxmlformats.org/officeDocument/2006/relationships/image" Target="../media/image8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1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0.xml"/><Relationship Id="rId3" Type="http://schemas.openxmlformats.org/officeDocument/2006/relationships/image" Target="../media/image92.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3.xml"/><Relationship Id="rId3" Type="http://schemas.openxmlformats.org/officeDocument/2006/relationships/image" Target="../media/image9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4.xml"/><Relationship Id="rId3" Type="http://schemas.openxmlformats.org/officeDocument/2006/relationships/image" Target="../media/image91.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5.xml"/><Relationship Id="rId3" Type="http://schemas.openxmlformats.org/officeDocument/2006/relationships/image" Target="../media/image9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6.xml"/><Relationship Id="rId3" Type="http://schemas.openxmlformats.org/officeDocument/2006/relationships/image" Target="../media/image9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67.xml"/><Relationship Id="rId3" Type="http://schemas.openxmlformats.org/officeDocument/2006/relationships/hyperlink" Target="http://drive.google.com/file/d/1Jey__nld8l_SOYvp7QcDao7nh8S-Rmbi/view" TargetMode="External"/><Relationship Id="rId4" Type="http://schemas.openxmlformats.org/officeDocument/2006/relationships/image" Target="../media/image97.jpg"/><Relationship Id="rId5" Type="http://schemas.openxmlformats.org/officeDocument/2006/relationships/hyperlink" Target="http://drive.google.com/file/d/1W0xQyaLP28DVQ8NPXnQb56_FW5gOrWWj/view" TargetMode="External"/><Relationship Id="rId6" Type="http://schemas.openxmlformats.org/officeDocument/2006/relationships/image" Target="../media/image99.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68.xml"/><Relationship Id="rId3" Type="http://schemas.openxmlformats.org/officeDocument/2006/relationships/hyperlink" Target="http://www.youtube.com/watch?v=zVYHa5LQGUM" TargetMode="External"/><Relationship Id="rId4" Type="http://schemas.openxmlformats.org/officeDocument/2006/relationships/image" Target="../media/image100.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9.xml"/><Relationship Id="rId3" Type="http://schemas.openxmlformats.org/officeDocument/2006/relationships/image" Target="../media/image102.jpg"/><Relationship Id="rId4" Type="http://schemas.openxmlformats.org/officeDocument/2006/relationships/image" Target="../media/image10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0.xml"/><Relationship Id="rId3" Type="http://schemas.openxmlformats.org/officeDocument/2006/relationships/image" Target="../media/image105.jpg"/><Relationship Id="rId4" Type="http://schemas.openxmlformats.org/officeDocument/2006/relationships/image" Target="../media/image107.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1.xml"/><Relationship Id="rId3" Type="http://schemas.openxmlformats.org/officeDocument/2006/relationships/image" Target="../media/image110.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2.xml"/><Relationship Id="rId3" Type="http://schemas.openxmlformats.org/officeDocument/2006/relationships/hyperlink" Target="http://drive.google.com/file/d/1l8XeglJ95C6-5GXQQyhXMmLSGOKbVKFL/view" TargetMode="External"/><Relationship Id="rId4" Type="http://schemas.openxmlformats.org/officeDocument/2006/relationships/image" Target="../media/image112.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3.xml"/><Relationship Id="rId3" Type="http://schemas.openxmlformats.org/officeDocument/2006/relationships/image" Target="../media/image128.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4.xml"/><Relationship Id="rId3" Type="http://schemas.openxmlformats.org/officeDocument/2006/relationships/image" Target="../media/image111.png"/><Relationship Id="rId4" Type="http://schemas.openxmlformats.org/officeDocument/2006/relationships/hyperlink" Target="https://water.weather.gov/" TargetMode="Externa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5.xml"/><Relationship Id="rId3" Type="http://schemas.openxmlformats.org/officeDocument/2006/relationships/image" Target="../media/image108.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6.xml"/><Relationship Id="rId3" Type="http://schemas.openxmlformats.org/officeDocument/2006/relationships/image" Target="../media/image117.jpg"/><Relationship Id="rId4" Type="http://schemas.openxmlformats.org/officeDocument/2006/relationships/image" Target="../media/image121.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7.xml"/><Relationship Id="rId3" Type="http://schemas.openxmlformats.org/officeDocument/2006/relationships/image" Target="../media/image114.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8.xml"/><Relationship Id="rId3" Type="http://schemas.openxmlformats.org/officeDocument/2006/relationships/image" Target="../media/image118.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9.xml"/><Relationship Id="rId3" Type="http://schemas.openxmlformats.org/officeDocument/2006/relationships/image" Target="../media/image115.png"/><Relationship Id="rId4" Type="http://schemas.openxmlformats.org/officeDocument/2006/relationships/image" Target="../media/image10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0.xml"/><Relationship Id="rId3" Type="http://schemas.openxmlformats.org/officeDocument/2006/relationships/image" Target="../media/image116.png"/><Relationship Id="rId4" Type="http://schemas.openxmlformats.org/officeDocument/2006/relationships/image" Target="../media/image113.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1.xml"/><Relationship Id="rId3" Type="http://schemas.openxmlformats.org/officeDocument/2006/relationships/image" Target="../media/image116.png"/><Relationship Id="rId4" Type="http://schemas.openxmlformats.org/officeDocument/2006/relationships/image" Target="../media/image119.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84.xml"/><Relationship Id="rId3" Type="http://schemas.openxmlformats.org/officeDocument/2006/relationships/image" Target="../media/image122.png"/><Relationship Id="rId4" Type="http://schemas.openxmlformats.org/officeDocument/2006/relationships/image" Target="../media/image120.png"/><Relationship Id="rId5" Type="http://schemas.openxmlformats.org/officeDocument/2006/relationships/image" Target="../media/image158.png"/><Relationship Id="rId6" Type="http://schemas.openxmlformats.org/officeDocument/2006/relationships/image" Target="../media/image123.jpg"/><Relationship Id="rId7" Type="http://schemas.openxmlformats.org/officeDocument/2006/relationships/image" Target="../media/image124.jpg"/><Relationship Id="rId8" Type="http://schemas.openxmlformats.org/officeDocument/2006/relationships/image" Target="../media/image130.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85.xml"/><Relationship Id="rId3" Type="http://schemas.openxmlformats.org/officeDocument/2006/relationships/image" Target="../media/image125.png"/><Relationship Id="rId4" Type="http://schemas.openxmlformats.org/officeDocument/2006/relationships/image" Target="../media/image120.png"/><Relationship Id="rId5" Type="http://schemas.openxmlformats.org/officeDocument/2006/relationships/image" Target="../media/image127.jpg"/><Relationship Id="rId6" Type="http://schemas.openxmlformats.org/officeDocument/2006/relationships/image" Target="../media/image131.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6.xml"/><Relationship Id="rId3" Type="http://schemas.openxmlformats.org/officeDocument/2006/relationships/image" Target="../media/image129.png"/><Relationship Id="rId4" Type="http://schemas.openxmlformats.org/officeDocument/2006/relationships/image" Target="../media/image134.png"/><Relationship Id="rId5" Type="http://schemas.openxmlformats.org/officeDocument/2006/relationships/image" Target="../media/image133.png"/><Relationship Id="rId6" Type="http://schemas.openxmlformats.org/officeDocument/2006/relationships/image" Target="../media/image126.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7.xml"/><Relationship Id="rId3" Type="http://schemas.openxmlformats.org/officeDocument/2006/relationships/image" Target="../media/image132.png"/><Relationship Id="rId4" Type="http://schemas.openxmlformats.org/officeDocument/2006/relationships/hyperlink" Target="https://inws.ncep.noaa.gov/" TargetMode="Externa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8.xml"/><Relationship Id="rId3" Type="http://schemas.openxmlformats.org/officeDocument/2006/relationships/image" Target="../media/image137.png"/><Relationship Id="rId4" Type="http://schemas.openxmlformats.org/officeDocument/2006/relationships/image" Target="../media/image138.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9.xml"/><Relationship Id="rId3" Type="http://schemas.openxmlformats.org/officeDocument/2006/relationships/image" Target="../media/image139.png"/><Relationship Id="rId4" Type="http://schemas.openxmlformats.org/officeDocument/2006/relationships/hyperlink" Target="https://nwschat.weather.gov/"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23.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0.xml"/><Relationship Id="rId3" Type="http://schemas.openxmlformats.org/officeDocument/2006/relationships/hyperlink" Target="https://nwschat.weather.gov/" TargetMode="External"/><Relationship Id="rId4" Type="http://schemas.openxmlformats.org/officeDocument/2006/relationships/image" Target="../media/image136.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1.xml"/><Relationship Id="rId3" Type="http://schemas.openxmlformats.org/officeDocument/2006/relationships/image" Target="../media/image135.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2.xml"/><Relationship Id="rId3" Type="http://schemas.openxmlformats.org/officeDocument/2006/relationships/image" Target="../media/image141.png"/><Relationship Id="rId4" Type="http://schemas.openxmlformats.org/officeDocument/2006/relationships/image" Target="../media/image143.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3.xml"/><Relationship Id="rId3" Type="http://schemas.openxmlformats.org/officeDocument/2006/relationships/image" Target="../media/image144.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4.xml"/><Relationship Id="rId3" Type="http://schemas.openxmlformats.org/officeDocument/2006/relationships/image" Target="../media/image145.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5.xml"/><Relationship Id="rId3" Type="http://schemas.openxmlformats.org/officeDocument/2006/relationships/image" Target="../media/image149.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7.xml"/><Relationship Id="rId3" Type="http://schemas.openxmlformats.org/officeDocument/2006/relationships/image" Target="../media/image142.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8.xml"/><Relationship Id="rId3" Type="http://schemas.openxmlformats.org/officeDocument/2006/relationships/image" Target="../media/image146.png"/><Relationship Id="rId4" Type="http://schemas.openxmlformats.org/officeDocument/2006/relationships/image" Target="../media/image148.png"/><Relationship Id="rId5" Type="http://schemas.openxmlformats.org/officeDocument/2006/relationships/image" Target="../media/image147.png"/><Relationship Id="rId6" Type="http://schemas.openxmlformats.org/officeDocument/2006/relationships/image" Target="../media/image151.png"/><Relationship Id="rId7" Type="http://schemas.openxmlformats.org/officeDocument/2006/relationships/image" Target="../media/image150.png"/><Relationship Id="rId8" Type="http://schemas.openxmlformats.org/officeDocument/2006/relationships/image" Target="../media/image152.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99.xml"/><Relationship Id="rId3" Type="http://schemas.openxmlformats.org/officeDocument/2006/relationships/image" Target="../media/image156.jpg"/><Relationship Id="rId4" Type="http://schemas.openxmlformats.org/officeDocument/2006/relationships/image" Target="../media/image154.jpg"/><Relationship Id="rId5" Type="http://schemas.openxmlformats.org/officeDocument/2006/relationships/image" Target="../media/image155.jpg"/><Relationship Id="rId6" Type="http://schemas.openxmlformats.org/officeDocument/2006/relationships/image" Target="../media/image153.jpg"/><Relationship Id="rId7" Type="http://schemas.openxmlformats.org/officeDocument/2006/relationships/image" Target="../media/image15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pic>
        <p:nvPicPr>
          <p:cNvPr id="219" name="Google Shape;219;p39"/>
          <p:cNvPicPr preferRelativeResize="0"/>
          <p:nvPr/>
        </p:nvPicPr>
        <p:blipFill rotWithShape="1">
          <a:blip r:embed="rId3">
            <a:alphaModFix/>
          </a:blip>
          <a:srcRect b="0" l="0" r="0" t="22600"/>
          <a:stretch/>
        </p:blipFill>
        <p:spPr>
          <a:xfrm>
            <a:off x="1" y="0"/>
            <a:ext cx="9144000" cy="5143500"/>
          </a:xfrm>
          <a:prstGeom prst="rect">
            <a:avLst/>
          </a:prstGeom>
          <a:noFill/>
          <a:ln>
            <a:noFill/>
          </a:ln>
        </p:spPr>
      </p:pic>
      <p:sp>
        <p:nvSpPr>
          <p:cNvPr id="220" name="Google Shape;220;p39"/>
          <p:cNvSpPr txBox="1"/>
          <p:nvPr>
            <p:ph type="title"/>
          </p:nvPr>
        </p:nvSpPr>
        <p:spPr>
          <a:xfrm>
            <a:off x="623888" y="1282304"/>
            <a:ext cx="7886700" cy="2139553"/>
          </a:xfrm>
          <a:prstGeom prst="rect">
            <a:avLst/>
          </a:prstGeom>
          <a:noFill/>
          <a:ln>
            <a:noFill/>
          </a:ln>
          <a:effectLst>
            <a:outerShdw blurRad="71438" rotWithShape="0" algn="bl" dir="2100000" dist="95250">
              <a:srgbClr val="000000"/>
            </a:outerShdw>
          </a:effectLst>
        </p:spPr>
        <p:txBody>
          <a:bodyPr anchorCtr="0" anchor="b" bIns="91425" lIns="91425" spcFirstLastPara="1" rIns="91425" wrap="square" tIns="91425">
            <a:noAutofit/>
          </a:bodyPr>
          <a:lstStyle/>
          <a:p>
            <a:pPr indent="0" lvl="0" marL="0" rtl="0" algn="ctr">
              <a:lnSpc>
                <a:spcPct val="90000"/>
              </a:lnSpc>
              <a:spcBef>
                <a:spcPts val="0"/>
              </a:spcBef>
              <a:spcAft>
                <a:spcPts val="0"/>
              </a:spcAft>
              <a:buClr>
                <a:srgbClr val="FFFFFF"/>
              </a:buClr>
              <a:buSzPts val="5400"/>
              <a:buFont typeface="Gill Sans"/>
              <a:buNone/>
            </a:pPr>
            <a:r>
              <a:rPr b="1" lang="en" sz="5400">
                <a:solidFill>
                  <a:srgbClr val="FFFFFF"/>
                </a:solidFill>
              </a:rPr>
              <a:t>Basic Spotter Training 2022</a:t>
            </a:r>
            <a:endParaRPr b="1" sz="5400">
              <a:solidFill>
                <a:srgbClr val="FFFFFF"/>
              </a:solidFill>
            </a:endParaRPr>
          </a:p>
        </p:txBody>
      </p:sp>
      <p:sp>
        <p:nvSpPr>
          <p:cNvPr id="221" name="Google Shape;221;p39"/>
          <p:cNvSpPr txBox="1"/>
          <p:nvPr>
            <p:ph idx="1" type="body"/>
          </p:nvPr>
        </p:nvSpPr>
        <p:spPr>
          <a:xfrm>
            <a:off x="623888" y="3442097"/>
            <a:ext cx="7886700" cy="1125140"/>
          </a:xfrm>
          <a:prstGeom prst="rect">
            <a:avLst/>
          </a:prstGeom>
          <a:noFill/>
          <a:ln>
            <a:noFill/>
          </a:ln>
          <a:effectLst>
            <a:outerShdw blurRad="57150" rotWithShape="0" algn="bl" dir="1680000" dist="47625">
              <a:srgbClr val="000000"/>
            </a:outerShdw>
          </a:effectLst>
        </p:spPr>
        <p:txBody>
          <a:bodyPr anchorCtr="0" anchor="t" bIns="91425" lIns="91425" spcFirstLastPara="1" rIns="91425" wrap="square" tIns="91425">
            <a:noAutofit/>
          </a:bodyPr>
          <a:lstStyle/>
          <a:p>
            <a:pPr indent="0" lvl="0" marL="0" rtl="0" algn="ctr">
              <a:lnSpc>
                <a:spcPct val="90000"/>
              </a:lnSpc>
              <a:spcBef>
                <a:spcPts val="0"/>
              </a:spcBef>
              <a:spcAft>
                <a:spcPts val="0"/>
              </a:spcAft>
              <a:buClr>
                <a:srgbClr val="FFFFFF"/>
              </a:buClr>
              <a:buSzPts val="1800"/>
              <a:buNone/>
            </a:pPr>
            <a:r>
              <a:rPr i="1" lang="en">
                <a:solidFill>
                  <a:srgbClr val="FFFFFF"/>
                </a:solidFill>
              </a:rPr>
              <a:t>NWS State College</a:t>
            </a:r>
            <a:endParaRPr i="1">
              <a:solidFill>
                <a:srgbClr val="FFFFFF"/>
              </a:solidFill>
            </a:endParaRPr>
          </a:p>
        </p:txBody>
      </p:sp>
      <p:sp>
        <p:nvSpPr>
          <p:cNvPr id="222" name="Google Shape;222;p39"/>
          <p:cNvSpPr txBox="1"/>
          <p:nvPr/>
        </p:nvSpPr>
        <p:spPr>
          <a:xfrm>
            <a:off x="7062537" y="4776475"/>
            <a:ext cx="2192413" cy="312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FFFFFF"/>
              </a:buClr>
              <a:buSzPts val="1800"/>
              <a:buFont typeface="Calibri"/>
              <a:buNone/>
            </a:pPr>
            <a:r>
              <a:rPr b="0" i="1" lang="en" sz="1800" u="none" cap="none" strike="noStrike">
                <a:solidFill>
                  <a:srgbClr val="FFFFFF"/>
                </a:solidFill>
                <a:latin typeface="Calibri"/>
                <a:ea typeface="Calibri"/>
                <a:cs typeface="Calibri"/>
                <a:sym typeface="Calibri"/>
              </a:rPr>
              <a:t>NOAA Photo Library</a:t>
            </a:r>
            <a:endParaRPr b="0" i="1" sz="1800" u="none" cap="none" strike="noStrike">
              <a:solidFill>
                <a:srgbClr val="FFFFFF"/>
              </a:solidFill>
              <a:latin typeface="Calibri"/>
              <a:ea typeface="Calibri"/>
              <a:cs typeface="Calibri"/>
              <a:sym typeface="Calibri"/>
            </a:endParaRPr>
          </a:p>
        </p:txBody>
      </p:sp>
      <p:pic>
        <p:nvPicPr>
          <p:cNvPr id="223" name="Google Shape;223;p39"/>
          <p:cNvPicPr preferRelativeResize="0"/>
          <p:nvPr/>
        </p:nvPicPr>
        <p:blipFill rotWithShape="1">
          <a:blip r:embed="rId4">
            <a:alphaModFix/>
          </a:blip>
          <a:srcRect b="0" l="49890" r="0" t="0"/>
          <a:stretch/>
        </p:blipFill>
        <p:spPr>
          <a:xfrm>
            <a:off x="1279280" y="4004667"/>
            <a:ext cx="1003469" cy="1005475"/>
          </a:xfrm>
          <a:prstGeom prst="rect">
            <a:avLst/>
          </a:prstGeom>
          <a:noFill/>
          <a:ln>
            <a:noFill/>
          </a:ln>
        </p:spPr>
      </p:pic>
      <p:pic>
        <p:nvPicPr>
          <p:cNvPr id="224" name="Google Shape;224;p39"/>
          <p:cNvPicPr preferRelativeResize="0"/>
          <p:nvPr/>
        </p:nvPicPr>
        <p:blipFill rotWithShape="1">
          <a:blip r:embed="rId5">
            <a:alphaModFix/>
          </a:blip>
          <a:srcRect b="0" l="0" r="0" t="0"/>
          <a:stretch/>
        </p:blipFill>
        <p:spPr>
          <a:xfrm>
            <a:off x="219483" y="4004667"/>
            <a:ext cx="1008190" cy="100819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13" name="Shape 313"/>
        <p:cNvGrpSpPr/>
        <p:nvPr/>
      </p:nvGrpSpPr>
      <p:grpSpPr>
        <a:xfrm>
          <a:off x="0" y="0"/>
          <a:ext cx="0" cy="0"/>
          <a:chOff x="0" y="0"/>
          <a:chExt cx="0" cy="0"/>
        </a:xfrm>
      </p:grpSpPr>
      <p:pic>
        <p:nvPicPr>
          <p:cNvPr descr="DSC00155.JPG" id="314" name="Google Shape;314;p48"/>
          <p:cNvPicPr preferRelativeResize="0"/>
          <p:nvPr>
            <p:ph idx="2" type="body"/>
          </p:nvPr>
        </p:nvPicPr>
        <p:blipFill rotWithShape="1">
          <a:blip r:embed="rId3">
            <a:alphaModFix/>
          </a:blip>
          <a:srcRect b="0" l="0" r="0" t="0"/>
          <a:stretch/>
        </p:blipFill>
        <p:spPr>
          <a:xfrm>
            <a:off x="4033662" y="1186390"/>
            <a:ext cx="4961047" cy="3385610"/>
          </a:xfrm>
          <a:prstGeom prst="rect">
            <a:avLst/>
          </a:prstGeom>
          <a:noFill/>
          <a:ln>
            <a:noFill/>
          </a:ln>
        </p:spPr>
      </p:pic>
      <p:sp>
        <p:nvSpPr>
          <p:cNvPr id="315" name="Google Shape;315;p48"/>
          <p:cNvSpPr txBox="1"/>
          <p:nvPr>
            <p:ph type="title"/>
          </p:nvPr>
        </p:nvSpPr>
        <p:spPr>
          <a:xfrm>
            <a:off x="171829" y="189912"/>
            <a:ext cx="8343521" cy="723683"/>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lt1"/>
              </a:buClr>
              <a:buSzPts val="3300"/>
              <a:buFont typeface="Gill Sans"/>
              <a:buNone/>
            </a:pPr>
            <a:r>
              <a:rPr lang="en"/>
              <a:t>A look at the Local Office</a:t>
            </a:r>
            <a:endParaRPr/>
          </a:p>
        </p:txBody>
      </p:sp>
      <p:sp>
        <p:nvSpPr>
          <p:cNvPr id="316" name="Google Shape;316;p48"/>
          <p:cNvSpPr txBox="1"/>
          <p:nvPr/>
        </p:nvSpPr>
        <p:spPr>
          <a:xfrm>
            <a:off x="7037352" y="1416850"/>
            <a:ext cx="1420090" cy="484748"/>
          </a:xfrm>
          <a:prstGeom prst="rect">
            <a:avLst/>
          </a:prstGeom>
          <a:solidFill>
            <a:schemeClr val="lt1"/>
          </a:solidFill>
          <a:ln cap="flat" cmpd="sng" w="9525">
            <a:solidFill>
              <a:srgbClr val="FF0000"/>
            </a:solidFill>
            <a:prstDash val="solid"/>
            <a:round/>
            <a:headEnd len="sm" w="sm" type="none"/>
            <a:tailEnd len="sm" w="sm" type="none"/>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FF0000"/>
                </a:solidFill>
                <a:latin typeface="Calibri"/>
                <a:ea typeface="Calibri"/>
                <a:cs typeface="Calibri"/>
                <a:sym typeface="Calibri"/>
              </a:rPr>
              <a:t>Where forecasts are created!</a:t>
            </a:r>
            <a:endParaRPr b="0" i="0" sz="1100" u="none" cap="none" strike="noStrike">
              <a:solidFill>
                <a:srgbClr val="000000"/>
              </a:solidFill>
              <a:latin typeface="Arial"/>
              <a:ea typeface="Arial"/>
              <a:cs typeface="Arial"/>
              <a:sym typeface="Arial"/>
            </a:endParaRPr>
          </a:p>
        </p:txBody>
      </p:sp>
      <p:sp>
        <p:nvSpPr>
          <p:cNvPr id="317" name="Google Shape;317;p48"/>
          <p:cNvSpPr/>
          <p:nvPr/>
        </p:nvSpPr>
        <p:spPr>
          <a:xfrm rot="1874824">
            <a:off x="7634146" y="1907447"/>
            <a:ext cx="226502" cy="308296"/>
          </a:xfrm>
          <a:prstGeom prst="downArrow">
            <a:avLst>
              <a:gd fmla="val 50000" name="adj1"/>
              <a:gd fmla="val 50000" name="adj2"/>
            </a:avLst>
          </a:prstGeom>
          <a:solidFill>
            <a:srgbClr val="FF0000"/>
          </a:solidFill>
          <a:ln cap="flat" cmpd="sng" w="12700">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318" name="Google Shape;318;p48"/>
          <p:cNvSpPr txBox="1"/>
          <p:nvPr/>
        </p:nvSpPr>
        <p:spPr>
          <a:xfrm>
            <a:off x="41515" y="1075207"/>
            <a:ext cx="3966241" cy="616843"/>
          </a:xfrm>
          <a:prstGeom prst="rect">
            <a:avLst/>
          </a:prstGeom>
          <a:noFill/>
          <a:ln>
            <a:noFill/>
          </a:ln>
        </p:spPr>
        <p:txBody>
          <a:bodyPr anchorCtr="0" anchor="t" bIns="34275" lIns="68575" spcFirstLastPara="1" rIns="68575" wrap="square" tIns="34275">
            <a:noAutofit/>
          </a:bodyPr>
          <a:lstStyle/>
          <a:p>
            <a:pPr indent="0" lvl="0" marL="0" marR="0" rtl="0" algn="ctr">
              <a:lnSpc>
                <a:spcPct val="90000"/>
              </a:lnSpc>
              <a:spcBef>
                <a:spcPts val="0"/>
              </a:spcBef>
              <a:spcAft>
                <a:spcPts val="0"/>
              </a:spcAft>
              <a:buClr>
                <a:schemeClr val="dk1"/>
              </a:buClr>
              <a:buSzPts val="2100"/>
              <a:buFont typeface="Arial"/>
              <a:buNone/>
            </a:pPr>
            <a:r>
              <a:rPr b="0" i="0" lang="en" sz="2100" u="none" cap="none" strike="noStrike">
                <a:solidFill>
                  <a:schemeClr val="dk1"/>
                </a:solidFill>
                <a:latin typeface="Gill Sans"/>
                <a:ea typeface="Gill Sans"/>
                <a:cs typeface="Gill Sans"/>
                <a:sym typeface="Gill Sans"/>
              </a:rPr>
              <a:t>NWS State College Central PA Weather Forecast Office</a:t>
            </a:r>
            <a:endParaRPr sz="1100"/>
          </a:p>
          <a:p>
            <a:pPr indent="-38100" lvl="0" marL="177800" marR="0" rtl="0" algn="l">
              <a:lnSpc>
                <a:spcPct val="90000"/>
              </a:lnSpc>
              <a:spcBef>
                <a:spcPts val="800"/>
              </a:spcBef>
              <a:spcAft>
                <a:spcPts val="0"/>
              </a:spcAft>
              <a:buClr>
                <a:schemeClr val="dk1"/>
              </a:buClr>
              <a:buSzPts val="2100"/>
              <a:buFont typeface="Arial"/>
              <a:buNone/>
            </a:pPr>
            <a:r>
              <a:t/>
            </a:r>
            <a:endParaRPr b="0" i="0" sz="2100" u="none" cap="none" strike="noStrike">
              <a:solidFill>
                <a:schemeClr val="dk1"/>
              </a:solidFill>
              <a:latin typeface="Gill Sans"/>
              <a:ea typeface="Gill Sans"/>
              <a:cs typeface="Gill Sans"/>
              <a:sym typeface="Gill Sans"/>
            </a:endParaRPr>
          </a:p>
        </p:txBody>
      </p:sp>
      <p:sp>
        <p:nvSpPr>
          <p:cNvPr id="319" name="Google Shape;319;p48"/>
          <p:cNvSpPr/>
          <p:nvPr/>
        </p:nvSpPr>
        <p:spPr>
          <a:xfrm>
            <a:off x="171825" y="1725875"/>
            <a:ext cx="3786300" cy="2241300"/>
          </a:xfrm>
          <a:prstGeom prst="rect">
            <a:avLst/>
          </a:prstGeom>
          <a:noFill/>
          <a:ln>
            <a:noFill/>
          </a:ln>
        </p:spPr>
        <p:txBody>
          <a:bodyPr anchorCtr="0" anchor="t" bIns="34275" lIns="68575" spcFirstLastPara="1" rIns="68575" wrap="square" tIns="34275">
            <a:noAutofit/>
          </a:bodyPr>
          <a:lstStyle/>
          <a:p>
            <a:pPr indent="-174625" lvl="0" marL="177800" marR="0" rtl="0" algn="l">
              <a:lnSpc>
                <a:spcPct val="90000"/>
              </a:lnSpc>
              <a:spcBef>
                <a:spcPts val="0"/>
              </a:spcBef>
              <a:spcAft>
                <a:spcPts val="0"/>
              </a:spcAft>
              <a:buClr>
                <a:schemeClr val="dk1"/>
              </a:buClr>
              <a:buSzPts val="1750"/>
              <a:buFont typeface="Arial"/>
              <a:buChar char="•"/>
            </a:pPr>
            <a:r>
              <a:rPr b="0" i="0" lang="en" sz="1750" u="none" cap="none" strike="noStrike">
                <a:solidFill>
                  <a:srgbClr val="000000"/>
                </a:solidFill>
                <a:latin typeface="Gill Sans"/>
                <a:ea typeface="Gill Sans"/>
                <a:cs typeface="Gill Sans"/>
                <a:sym typeface="Gill Sans"/>
              </a:rPr>
              <a:t>14 Forecasters</a:t>
            </a:r>
            <a:endParaRPr sz="1750"/>
          </a:p>
          <a:p>
            <a:pPr indent="-174625" lvl="0" marL="177800" marR="0" rtl="0" algn="l">
              <a:lnSpc>
                <a:spcPct val="90000"/>
              </a:lnSpc>
              <a:spcBef>
                <a:spcPts val="0"/>
              </a:spcBef>
              <a:spcAft>
                <a:spcPts val="0"/>
              </a:spcAft>
              <a:buClr>
                <a:schemeClr val="dk1"/>
              </a:buClr>
              <a:buSzPts val="1750"/>
              <a:buFont typeface="Arial"/>
              <a:buChar char="•"/>
            </a:pPr>
            <a:r>
              <a:rPr b="0" i="0" lang="en" sz="1750" u="none" cap="none" strike="noStrike">
                <a:solidFill>
                  <a:srgbClr val="000000"/>
                </a:solidFill>
                <a:latin typeface="Gill Sans"/>
                <a:ea typeface="Gill Sans"/>
                <a:cs typeface="Gill Sans"/>
                <a:sym typeface="Gill Sans"/>
              </a:rPr>
              <a:t>6 Electronic Technicians/IT Support</a:t>
            </a:r>
            <a:endParaRPr sz="1750"/>
          </a:p>
          <a:p>
            <a:pPr indent="-174625" lvl="0" marL="177800" marR="0" rtl="0" algn="l">
              <a:lnSpc>
                <a:spcPct val="90000"/>
              </a:lnSpc>
              <a:spcBef>
                <a:spcPts val="0"/>
              </a:spcBef>
              <a:spcAft>
                <a:spcPts val="0"/>
              </a:spcAft>
              <a:buClr>
                <a:schemeClr val="dk1"/>
              </a:buClr>
              <a:buSzPts val="1750"/>
              <a:buFont typeface="Arial"/>
              <a:buChar char="•"/>
            </a:pPr>
            <a:r>
              <a:rPr b="0" i="0" lang="en" sz="1750" u="none" cap="none" strike="noStrike">
                <a:solidFill>
                  <a:srgbClr val="000000"/>
                </a:solidFill>
                <a:latin typeface="Gill Sans"/>
                <a:ea typeface="Gill Sans"/>
                <a:cs typeface="Gill Sans"/>
                <a:sym typeface="Gill Sans"/>
              </a:rPr>
              <a:t>1 Hydrologist</a:t>
            </a:r>
            <a:endParaRPr sz="1750"/>
          </a:p>
          <a:p>
            <a:pPr indent="-174625" lvl="0" marL="177800" marR="0" rtl="0" algn="l">
              <a:lnSpc>
                <a:spcPct val="90000"/>
              </a:lnSpc>
              <a:spcBef>
                <a:spcPts val="0"/>
              </a:spcBef>
              <a:spcAft>
                <a:spcPts val="0"/>
              </a:spcAft>
              <a:buClr>
                <a:schemeClr val="dk1"/>
              </a:buClr>
              <a:buSzPts val="1750"/>
              <a:buFont typeface="Arial"/>
              <a:buChar char="•"/>
            </a:pPr>
            <a:r>
              <a:rPr b="0" i="0" lang="en" sz="1750" u="none" cap="none" strike="noStrike">
                <a:solidFill>
                  <a:srgbClr val="000000"/>
                </a:solidFill>
                <a:latin typeface="Gill Sans"/>
                <a:ea typeface="Gill Sans"/>
                <a:cs typeface="Gill Sans"/>
                <a:sym typeface="Gill Sans"/>
              </a:rPr>
              <a:t>1 Science &amp; Operations officer</a:t>
            </a:r>
            <a:endParaRPr sz="1750"/>
          </a:p>
          <a:p>
            <a:pPr indent="-174625" lvl="0" marL="177800" marR="0" rtl="0" algn="l">
              <a:lnSpc>
                <a:spcPct val="90000"/>
              </a:lnSpc>
              <a:spcBef>
                <a:spcPts val="0"/>
              </a:spcBef>
              <a:spcAft>
                <a:spcPts val="0"/>
              </a:spcAft>
              <a:buClr>
                <a:schemeClr val="dk1"/>
              </a:buClr>
              <a:buSzPts val="1750"/>
              <a:buFont typeface="Arial"/>
              <a:buChar char="•"/>
            </a:pPr>
            <a:r>
              <a:rPr b="0" i="0" lang="en" sz="1750" u="none" cap="none" strike="noStrike">
                <a:solidFill>
                  <a:srgbClr val="000000"/>
                </a:solidFill>
                <a:latin typeface="Gill Sans"/>
                <a:ea typeface="Gill Sans"/>
                <a:cs typeface="Gill Sans"/>
                <a:sym typeface="Gill Sans"/>
              </a:rPr>
              <a:t>1 Observations Program Leader</a:t>
            </a:r>
            <a:endParaRPr sz="1750"/>
          </a:p>
          <a:p>
            <a:pPr indent="-174625" lvl="0" marL="177800" marR="0" rtl="0" algn="l">
              <a:lnSpc>
                <a:spcPct val="90000"/>
              </a:lnSpc>
              <a:spcBef>
                <a:spcPts val="0"/>
              </a:spcBef>
              <a:spcAft>
                <a:spcPts val="0"/>
              </a:spcAft>
              <a:buClr>
                <a:schemeClr val="dk1"/>
              </a:buClr>
              <a:buSzPts val="1750"/>
              <a:buFont typeface="Arial"/>
              <a:buChar char="•"/>
            </a:pPr>
            <a:r>
              <a:rPr b="0" i="0" lang="en" sz="1750" u="none" cap="none" strike="noStrike">
                <a:solidFill>
                  <a:srgbClr val="000000"/>
                </a:solidFill>
                <a:latin typeface="Gill Sans"/>
                <a:ea typeface="Gill Sans"/>
                <a:cs typeface="Gill Sans"/>
                <a:sym typeface="Gill Sans"/>
              </a:rPr>
              <a:t>1 Warning Coordination Meteorologist</a:t>
            </a:r>
            <a:endParaRPr sz="1750"/>
          </a:p>
          <a:p>
            <a:pPr indent="-174625" lvl="0" marL="177800" marR="0" rtl="0" algn="l">
              <a:lnSpc>
                <a:spcPct val="90000"/>
              </a:lnSpc>
              <a:spcBef>
                <a:spcPts val="0"/>
              </a:spcBef>
              <a:spcAft>
                <a:spcPts val="0"/>
              </a:spcAft>
              <a:buClr>
                <a:schemeClr val="dk1"/>
              </a:buClr>
              <a:buSzPts val="1750"/>
              <a:buFont typeface="Arial"/>
              <a:buChar char="•"/>
            </a:pPr>
            <a:r>
              <a:rPr b="0" i="0" lang="en" sz="1750" u="none" cap="none" strike="noStrike">
                <a:solidFill>
                  <a:srgbClr val="000000"/>
                </a:solidFill>
                <a:latin typeface="Gill Sans"/>
                <a:ea typeface="Gill Sans"/>
                <a:cs typeface="Gill Sans"/>
                <a:sym typeface="Gill Sans"/>
              </a:rPr>
              <a:t>1 Administrative Assistant</a:t>
            </a:r>
            <a:endParaRPr sz="1750"/>
          </a:p>
          <a:p>
            <a:pPr indent="-174625" lvl="0" marL="177800" marR="0" rtl="0" algn="l">
              <a:lnSpc>
                <a:spcPct val="90000"/>
              </a:lnSpc>
              <a:spcBef>
                <a:spcPts val="0"/>
              </a:spcBef>
              <a:spcAft>
                <a:spcPts val="0"/>
              </a:spcAft>
              <a:buClr>
                <a:schemeClr val="dk1"/>
              </a:buClr>
              <a:buSzPts val="1750"/>
              <a:buFont typeface="Arial"/>
              <a:buChar char="•"/>
            </a:pPr>
            <a:r>
              <a:rPr b="0" i="0" lang="en" sz="1750" u="none" cap="none" strike="noStrike">
                <a:solidFill>
                  <a:srgbClr val="000000"/>
                </a:solidFill>
                <a:latin typeface="Gill Sans"/>
                <a:ea typeface="Gill Sans"/>
                <a:cs typeface="Gill Sans"/>
                <a:sym typeface="Gill Sans"/>
              </a:rPr>
              <a:t>1 Meteorologist In Charge</a:t>
            </a:r>
            <a:endParaRPr sz="1750"/>
          </a:p>
        </p:txBody>
      </p:sp>
      <p:sp>
        <p:nvSpPr>
          <p:cNvPr id="320" name="Google Shape;320;p48"/>
          <p:cNvSpPr/>
          <p:nvPr/>
        </p:nvSpPr>
        <p:spPr>
          <a:xfrm>
            <a:off x="111228" y="3995996"/>
            <a:ext cx="3826800" cy="692400"/>
          </a:xfrm>
          <a:prstGeom prst="rect">
            <a:avLst/>
          </a:prstGeom>
          <a:noFill/>
          <a:ln>
            <a:noFill/>
          </a:ln>
        </p:spPr>
        <p:txBody>
          <a:bodyPr anchorCtr="0" anchor="t" bIns="34275" lIns="68575" spcFirstLastPara="1" rIns="68575" wrap="square" tIns="34275">
            <a:noAutofit/>
          </a:bodyPr>
          <a:lstStyle/>
          <a:p>
            <a:pPr indent="0" lvl="0" marL="0" marR="0" rtl="0" algn="ctr">
              <a:lnSpc>
                <a:spcPct val="90000"/>
              </a:lnSpc>
              <a:spcBef>
                <a:spcPts val="0"/>
              </a:spcBef>
              <a:spcAft>
                <a:spcPts val="0"/>
              </a:spcAft>
              <a:buNone/>
            </a:pPr>
            <a:r>
              <a:rPr b="0" i="0" lang="en" sz="1500" u="none" cap="none" strike="noStrike">
                <a:solidFill>
                  <a:srgbClr val="000000"/>
                </a:solidFill>
                <a:latin typeface="Gill Sans"/>
                <a:ea typeface="Gill Sans"/>
                <a:cs typeface="Gill Sans"/>
                <a:sym typeface="Gill Sans"/>
              </a:rPr>
              <a:t>Open 24x7x365 to provide forecasts and warnings, as well as maintain the Doppler radar and other observation systems </a:t>
            </a:r>
            <a:endParaRPr sz="11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24" name="Shape 324"/>
        <p:cNvGrpSpPr/>
        <p:nvPr/>
      </p:nvGrpSpPr>
      <p:grpSpPr>
        <a:xfrm>
          <a:off x="0" y="0"/>
          <a:ext cx="0" cy="0"/>
          <a:chOff x="0" y="0"/>
          <a:chExt cx="0" cy="0"/>
        </a:xfrm>
      </p:grpSpPr>
      <p:sp>
        <p:nvSpPr>
          <p:cNvPr id="325" name="Google Shape;325;p49"/>
          <p:cNvSpPr txBox="1"/>
          <p:nvPr>
            <p:ph idx="1" type="body"/>
          </p:nvPr>
        </p:nvSpPr>
        <p:spPr>
          <a:xfrm>
            <a:off x="171829" y="1048135"/>
            <a:ext cx="4343021" cy="3584587"/>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600"/>
              <a:buNone/>
            </a:pPr>
            <a:r>
              <a:rPr b="1" lang="en" sz="3600"/>
              <a:t>Short Term</a:t>
            </a:r>
            <a:endParaRPr/>
          </a:p>
          <a:p>
            <a:pPr indent="0" lvl="0" marL="0" rtl="0" algn="l">
              <a:lnSpc>
                <a:spcPct val="90000"/>
              </a:lnSpc>
              <a:spcBef>
                <a:spcPts val="800"/>
              </a:spcBef>
              <a:spcAft>
                <a:spcPts val="0"/>
              </a:spcAft>
              <a:buClr>
                <a:schemeClr val="dk1"/>
              </a:buClr>
              <a:buSzPts val="3600"/>
              <a:buNone/>
            </a:pPr>
            <a:r>
              <a:t/>
            </a:r>
            <a:endParaRPr b="1" sz="3600"/>
          </a:p>
          <a:p>
            <a:pPr indent="0" lvl="0" marL="0" rtl="0" algn="l">
              <a:lnSpc>
                <a:spcPct val="90000"/>
              </a:lnSpc>
              <a:spcBef>
                <a:spcPts val="800"/>
              </a:spcBef>
              <a:spcAft>
                <a:spcPts val="0"/>
              </a:spcAft>
              <a:buClr>
                <a:schemeClr val="dk1"/>
              </a:buClr>
              <a:buSzPts val="3600"/>
              <a:buNone/>
            </a:pPr>
            <a:r>
              <a:rPr b="1" lang="en" sz="3600"/>
              <a:t>Long Term</a:t>
            </a:r>
            <a:endParaRPr/>
          </a:p>
          <a:p>
            <a:pPr indent="0" lvl="0" marL="0" rtl="0" algn="l">
              <a:lnSpc>
                <a:spcPct val="90000"/>
              </a:lnSpc>
              <a:spcBef>
                <a:spcPts val="800"/>
              </a:spcBef>
              <a:spcAft>
                <a:spcPts val="0"/>
              </a:spcAft>
              <a:buClr>
                <a:schemeClr val="dk1"/>
              </a:buClr>
              <a:buSzPts val="3600"/>
              <a:buNone/>
            </a:pPr>
            <a:r>
              <a:t/>
            </a:r>
            <a:endParaRPr b="1" sz="3600"/>
          </a:p>
          <a:p>
            <a:pPr indent="0" lvl="0" marL="0" rtl="0" algn="l">
              <a:lnSpc>
                <a:spcPct val="90000"/>
              </a:lnSpc>
              <a:spcBef>
                <a:spcPts val="800"/>
              </a:spcBef>
              <a:spcAft>
                <a:spcPts val="0"/>
              </a:spcAft>
              <a:buClr>
                <a:schemeClr val="dk1"/>
              </a:buClr>
              <a:buSzPts val="3600"/>
              <a:buNone/>
            </a:pPr>
            <a:r>
              <a:rPr b="1" lang="en" sz="3600"/>
              <a:t>Public Service</a:t>
            </a:r>
            <a:endParaRPr/>
          </a:p>
        </p:txBody>
      </p:sp>
      <p:sp>
        <p:nvSpPr>
          <p:cNvPr id="326" name="Google Shape;326;p49"/>
          <p:cNvSpPr txBox="1"/>
          <p:nvPr>
            <p:ph idx="2" type="body"/>
          </p:nvPr>
        </p:nvSpPr>
        <p:spPr>
          <a:xfrm>
            <a:off x="3401009" y="1048135"/>
            <a:ext cx="5571162" cy="3584587"/>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2400"/>
              <a:buNone/>
            </a:pPr>
            <a:r>
              <a:rPr lang="en" sz="2400"/>
              <a:t>0-24 hours (maybe 36 hour forecast)</a:t>
            </a:r>
            <a:endParaRPr/>
          </a:p>
          <a:p>
            <a:pPr indent="-177800" lvl="1" marL="177800" rtl="0" algn="l">
              <a:lnSpc>
                <a:spcPct val="90000"/>
              </a:lnSpc>
              <a:spcBef>
                <a:spcPts val="400"/>
              </a:spcBef>
              <a:spcAft>
                <a:spcPts val="0"/>
              </a:spcAft>
              <a:buClr>
                <a:schemeClr val="dk1"/>
              </a:buClr>
              <a:buSzPts val="2400"/>
              <a:buChar char="•"/>
            </a:pPr>
            <a:r>
              <a:rPr lang="en" sz="2400"/>
              <a:t>Often staffed by the Lead Forecaster</a:t>
            </a:r>
            <a:endParaRPr/>
          </a:p>
          <a:p>
            <a:pPr indent="-171450" lvl="2" marL="520700" rtl="0" algn="l">
              <a:lnSpc>
                <a:spcPct val="90000"/>
              </a:lnSpc>
              <a:spcBef>
                <a:spcPts val="400"/>
              </a:spcBef>
              <a:spcAft>
                <a:spcPts val="0"/>
              </a:spcAft>
              <a:buClr>
                <a:schemeClr val="dk1"/>
              </a:buClr>
              <a:buSzPts val="1500"/>
              <a:buChar char="•"/>
            </a:pPr>
            <a:r>
              <a:rPr lang="en"/>
              <a:t>Warning decisions, aviation support, staffing, etc.</a:t>
            </a:r>
            <a:endParaRPr sz="2100"/>
          </a:p>
          <a:p>
            <a:pPr indent="0" lvl="0" marL="0" rtl="0" algn="l">
              <a:lnSpc>
                <a:spcPct val="90000"/>
              </a:lnSpc>
              <a:spcBef>
                <a:spcPts val="800"/>
              </a:spcBef>
              <a:spcAft>
                <a:spcPts val="0"/>
              </a:spcAft>
              <a:buClr>
                <a:schemeClr val="dk1"/>
              </a:buClr>
              <a:buSzPts val="800"/>
              <a:buNone/>
            </a:pPr>
            <a:r>
              <a:t/>
            </a:r>
            <a:endParaRPr sz="800"/>
          </a:p>
          <a:p>
            <a:pPr indent="0" lvl="0" marL="0" rtl="0" algn="l">
              <a:lnSpc>
                <a:spcPct val="90000"/>
              </a:lnSpc>
              <a:spcBef>
                <a:spcPts val="800"/>
              </a:spcBef>
              <a:spcAft>
                <a:spcPts val="0"/>
              </a:spcAft>
              <a:buClr>
                <a:schemeClr val="dk1"/>
              </a:buClr>
              <a:buSzPts val="2400"/>
              <a:buNone/>
            </a:pPr>
            <a:r>
              <a:rPr lang="en" sz="2400"/>
              <a:t>Day 2 – Day 7</a:t>
            </a:r>
            <a:endParaRPr/>
          </a:p>
          <a:p>
            <a:pPr indent="-177800" lvl="1" marL="177800" rtl="0" algn="l">
              <a:lnSpc>
                <a:spcPct val="90000"/>
              </a:lnSpc>
              <a:spcBef>
                <a:spcPts val="400"/>
              </a:spcBef>
              <a:spcAft>
                <a:spcPts val="0"/>
              </a:spcAft>
              <a:buClr>
                <a:schemeClr val="dk1"/>
              </a:buClr>
              <a:buSzPts val="2400"/>
              <a:buChar char="•"/>
            </a:pPr>
            <a:r>
              <a:rPr lang="en" sz="2400"/>
              <a:t>Looking at longer term models</a:t>
            </a:r>
            <a:endParaRPr/>
          </a:p>
          <a:p>
            <a:pPr indent="-177800" lvl="1" marL="177800" rtl="0" algn="l">
              <a:lnSpc>
                <a:spcPct val="90000"/>
              </a:lnSpc>
              <a:spcBef>
                <a:spcPts val="400"/>
              </a:spcBef>
              <a:spcAft>
                <a:spcPts val="0"/>
              </a:spcAft>
              <a:buClr>
                <a:schemeClr val="dk1"/>
              </a:buClr>
              <a:buSzPts val="2400"/>
              <a:buChar char="•"/>
            </a:pPr>
            <a:r>
              <a:rPr lang="en" sz="2400"/>
              <a:t>Often doing Decision Support duties</a:t>
            </a:r>
            <a:endParaRPr/>
          </a:p>
          <a:p>
            <a:pPr indent="-114300" lvl="0" marL="177800" rtl="0" algn="l">
              <a:lnSpc>
                <a:spcPct val="90000"/>
              </a:lnSpc>
              <a:spcBef>
                <a:spcPts val="800"/>
              </a:spcBef>
              <a:spcAft>
                <a:spcPts val="0"/>
              </a:spcAft>
              <a:buClr>
                <a:schemeClr val="dk1"/>
              </a:buClr>
              <a:buSzPts val="1100"/>
              <a:buNone/>
            </a:pPr>
            <a:r>
              <a:t/>
            </a:r>
            <a:endParaRPr sz="1100"/>
          </a:p>
          <a:p>
            <a:pPr indent="-177800" lvl="0" marL="177800" rtl="0" algn="l">
              <a:lnSpc>
                <a:spcPct val="90000"/>
              </a:lnSpc>
              <a:spcBef>
                <a:spcPts val="800"/>
              </a:spcBef>
              <a:spcAft>
                <a:spcPts val="0"/>
              </a:spcAft>
              <a:buClr>
                <a:schemeClr val="dk1"/>
              </a:buClr>
              <a:buSzPts val="2400"/>
              <a:buChar char="•"/>
            </a:pPr>
            <a:r>
              <a:rPr lang="en" sz="2400"/>
              <a:t>Phones, Product QC, NOAA Weather Radio, Social Media</a:t>
            </a:r>
            <a:endParaRPr/>
          </a:p>
        </p:txBody>
      </p:sp>
      <p:sp>
        <p:nvSpPr>
          <p:cNvPr id="327" name="Google Shape;327;p49"/>
          <p:cNvSpPr txBox="1"/>
          <p:nvPr>
            <p:ph type="title"/>
          </p:nvPr>
        </p:nvSpPr>
        <p:spPr>
          <a:xfrm>
            <a:off x="171829" y="189912"/>
            <a:ext cx="8343521" cy="723683"/>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lt1"/>
              </a:buClr>
              <a:buSzPts val="3300"/>
              <a:buFont typeface="Gill Sans"/>
              <a:buNone/>
            </a:pPr>
            <a:r>
              <a:rPr lang="en"/>
              <a:t>How We “typically” Work</a:t>
            </a:r>
            <a:endParaRPr/>
          </a:p>
        </p:txBody>
      </p:sp>
      <p:sp>
        <p:nvSpPr>
          <p:cNvPr descr="Image result for desks icons" id="328" name="Google Shape;328;p49"/>
          <p:cNvSpPr/>
          <p:nvPr/>
        </p:nvSpPr>
        <p:spPr>
          <a:xfrm>
            <a:off x="1259682" y="-1988344"/>
            <a:ext cx="4150519" cy="4150519"/>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6">
                                            <p:txEl>
                                              <p:pRg end="0" st="0"/>
                                            </p:txEl>
                                          </p:spTgt>
                                        </p:tgtEl>
                                        <p:attrNameLst>
                                          <p:attrName>style.visibility</p:attrName>
                                        </p:attrNameLst>
                                      </p:cBhvr>
                                      <p:to>
                                        <p:strVal val="visible"/>
                                      </p:to>
                                    </p:set>
                                    <p:animEffect filter="fade" transition="in">
                                      <p:cBhvr>
                                        <p:cTn dur="500"/>
                                        <p:tgtEl>
                                          <p:spTgt spid="32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6">
                                            <p:txEl>
                                              <p:pRg end="1" st="1"/>
                                            </p:txEl>
                                          </p:spTgt>
                                        </p:tgtEl>
                                        <p:attrNameLst>
                                          <p:attrName>style.visibility</p:attrName>
                                        </p:attrNameLst>
                                      </p:cBhvr>
                                      <p:to>
                                        <p:strVal val="visible"/>
                                      </p:to>
                                    </p:set>
                                    <p:animEffect filter="fade" transition="in">
                                      <p:cBhvr>
                                        <p:cTn dur="500"/>
                                        <p:tgtEl>
                                          <p:spTgt spid="32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6">
                                            <p:txEl>
                                              <p:pRg end="2" st="2"/>
                                            </p:txEl>
                                          </p:spTgt>
                                        </p:tgtEl>
                                        <p:attrNameLst>
                                          <p:attrName>style.visibility</p:attrName>
                                        </p:attrNameLst>
                                      </p:cBhvr>
                                      <p:to>
                                        <p:strVal val="visible"/>
                                      </p:to>
                                    </p:set>
                                    <p:animEffect filter="fade" transition="in">
                                      <p:cBhvr>
                                        <p:cTn dur="500"/>
                                        <p:tgtEl>
                                          <p:spTgt spid="32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6">
                                            <p:txEl>
                                              <p:pRg end="3" st="3"/>
                                            </p:txEl>
                                          </p:spTgt>
                                        </p:tgtEl>
                                        <p:attrNameLst>
                                          <p:attrName>style.visibility</p:attrName>
                                        </p:attrNameLst>
                                      </p:cBhvr>
                                      <p:to>
                                        <p:strVal val="visible"/>
                                      </p:to>
                                    </p:set>
                                    <p:animEffect filter="fade" transition="in">
                                      <p:cBhvr>
                                        <p:cTn dur="500"/>
                                        <p:tgtEl>
                                          <p:spTgt spid="326">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6">
                                            <p:txEl>
                                              <p:pRg end="4" st="4"/>
                                            </p:txEl>
                                          </p:spTgt>
                                        </p:tgtEl>
                                        <p:attrNameLst>
                                          <p:attrName>style.visibility</p:attrName>
                                        </p:attrNameLst>
                                      </p:cBhvr>
                                      <p:to>
                                        <p:strVal val="visible"/>
                                      </p:to>
                                    </p:set>
                                    <p:animEffect filter="fade" transition="in">
                                      <p:cBhvr>
                                        <p:cTn dur="500"/>
                                        <p:tgtEl>
                                          <p:spTgt spid="326">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6">
                                            <p:txEl>
                                              <p:pRg end="5" st="5"/>
                                            </p:txEl>
                                          </p:spTgt>
                                        </p:tgtEl>
                                        <p:attrNameLst>
                                          <p:attrName>style.visibility</p:attrName>
                                        </p:attrNameLst>
                                      </p:cBhvr>
                                      <p:to>
                                        <p:strVal val="visible"/>
                                      </p:to>
                                    </p:set>
                                    <p:animEffect filter="fade" transition="in">
                                      <p:cBhvr>
                                        <p:cTn dur="500"/>
                                        <p:tgtEl>
                                          <p:spTgt spid="326">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6">
                                            <p:txEl>
                                              <p:pRg end="6" st="6"/>
                                            </p:txEl>
                                          </p:spTgt>
                                        </p:tgtEl>
                                        <p:attrNameLst>
                                          <p:attrName>style.visibility</p:attrName>
                                        </p:attrNameLst>
                                      </p:cBhvr>
                                      <p:to>
                                        <p:strVal val="visible"/>
                                      </p:to>
                                    </p:set>
                                    <p:animEffect filter="fade" transition="in">
                                      <p:cBhvr>
                                        <p:cTn dur="500"/>
                                        <p:tgtEl>
                                          <p:spTgt spid="326">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6">
                                            <p:txEl>
                                              <p:pRg end="7" st="7"/>
                                            </p:txEl>
                                          </p:spTgt>
                                        </p:tgtEl>
                                        <p:attrNameLst>
                                          <p:attrName>style.visibility</p:attrName>
                                        </p:attrNameLst>
                                      </p:cBhvr>
                                      <p:to>
                                        <p:strVal val="visible"/>
                                      </p:to>
                                    </p:set>
                                    <p:animEffect filter="fade" transition="in">
                                      <p:cBhvr>
                                        <p:cTn dur="500"/>
                                        <p:tgtEl>
                                          <p:spTgt spid="326">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6">
                                            <p:txEl>
                                              <p:pRg end="8" st="8"/>
                                            </p:txEl>
                                          </p:spTgt>
                                        </p:tgtEl>
                                        <p:attrNameLst>
                                          <p:attrName>style.visibility</p:attrName>
                                        </p:attrNameLst>
                                      </p:cBhvr>
                                      <p:to>
                                        <p:strVal val="visible"/>
                                      </p:to>
                                    </p:set>
                                    <p:animEffect filter="fade" transition="in">
                                      <p:cBhvr>
                                        <p:cTn dur="500"/>
                                        <p:tgtEl>
                                          <p:spTgt spid="326">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50"/>
          <p:cNvSpPr txBox="1"/>
          <p:nvPr>
            <p:ph type="title"/>
          </p:nvPr>
        </p:nvSpPr>
        <p:spPr>
          <a:xfrm>
            <a:off x="171829" y="189912"/>
            <a:ext cx="8343521" cy="723683"/>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lt1"/>
              </a:buClr>
              <a:buSzPts val="3300"/>
              <a:buFont typeface="Gill Sans"/>
              <a:buNone/>
            </a:pPr>
            <a:r>
              <a:rPr lang="en"/>
              <a:t>When the weather “ramps up”</a:t>
            </a:r>
            <a:endParaRPr/>
          </a:p>
        </p:txBody>
      </p:sp>
      <p:sp>
        <p:nvSpPr>
          <p:cNvPr descr="Image result for desks icons" id="334" name="Google Shape;334;p50"/>
          <p:cNvSpPr/>
          <p:nvPr/>
        </p:nvSpPr>
        <p:spPr>
          <a:xfrm>
            <a:off x="1259682" y="-1988344"/>
            <a:ext cx="4150519" cy="4150519"/>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Calibri"/>
              <a:ea typeface="Calibri"/>
              <a:cs typeface="Calibri"/>
              <a:sym typeface="Calibri"/>
            </a:endParaRPr>
          </a:p>
        </p:txBody>
      </p:sp>
      <p:pic>
        <p:nvPicPr>
          <p:cNvPr descr="Man in office desk with computer Free Icon" id="335" name="Google Shape;335;p50"/>
          <p:cNvPicPr preferRelativeResize="0"/>
          <p:nvPr/>
        </p:nvPicPr>
        <p:blipFill rotWithShape="1">
          <a:blip r:embed="rId3">
            <a:alphaModFix/>
          </a:blip>
          <a:srcRect b="0" l="0" r="0" t="0"/>
          <a:stretch/>
        </p:blipFill>
        <p:spPr>
          <a:xfrm>
            <a:off x="2208636" y="1481178"/>
            <a:ext cx="585788" cy="585788"/>
          </a:xfrm>
          <a:prstGeom prst="rect">
            <a:avLst/>
          </a:prstGeom>
          <a:noFill/>
          <a:ln>
            <a:noFill/>
          </a:ln>
        </p:spPr>
      </p:pic>
      <p:pic>
        <p:nvPicPr>
          <p:cNvPr descr="Man in office desk with computer Free Icon" id="336" name="Google Shape;336;p50"/>
          <p:cNvPicPr preferRelativeResize="0"/>
          <p:nvPr/>
        </p:nvPicPr>
        <p:blipFill rotWithShape="1">
          <a:blip r:embed="rId4">
            <a:alphaModFix/>
          </a:blip>
          <a:srcRect b="0" l="0" r="0" t="0"/>
          <a:stretch/>
        </p:blipFill>
        <p:spPr>
          <a:xfrm>
            <a:off x="1957248" y="2493571"/>
            <a:ext cx="585788" cy="585788"/>
          </a:xfrm>
          <a:prstGeom prst="rect">
            <a:avLst/>
          </a:prstGeom>
          <a:noFill/>
          <a:ln>
            <a:noFill/>
          </a:ln>
        </p:spPr>
      </p:pic>
      <p:pic>
        <p:nvPicPr>
          <p:cNvPr descr="Man in office desk with computer Free Icon" id="337" name="Google Shape;337;p50"/>
          <p:cNvPicPr preferRelativeResize="0"/>
          <p:nvPr/>
        </p:nvPicPr>
        <p:blipFill rotWithShape="1">
          <a:blip r:embed="rId5">
            <a:alphaModFix/>
          </a:blip>
          <a:srcRect b="0" l="0" r="0" t="0"/>
          <a:stretch/>
        </p:blipFill>
        <p:spPr>
          <a:xfrm>
            <a:off x="2108785" y="3855117"/>
            <a:ext cx="585788" cy="585788"/>
          </a:xfrm>
          <a:prstGeom prst="rect">
            <a:avLst/>
          </a:prstGeom>
          <a:noFill/>
          <a:ln>
            <a:noFill/>
          </a:ln>
        </p:spPr>
      </p:pic>
      <p:sp>
        <p:nvSpPr>
          <p:cNvPr id="338" name="Google Shape;338;p50"/>
          <p:cNvSpPr txBox="1"/>
          <p:nvPr/>
        </p:nvSpPr>
        <p:spPr>
          <a:xfrm>
            <a:off x="522158" y="1257301"/>
            <a:ext cx="1332838" cy="900247"/>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800"/>
              <a:buFont typeface="Gill Sans"/>
              <a:buNone/>
            </a:pPr>
            <a:r>
              <a:rPr b="1" i="0" lang="en" sz="1800" u="none" cap="none" strike="noStrike">
                <a:solidFill>
                  <a:srgbClr val="000000"/>
                </a:solidFill>
                <a:latin typeface="Gill Sans"/>
                <a:ea typeface="Gill Sans"/>
                <a:cs typeface="Gill Sans"/>
                <a:sym typeface="Gill Sans"/>
              </a:rPr>
              <a:t>Short Term Forecaster</a:t>
            </a:r>
            <a:endParaRPr b="0" i="0" sz="1100" u="none" cap="none" strike="noStrike">
              <a:solidFill>
                <a:srgbClr val="000000"/>
              </a:solidFill>
              <a:latin typeface="Arial"/>
              <a:ea typeface="Arial"/>
              <a:cs typeface="Arial"/>
              <a:sym typeface="Arial"/>
            </a:endParaRPr>
          </a:p>
        </p:txBody>
      </p:sp>
      <p:sp>
        <p:nvSpPr>
          <p:cNvPr id="339" name="Google Shape;339;p50"/>
          <p:cNvSpPr txBox="1"/>
          <p:nvPr/>
        </p:nvSpPr>
        <p:spPr>
          <a:xfrm>
            <a:off x="310760" y="2571751"/>
            <a:ext cx="1317520" cy="623248"/>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800"/>
              <a:buFont typeface="Gill Sans"/>
              <a:buNone/>
            </a:pPr>
            <a:r>
              <a:rPr b="1" i="0" lang="en" sz="1800" u="none" cap="none" strike="noStrike">
                <a:solidFill>
                  <a:srgbClr val="000000"/>
                </a:solidFill>
                <a:latin typeface="Gill Sans"/>
                <a:ea typeface="Gill Sans"/>
                <a:cs typeface="Gill Sans"/>
                <a:sym typeface="Gill Sans"/>
              </a:rPr>
              <a:t>Long Term Forecaster</a:t>
            </a:r>
            <a:endParaRPr b="0" i="0" sz="1100" u="none" cap="none" strike="noStrike">
              <a:solidFill>
                <a:srgbClr val="000000"/>
              </a:solidFill>
              <a:latin typeface="Arial"/>
              <a:ea typeface="Arial"/>
              <a:cs typeface="Arial"/>
              <a:sym typeface="Arial"/>
            </a:endParaRPr>
          </a:p>
        </p:txBody>
      </p:sp>
      <p:sp>
        <p:nvSpPr>
          <p:cNvPr id="340" name="Google Shape;340;p50"/>
          <p:cNvSpPr txBox="1"/>
          <p:nvPr/>
        </p:nvSpPr>
        <p:spPr>
          <a:xfrm>
            <a:off x="548152" y="3885808"/>
            <a:ext cx="1317520" cy="623248"/>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800"/>
              <a:buFont typeface="Gill Sans"/>
              <a:buNone/>
            </a:pPr>
            <a:r>
              <a:rPr b="1" i="0" lang="en" sz="1800" u="none" cap="none" strike="noStrike">
                <a:solidFill>
                  <a:srgbClr val="000000"/>
                </a:solidFill>
                <a:latin typeface="Gill Sans"/>
                <a:ea typeface="Gill Sans"/>
                <a:cs typeface="Gill Sans"/>
                <a:sym typeface="Gill Sans"/>
              </a:rPr>
              <a:t>Public Service</a:t>
            </a:r>
            <a:endParaRPr b="0" i="0" sz="1100" u="none" cap="none" strike="noStrike">
              <a:solidFill>
                <a:srgbClr val="000000"/>
              </a:solidFill>
              <a:latin typeface="Arial"/>
              <a:ea typeface="Arial"/>
              <a:cs typeface="Arial"/>
              <a:sym typeface="Arial"/>
            </a:endParaRPr>
          </a:p>
        </p:txBody>
      </p:sp>
      <p:pic>
        <p:nvPicPr>
          <p:cNvPr descr="Man in office desk with computer Free Icon" id="341" name="Google Shape;341;p50"/>
          <p:cNvPicPr preferRelativeResize="0"/>
          <p:nvPr/>
        </p:nvPicPr>
        <p:blipFill rotWithShape="1">
          <a:blip r:embed="rId6">
            <a:alphaModFix/>
          </a:blip>
          <a:srcRect b="0" l="0" r="0" t="0"/>
          <a:stretch/>
        </p:blipFill>
        <p:spPr>
          <a:xfrm>
            <a:off x="6558674" y="2584209"/>
            <a:ext cx="585788" cy="585788"/>
          </a:xfrm>
          <a:prstGeom prst="rect">
            <a:avLst/>
          </a:prstGeom>
          <a:noFill/>
          <a:ln>
            <a:noFill/>
          </a:ln>
        </p:spPr>
      </p:pic>
      <p:pic>
        <p:nvPicPr>
          <p:cNvPr descr="Man in office desk with computer Free Icon" id="342" name="Google Shape;342;p50"/>
          <p:cNvPicPr preferRelativeResize="0"/>
          <p:nvPr/>
        </p:nvPicPr>
        <p:blipFill rotWithShape="1">
          <a:blip r:embed="rId6">
            <a:alphaModFix/>
          </a:blip>
          <a:srcRect b="0" l="0" r="0" t="0"/>
          <a:stretch/>
        </p:blipFill>
        <p:spPr>
          <a:xfrm>
            <a:off x="6571863" y="1551506"/>
            <a:ext cx="585788" cy="585788"/>
          </a:xfrm>
          <a:prstGeom prst="rect">
            <a:avLst/>
          </a:prstGeom>
          <a:noFill/>
          <a:ln>
            <a:noFill/>
          </a:ln>
        </p:spPr>
      </p:pic>
      <p:pic>
        <p:nvPicPr>
          <p:cNvPr descr="Man in office desk with computer Free Icon" id="343" name="Google Shape;343;p50"/>
          <p:cNvPicPr preferRelativeResize="0"/>
          <p:nvPr/>
        </p:nvPicPr>
        <p:blipFill rotWithShape="1">
          <a:blip r:embed="rId6">
            <a:alphaModFix/>
          </a:blip>
          <a:srcRect b="0" l="0" r="0" t="0"/>
          <a:stretch/>
        </p:blipFill>
        <p:spPr>
          <a:xfrm>
            <a:off x="4286250" y="1371600"/>
            <a:ext cx="585788" cy="585788"/>
          </a:xfrm>
          <a:prstGeom prst="rect">
            <a:avLst/>
          </a:prstGeom>
          <a:noFill/>
          <a:ln>
            <a:noFill/>
          </a:ln>
        </p:spPr>
      </p:pic>
      <p:sp>
        <p:nvSpPr>
          <p:cNvPr id="344" name="Google Shape;344;p50"/>
          <p:cNvSpPr txBox="1"/>
          <p:nvPr/>
        </p:nvSpPr>
        <p:spPr>
          <a:xfrm>
            <a:off x="2937308" y="1053080"/>
            <a:ext cx="2887266" cy="346249"/>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800"/>
              <a:buFont typeface="Gill Sans"/>
              <a:buNone/>
            </a:pPr>
            <a:r>
              <a:rPr b="1" i="0" lang="en" sz="1800" u="none" cap="none" strike="noStrike">
                <a:solidFill>
                  <a:srgbClr val="000000"/>
                </a:solidFill>
                <a:latin typeface="Gill Sans"/>
                <a:ea typeface="Gill Sans"/>
                <a:cs typeface="Gill Sans"/>
                <a:sym typeface="Gill Sans"/>
              </a:rPr>
              <a:t>Storm Coordinator</a:t>
            </a:r>
            <a:endParaRPr b="0" i="0" sz="1100" u="none" cap="none" strike="noStrike">
              <a:solidFill>
                <a:srgbClr val="000000"/>
              </a:solidFill>
              <a:latin typeface="Arial"/>
              <a:ea typeface="Arial"/>
              <a:cs typeface="Arial"/>
              <a:sym typeface="Arial"/>
            </a:endParaRPr>
          </a:p>
        </p:txBody>
      </p:sp>
      <p:sp>
        <p:nvSpPr>
          <p:cNvPr id="345" name="Google Shape;345;p50"/>
          <p:cNvSpPr txBox="1"/>
          <p:nvPr/>
        </p:nvSpPr>
        <p:spPr>
          <a:xfrm>
            <a:off x="7303292" y="1475858"/>
            <a:ext cx="1468619" cy="623248"/>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800"/>
              <a:buFont typeface="Gill Sans"/>
              <a:buNone/>
            </a:pPr>
            <a:r>
              <a:rPr b="1" i="0" lang="en" sz="1800" u="none" cap="none" strike="noStrike">
                <a:solidFill>
                  <a:srgbClr val="000000"/>
                </a:solidFill>
                <a:latin typeface="Gill Sans"/>
                <a:ea typeface="Gill Sans"/>
                <a:cs typeface="Gill Sans"/>
                <a:sym typeface="Gill Sans"/>
              </a:rPr>
              <a:t>Social Media</a:t>
            </a:r>
            <a:endParaRPr b="0" i="0" sz="1100" u="none" cap="none" strike="noStrike">
              <a:solidFill>
                <a:srgbClr val="000000"/>
              </a:solidFill>
              <a:latin typeface="Arial"/>
              <a:ea typeface="Arial"/>
              <a:cs typeface="Arial"/>
              <a:sym typeface="Arial"/>
            </a:endParaRPr>
          </a:p>
        </p:txBody>
      </p:sp>
      <p:sp>
        <p:nvSpPr>
          <p:cNvPr id="346" name="Google Shape;346;p50"/>
          <p:cNvSpPr txBox="1"/>
          <p:nvPr/>
        </p:nvSpPr>
        <p:spPr>
          <a:xfrm>
            <a:off x="7303292" y="2426979"/>
            <a:ext cx="1720015" cy="900247"/>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800"/>
              <a:buFont typeface="Gill Sans"/>
              <a:buNone/>
            </a:pPr>
            <a:r>
              <a:rPr b="1" i="0" lang="en" sz="1800" u="none" cap="none" strike="noStrike">
                <a:solidFill>
                  <a:srgbClr val="000000"/>
                </a:solidFill>
                <a:latin typeface="Gill Sans"/>
                <a:ea typeface="Gill Sans"/>
                <a:cs typeface="Gill Sans"/>
                <a:sym typeface="Gill Sans"/>
              </a:rPr>
              <a:t>Decision Support Meteorologist</a:t>
            </a:r>
            <a:endParaRPr b="0" i="0" sz="1100" u="none" cap="none" strike="noStrike">
              <a:solidFill>
                <a:srgbClr val="000000"/>
              </a:solidFill>
              <a:latin typeface="Arial"/>
              <a:ea typeface="Arial"/>
              <a:cs typeface="Arial"/>
              <a:sym typeface="Arial"/>
            </a:endParaRPr>
          </a:p>
        </p:txBody>
      </p:sp>
      <p:pic>
        <p:nvPicPr>
          <p:cNvPr descr="Man in office desk with computer Free Icon" id="347" name="Google Shape;347;p50"/>
          <p:cNvPicPr preferRelativeResize="0"/>
          <p:nvPr/>
        </p:nvPicPr>
        <p:blipFill rotWithShape="1">
          <a:blip r:embed="rId6">
            <a:alphaModFix/>
          </a:blip>
          <a:srcRect b="0" l="0" r="0" t="0"/>
          <a:stretch/>
        </p:blipFill>
        <p:spPr>
          <a:xfrm>
            <a:off x="5986075" y="3476000"/>
            <a:ext cx="585788" cy="585788"/>
          </a:xfrm>
          <a:prstGeom prst="rect">
            <a:avLst/>
          </a:prstGeom>
          <a:noFill/>
          <a:ln>
            <a:noFill/>
          </a:ln>
        </p:spPr>
      </p:pic>
      <p:pic>
        <p:nvPicPr>
          <p:cNvPr descr="Man in office desk with computer Free Icon" id="348" name="Google Shape;348;p50"/>
          <p:cNvPicPr preferRelativeResize="0"/>
          <p:nvPr/>
        </p:nvPicPr>
        <p:blipFill rotWithShape="1">
          <a:blip r:embed="rId6">
            <a:alphaModFix/>
          </a:blip>
          <a:srcRect b="0" l="0" r="0" t="0"/>
          <a:stretch/>
        </p:blipFill>
        <p:spPr>
          <a:xfrm>
            <a:off x="5740807" y="3708918"/>
            <a:ext cx="585788" cy="585788"/>
          </a:xfrm>
          <a:prstGeom prst="rect">
            <a:avLst/>
          </a:prstGeom>
          <a:noFill/>
          <a:ln>
            <a:noFill/>
          </a:ln>
        </p:spPr>
      </p:pic>
      <p:pic>
        <p:nvPicPr>
          <p:cNvPr descr="Man in office desk with computer Free Icon" id="349" name="Google Shape;349;p50"/>
          <p:cNvPicPr preferRelativeResize="0"/>
          <p:nvPr/>
        </p:nvPicPr>
        <p:blipFill rotWithShape="1">
          <a:blip r:embed="rId6">
            <a:alphaModFix/>
          </a:blip>
          <a:srcRect b="0" l="0" r="0" t="0"/>
          <a:stretch/>
        </p:blipFill>
        <p:spPr>
          <a:xfrm>
            <a:off x="5425958" y="3937518"/>
            <a:ext cx="585788" cy="585788"/>
          </a:xfrm>
          <a:prstGeom prst="rect">
            <a:avLst/>
          </a:prstGeom>
          <a:noFill/>
          <a:ln>
            <a:noFill/>
          </a:ln>
        </p:spPr>
      </p:pic>
      <p:sp>
        <p:nvSpPr>
          <p:cNvPr id="350" name="Google Shape;350;p50"/>
          <p:cNvSpPr txBox="1"/>
          <p:nvPr/>
        </p:nvSpPr>
        <p:spPr>
          <a:xfrm>
            <a:off x="6701529" y="3774142"/>
            <a:ext cx="1720015" cy="623248"/>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800"/>
              <a:buFont typeface="Gill Sans"/>
              <a:buNone/>
            </a:pPr>
            <a:r>
              <a:rPr b="1" i="0" lang="en" sz="1800" u="none" cap="none" strike="noStrike">
                <a:solidFill>
                  <a:srgbClr val="000000"/>
                </a:solidFill>
                <a:latin typeface="Gill Sans"/>
                <a:ea typeface="Gill Sans"/>
                <a:cs typeface="Gill Sans"/>
                <a:sym typeface="Gill Sans"/>
              </a:rPr>
              <a:t>Radar and Warning Team</a:t>
            </a:r>
            <a:endParaRPr b="0" i="0" sz="1100" u="none" cap="none" strike="noStrike">
              <a:solidFill>
                <a:srgbClr val="000000"/>
              </a:solidFill>
              <a:latin typeface="Arial"/>
              <a:ea typeface="Arial"/>
              <a:cs typeface="Arial"/>
              <a:sym typeface="Arial"/>
            </a:endParaRPr>
          </a:p>
        </p:txBody>
      </p:sp>
      <p:cxnSp>
        <p:nvCxnSpPr>
          <p:cNvPr id="351" name="Google Shape;351;p50"/>
          <p:cNvCxnSpPr/>
          <p:nvPr/>
        </p:nvCxnSpPr>
        <p:spPr>
          <a:xfrm flipH="1" rot="10800000">
            <a:off x="2771635" y="2027642"/>
            <a:ext cx="1514615" cy="758823"/>
          </a:xfrm>
          <a:prstGeom prst="straightConnector1">
            <a:avLst/>
          </a:prstGeom>
          <a:noFill/>
          <a:ln cap="flat" cmpd="sng" w="22225">
            <a:solidFill>
              <a:srgbClr val="2F5496"/>
            </a:solidFill>
            <a:prstDash val="solid"/>
            <a:miter lim="800000"/>
            <a:headEnd len="med" w="med" type="stealth"/>
            <a:tailEnd len="med" w="med" type="stealth"/>
          </a:ln>
        </p:spPr>
      </p:cxnSp>
      <p:cxnSp>
        <p:nvCxnSpPr>
          <p:cNvPr id="352" name="Google Shape;352;p50"/>
          <p:cNvCxnSpPr/>
          <p:nvPr/>
        </p:nvCxnSpPr>
        <p:spPr>
          <a:xfrm>
            <a:off x="4771007" y="2027639"/>
            <a:ext cx="1578571" cy="953687"/>
          </a:xfrm>
          <a:prstGeom prst="straightConnector1">
            <a:avLst/>
          </a:prstGeom>
          <a:noFill/>
          <a:ln cap="flat" cmpd="sng" w="22225">
            <a:solidFill>
              <a:srgbClr val="2F5496"/>
            </a:solidFill>
            <a:prstDash val="solid"/>
            <a:miter lim="800000"/>
            <a:headEnd len="med" w="med" type="stealth"/>
            <a:tailEnd len="med" w="med" type="stealth"/>
          </a:ln>
        </p:spPr>
      </p:cxnSp>
      <p:cxnSp>
        <p:nvCxnSpPr>
          <p:cNvPr id="353" name="Google Shape;353;p50"/>
          <p:cNvCxnSpPr/>
          <p:nvPr/>
        </p:nvCxnSpPr>
        <p:spPr>
          <a:xfrm flipH="1" rot="10800000">
            <a:off x="2974514" y="1805277"/>
            <a:ext cx="1208813" cy="39122"/>
          </a:xfrm>
          <a:prstGeom prst="straightConnector1">
            <a:avLst/>
          </a:prstGeom>
          <a:noFill/>
          <a:ln cap="flat" cmpd="sng" w="22225">
            <a:solidFill>
              <a:srgbClr val="2F5496"/>
            </a:solidFill>
            <a:prstDash val="solid"/>
            <a:miter lim="800000"/>
            <a:headEnd len="med" w="med" type="stealth"/>
            <a:tailEnd len="med" w="med" type="stealth"/>
          </a:ln>
        </p:spPr>
      </p:cxnSp>
      <p:cxnSp>
        <p:nvCxnSpPr>
          <p:cNvPr id="354" name="Google Shape;354;p50"/>
          <p:cNvCxnSpPr/>
          <p:nvPr/>
        </p:nvCxnSpPr>
        <p:spPr>
          <a:xfrm flipH="1" rot="10800000">
            <a:off x="2853402" y="2027640"/>
            <a:ext cx="1604756" cy="1993428"/>
          </a:xfrm>
          <a:prstGeom prst="straightConnector1">
            <a:avLst/>
          </a:prstGeom>
          <a:noFill/>
          <a:ln cap="flat" cmpd="sng" w="22225">
            <a:solidFill>
              <a:srgbClr val="2F5496"/>
            </a:solidFill>
            <a:prstDash val="solid"/>
            <a:miter lim="800000"/>
            <a:headEnd len="med" w="med" type="stealth"/>
            <a:tailEnd len="med" w="med" type="stealth"/>
          </a:ln>
        </p:spPr>
      </p:cxnSp>
      <p:cxnSp>
        <p:nvCxnSpPr>
          <p:cNvPr id="355" name="Google Shape;355;p50"/>
          <p:cNvCxnSpPr/>
          <p:nvPr/>
        </p:nvCxnSpPr>
        <p:spPr>
          <a:xfrm>
            <a:off x="4614130" y="2027641"/>
            <a:ext cx="533810" cy="2034147"/>
          </a:xfrm>
          <a:prstGeom prst="straightConnector1">
            <a:avLst/>
          </a:prstGeom>
          <a:noFill/>
          <a:ln cap="flat" cmpd="sng" w="22225">
            <a:solidFill>
              <a:srgbClr val="2F5496"/>
            </a:solidFill>
            <a:prstDash val="solid"/>
            <a:miter lim="800000"/>
            <a:headEnd len="med" w="med" type="stealth"/>
            <a:tailEnd len="med" w="med" type="stealth"/>
          </a:ln>
        </p:spPr>
      </p:cxnSp>
      <p:cxnSp>
        <p:nvCxnSpPr>
          <p:cNvPr id="356" name="Google Shape;356;p50"/>
          <p:cNvCxnSpPr/>
          <p:nvPr/>
        </p:nvCxnSpPr>
        <p:spPr>
          <a:xfrm>
            <a:off x="4971429" y="1824838"/>
            <a:ext cx="1463312" cy="132550"/>
          </a:xfrm>
          <a:prstGeom prst="straightConnector1">
            <a:avLst/>
          </a:prstGeom>
          <a:noFill/>
          <a:ln cap="flat" cmpd="sng" w="22225">
            <a:solidFill>
              <a:srgbClr val="2F5496"/>
            </a:solidFill>
            <a:prstDash val="solid"/>
            <a:miter lim="800000"/>
            <a:headEnd len="med" w="med" type="stealth"/>
            <a:tailEnd len="med" w="med" type="stealth"/>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2"/>
                                        </p:tgtEl>
                                        <p:attrNameLst>
                                          <p:attrName>style.visibility</p:attrName>
                                        </p:attrNameLst>
                                      </p:cBhvr>
                                      <p:to>
                                        <p:strVal val="visible"/>
                                      </p:to>
                                    </p:set>
                                    <p:animEffect filter="fade" transition="in">
                                      <p:cBhvr>
                                        <p:cTn dur="500"/>
                                        <p:tgtEl>
                                          <p:spTgt spid="342"/>
                                        </p:tgtEl>
                                      </p:cBhvr>
                                    </p:animEffect>
                                  </p:childTnLst>
                                </p:cTn>
                              </p:par>
                              <p:par>
                                <p:cTn fill="hold" nodeType="withEffect" presetClass="entr" presetID="10" presetSubtype="0">
                                  <p:stCondLst>
                                    <p:cond delay="0"/>
                                  </p:stCondLst>
                                  <p:childTnLst>
                                    <p:set>
                                      <p:cBhvr>
                                        <p:cTn dur="1" fill="hold">
                                          <p:stCondLst>
                                            <p:cond delay="0"/>
                                          </p:stCondLst>
                                        </p:cTn>
                                        <p:tgtEl>
                                          <p:spTgt spid="345"/>
                                        </p:tgtEl>
                                        <p:attrNameLst>
                                          <p:attrName>style.visibility</p:attrName>
                                        </p:attrNameLst>
                                      </p:cBhvr>
                                      <p:to>
                                        <p:strVal val="visible"/>
                                      </p:to>
                                    </p:set>
                                    <p:animEffect filter="fade" transition="in">
                                      <p:cBhvr>
                                        <p:cTn dur="500"/>
                                        <p:tgtEl>
                                          <p:spTgt spid="34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1"/>
                                        </p:tgtEl>
                                        <p:attrNameLst>
                                          <p:attrName>style.visibility</p:attrName>
                                        </p:attrNameLst>
                                      </p:cBhvr>
                                      <p:to>
                                        <p:strVal val="visible"/>
                                      </p:to>
                                    </p:set>
                                    <p:animEffect filter="fade" transition="in">
                                      <p:cBhvr>
                                        <p:cTn dur="500"/>
                                        <p:tgtEl>
                                          <p:spTgt spid="341"/>
                                        </p:tgtEl>
                                      </p:cBhvr>
                                    </p:animEffect>
                                  </p:childTnLst>
                                </p:cTn>
                              </p:par>
                              <p:par>
                                <p:cTn fill="hold" nodeType="withEffect" presetClass="entr" presetID="10" presetSubtype="0">
                                  <p:stCondLst>
                                    <p:cond delay="0"/>
                                  </p:stCondLst>
                                  <p:childTnLst>
                                    <p:set>
                                      <p:cBhvr>
                                        <p:cTn dur="1" fill="hold">
                                          <p:stCondLst>
                                            <p:cond delay="0"/>
                                          </p:stCondLst>
                                        </p:cTn>
                                        <p:tgtEl>
                                          <p:spTgt spid="346"/>
                                        </p:tgtEl>
                                        <p:attrNameLst>
                                          <p:attrName>style.visibility</p:attrName>
                                        </p:attrNameLst>
                                      </p:cBhvr>
                                      <p:to>
                                        <p:strVal val="visible"/>
                                      </p:to>
                                    </p:set>
                                    <p:animEffect filter="fade" transition="in">
                                      <p:cBhvr>
                                        <p:cTn dur="500"/>
                                        <p:tgtEl>
                                          <p:spTgt spid="3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9"/>
                                        </p:tgtEl>
                                        <p:attrNameLst>
                                          <p:attrName>style.visibility</p:attrName>
                                        </p:attrNameLst>
                                      </p:cBhvr>
                                      <p:to>
                                        <p:strVal val="visible"/>
                                      </p:to>
                                    </p:set>
                                    <p:animEffect filter="fade" transition="in">
                                      <p:cBhvr>
                                        <p:cTn dur="500"/>
                                        <p:tgtEl>
                                          <p:spTgt spid="349"/>
                                        </p:tgtEl>
                                      </p:cBhvr>
                                    </p:animEffect>
                                  </p:childTnLst>
                                </p:cTn>
                              </p:par>
                              <p:par>
                                <p:cTn fill="hold" nodeType="withEffect" presetClass="entr" presetID="10" presetSubtype="0">
                                  <p:stCondLst>
                                    <p:cond delay="0"/>
                                  </p:stCondLst>
                                  <p:childTnLst>
                                    <p:set>
                                      <p:cBhvr>
                                        <p:cTn dur="1" fill="hold">
                                          <p:stCondLst>
                                            <p:cond delay="0"/>
                                          </p:stCondLst>
                                        </p:cTn>
                                        <p:tgtEl>
                                          <p:spTgt spid="350"/>
                                        </p:tgtEl>
                                        <p:attrNameLst>
                                          <p:attrName>style.visibility</p:attrName>
                                        </p:attrNameLst>
                                      </p:cBhvr>
                                      <p:to>
                                        <p:strVal val="visible"/>
                                      </p:to>
                                    </p:set>
                                    <p:animEffect filter="fade" transition="in">
                                      <p:cBhvr>
                                        <p:cTn dur="500"/>
                                        <p:tgtEl>
                                          <p:spTgt spid="350"/>
                                        </p:tgtEl>
                                      </p:cBhvr>
                                    </p:animEffect>
                                  </p:childTnLst>
                                </p:cTn>
                              </p:par>
                              <p:par>
                                <p:cTn fill="hold" nodeType="withEffect" presetClass="entr" presetID="10" presetSubtype="0">
                                  <p:stCondLst>
                                    <p:cond delay="0"/>
                                  </p:stCondLst>
                                  <p:childTnLst>
                                    <p:set>
                                      <p:cBhvr>
                                        <p:cTn dur="1" fill="hold">
                                          <p:stCondLst>
                                            <p:cond delay="0"/>
                                          </p:stCondLst>
                                        </p:cTn>
                                        <p:tgtEl>
                                          <p:spTgt spid="347"/>
                                        </p:tgtEl>
                                        <p:attrNameLst>
                                          <p:attrName>style.visibility</p:attrName>
                                        </p:attrNameLst>
                                      </p:cBhvr>
                                      <p:to>
                                        <p:strVal val="visible"/>
                                      </p:to>
                                    </p:set>
                                    <p:animEffect filter="fade" transition="in">
                                      <p:cBhvr>
                                        <p:cTn dur="500"/>
                                        <p:tgtEl>
                                          <p:spTgt spid="347"/>
                                        </p:tgtEl>
                                      </p:cBhvr>
                                    </p:animEffect>
                                  </p:childTnLst>
                                </p:cTn>
                              </p:par>
                              <p:par>
                                <p:cTn fill="hold" nodeType="withEffect" presetClass="entr" presetID="10" presetSubtype="0">
                                  <p:stCondLst>
                                    <p:cond delay="0"/>
                                  </p:stCondLst>
                                  <p:childTnLst>
                                    <p:set>
                                      <p:cBhvr>
                                        <p:cTn dur="1" fill="hold">
                                          <p:stCondLst>
                                            <p:cond delay="0"/>
                                          </p:stCondLst>
                                        </p:cTn>
                                        <p:tgtEl>
                                          <p:spTgt spid="348"/>
                                        </p:tgtEl>
                                        <p:attrNameLst>
                                          <p:attrName>style.visibility</p:attrName>
                                        </p:attrNameLst>
                                      </p:cBhvr>
                                      <p:to>
                                        <p:strVal val="visible"/>
                                      </p:to>
                                    </p:set>
                                    <p:animEffect filter="fade" transition="in">
                                      <p:cBhvr>
                                        <p:cTn dur="500"/>
                                        <p:tgtEl>
                                          <p:spTgt spid="3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6"/>
                                        </p:tgtEl>
                                        <p:attrNameLst>
                                          <p:attrName>style.visibility</p:attrName>
                                        </p:attrNameLst>
                                      </p:cBhvr>
                                      <p:to>
                                        <p:strVal val="visible"/>
                                      </p:to>
                                    </p:set>
                                    <p:animEffect filter="fade" transition="in">
                                      <p:cBhvr>
                                        <p:cTn dur="500"/>
                                        <p:tgtEl>
                                          <p:spTgt spid="356"/>
                                        </p:tgtEl>
                                      </p:cBhvr>
                                    </p:animEffect>
                                  </p:childTnLst>
                                </p:cTn>
                              </p:par>
                              <p:par>
                                <p:cTn fill="hold" nodeType="withEffect" presetClass="entr" presetID="10" presetSubtype="0">
                                  <p:stCondLst>
                                    <p:cond delay="0"/>
                                  </p:stCondLst>
                                  <p:childTnLst>
                                    <p:set>
                                      <p:cBhvr>
                                        <p:cTn dur="1" fill="hold">
                                          <p:stCondLst>
                                            <p:cond delay="0"/>
                                          </p:stCondLst>
                                        </p:cTn>
                                        <p:tgtEl>
                                          <p:spTgt spid="352"/>
                                        </p:tgtEl>
                                        <p:attrNameLst>
                                          <p:attrName>style.visibility</p:attrName>
                                        </p:attrNameLst>
                                      </p:cBhvr>
                                      <p:to>
                                        <p:strVal val="visible"/>
                                      </p:to>
                                    </p:set>
                                    <p:animEffect filter="fade" transition="in">
                                      <p:cBhvr>
                                        <p:cTn dur="500"/>
                                        <p:tgtEl>
                                          <p:spTgt spid="352"/>
                                        </p:tgtEl>
                                      </p:cBhvr>
                                    </p:animEffect>
                                  </p:childTnLst>
                                </p:cTn>
                              </p:par>
                              <p:par>
                                <p:cTn fill="hold" nodeType="withEffect" presetClass="entr" presetID="10" presetSubtype="0">
                                  <p:stCondLst>
                                    <p:cond delay="0"/>
                                  </p:stCondLst>
                                  <p:childTnLst>
                                    <p:set>
                                      <p:cBhvr>
                                        <p:cTn dur="1" fill="hold">
                                          <p:stCondLst>
                                            <p:cond delay="0"/>
                                          </p:stCondLst>
                                        </p:cTn>
                                        <p:tgtEl>
                                          <p:spTgt spid="355"/>
                                        </p:tgtEl>
                                        <p:attrNameLst>
                                          <p:attrName>style.visibility</p:attrName>
                                        </p:attrNameLst>
                                      </p:cBhvr>
                                      <p:to>
                                        <p:strVal val="visible"/>
                                      </p:to>
                                    </p:set>
                                    <p:animEffect filter="fade" transition="in">
                                      <p:cBhvr>
                                        <p:cTn dur="500"/>
                                        <p:tgtEl>
                                          <p:spTgt spid="355"/>
                                        </p:tgtEl>
                                      </p:cBhvr>
                                    </p:animEffect>
                                  </p:childTnLst>
                                </p:cTn>
                              </p:par>
                              <p:par>
                                <p:cTn fill="hold" nodeType="withEffect" presetClass="entr" presetID="10" presetSubtype="0">
                                  <p:stCondLst>
                                    <p:cond delay="0"/>
                                  </p:stCondLst>
                                  <p:childTnLst>
                                    <p:set>
                                      <p:cBhvr>
                                        <p:cTn dur="1" fill="hold">
                                          <p:stCondLst>
                                            <p:cond delay="0"/>
                                          </p:stCondLst>
                                        </p:cTn>
                                        <p:tgtEl>
                                          <p:spTgt spid="354"/>
                                        </p:tgtEl>
                                        <p:attrNameLst>
                                          <p:attrName>style.visibility</p:attrName>
                                        </p:attrNameLst>
                                      </p:cBhvr>
                                      <p:to>
                                        <p:strVal val="visible"/>
                                      </p:to>
                                    </p:set>
                                    <p:animEffect filter="fade" transition="in">
                                      <p:cBhvr>
                                        <p:cTn dur="500"/>
                                        <p:tgtEl>
                                          <p:spTgt spid="354"/>
                                        </p:tgtEl>
                                      </p:cBhvr>
                                    </p:animEffect>
                                  </p:childTnLst>
                                </p:cTn>
                              </p:par>
                              <p:par>
                                <p:cTn fill="hold" nodeType="withEffect" presetClass="entr" presetID="10" presetSubtype="0">
                                  <p:stCondLst>
                                    <p:cond delay="0"/>
                                  </p:stCondLst>
                                  <p:childTnLst>
                                    <p:set>
                                      <p:cBhvr>
                                        <p:cTn dur="1" fill="hold">
                                          <p:stCondLst>
                                            <p:cond delay="0"/>
                                          </p:stCondLst>
                                        </p:cTn>
                                        <p:tgtEl>
                                          <p:spTgt spid="351"/>
                                        </p:tgtEl>
                                        <p:attrNameLst>
                                          <p:attrName>style.visibility</p:attrName>
                                        </p:attrNameLst>
                                      </p:cBhvr>
                                      <p:to>
                                        <p:strVal val="visible"/>
                                      </p:to>
                                    </p:set>
                                    <p:animEffect filter="fade" transition="in">
                                      <p:cBhvr>
                                        <p:cTn dur="500"/>
                                        <p:tgtEl>
                                          <p:spTgt spid="351"/>
                                        </p:tgtEl>
                                      </p:cBhvr>
                                    </p:animEffect>
                                  </p:childTnLst>
                                </p:cTn>
                              </p:par>
                              <p:par>
                                <p:cTn fill="hold" nodeType="withEffect" presetClass="entr" presetID="10" presetSubtype="0">
                                  <p:stCondLst>
                                    <p:cond delay="0"/>
                                  </p:stCondLst>
                                  <p:childTnLst>
                                    <p:set>
                                      <p:cBhvr>
                                        <p:cTn dur="1" fill="hold">
                                          <p:stCondLst>
                                            <p:cond delay="0"/>
                                          </p:stCondLst>
                                        </p:cTn>
                                        <p:tgtEl>
                                          <p:spTgt spid="353"/>
                                        </p:tgtEl>
                                        <p:attrNameLst>
                                          <p:attrName>style.visibility</p:attrName>
                                        </p:attrNameLst>
                                      </p:cBhvr>
                                      <p:to>
                                        <p:strVal val="visible"/>
                                      </p:to>
                                    </p:set>
                                    <p:animEffect filter="fade" transition="in">
                                      <p:cBhvr>
                                        <p:cTn dur="500"/>
                                        <p:tgtEl>
                                          <p:spTgt spid="353"/>
                                        </p:tgtEl>
                                      </p:cBhvr>
                                    </p:animEffect>
                                  </p:childTnLst>
                                </p:cTn>
                              </p:par>
                              <p:par>
                                <p:cTn fill="hold" nodeType="withEffect" presetClass="entr" presetID="10" presetSubtype="0">
                                  <p:stCondLst>
                                    <p:cond delay="0"/>
                                  </p:stCondLst>
                                  <p:childTnLst>
                                    <p:set>
                                      <p:cBhvr>
                                        <p:cTn dur="1" fill="hold">
                                          <p:stCondLst>
                                            <p:cond delay="0"/>
                                          </p:stCondLst>
                                        </p:cTn>
                                        <p:tgtEl>
                                          <p:spTgt spid="343"/>
                                        </p:tgtEl>
                                        <p:attrNameLst>
                                          <p:attrName>style.visibility</p:attrName>
                                        </p:attrNameLst>
                                      </p:cBhvr>
                                      <p:to>
                                        <p:strVal val="visible"/>
                                      </p:to>
                                    </p:set>
                                    <p:animEffect filter="fade" transition="in">
                                      <p:cBhvr>
                                        <p:cTn dur="500"/>
                                        <p:tgtEl>
                                          <p:spTgt spid="343"/>
                                        </p:tgtEl>
                                      </p:cBhvr>
                                    </p:animEffect>
                                  </p:childTnLst>
                                </p:cTn>
                              </p:par>
                              <p:par>
                                <p:cTn fill="hold" nodeType="withEffect" presetClass="entr" presetID="10" presetSubtype="0">
                                  <p:stCondLst>
                                    <p:cond delay="0"/>
                                  </p:stCondLst>
                                  <p:childTnLst>
                                    <p:set>
                                      <p:cBhvr>
                                        <p:cTn dur="1" fill="hold">
                                          <p:stCondLst>
                                            <p:cond delay="0"/>
                                          </p:stCondLst>
                                        </p:cTn>
                                        <p:tgtEl>
                                          <p:spTgt spid="344"/>
                                        </p:tgtEl>
                                        <p:attrNameLst>
                                          <p:attrName>style.visibility</p:attrName>
                                        </p:attrNameLst>
                                      </p:cBhvr>
                                      <p:to>
                                        <p:strVal val="visible"/>
                                      </p:to>
                                    </p:set>
                                    <p:animEffect filter="fade" transition="in">
                                      <p:cBhvr>
                                        <p:cTn dur="500"/>
                                        <p:tgtEl>
                                          <p:spTgt spid="34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51"/>
          <p:cNvSpPr txBox="1"/>
          <p:nvPr>
            <p:ph type="title"/>
          </p:nvPr>
        </p:nvSpPr>
        <p:spPr>
          <a:xfrm>
            <a:off x="171829" y="189912"/>
            <a:ext cx="8343600" cy="723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Radar Basics</a:t>
            </a:r>
            <a:endParaRPr/>
          </a:p>
        </p:txBody>
      </p:sp>
      <p:sp>
        <p:nvSpPr>
          <p:cNvPr id="362" name="Google Shape;362;p51"/>
          <p:cNvSpPr txBox="1"/>
          <p:nvPr>
            <p:ph idx="1" type="body"/>
          </p:nvPr>
        </p:nvSpPr>
        <p:spPr>
          <a:xfrm>
            <a:off x="171829" y="1078577"/>
            <a:ext cx="8833500" cy="35541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t/>
            </a:r>
            <a:endParaRPr/>
          </a:p>
        </p:txBody>
      </p:sp>
      <p:pic>
        <p:nvPicPr>
          <p:cNvPr id="363" name="Google Shape;363;p51"/>
          <p:cNvPicPr preferRelativeResize="0"/>
          <p:nvPr/>
        </p:nvPicPr>
        <p:blipFill rotWithShape="1">
          <a:blip r:embed="rId3">
            <a:alphaModFix/>
          </a:blip>
          <a:srcRect b="0" l="7497" r="6124" t="39335"/>
          <a:stretch/>
        </p:blipFill>
        <p:spPr>
          <a:xfrm>
            <a:off x="1241638" y="1078575"/>
            <a:ext cx="6652600" cy="35042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67" name="Shape 367"/>
        <p:cNvGrpSpPr/>
        <p:nvPr/>
      </p:nvGrpSpPr>
      <p:grpSpPr>
        <a:xfrm>
          <a:off x="0" y="0"/>
          <a:ext cx="0" cy="0"/>
          <a:chOff x="0" y="0"/>
          <a:chExt cx="0" cy="0"/>
        </a:xfrm>
      </p:grpSpPr>
      <p:sp>
        <p:nvSpPr>
          <p:cNvPr id="368" name="Google Shape;368;p52"/>
          <p:cNvSpPr txBox="1"/>
          <p:nvPr>
            <p:ph type="title"/>
          </p:nvPr>
        </p:nvSpPr>
        <p:spPr>
          <a:xfrm>
            <a:off x="171829" y="189912"/>
            <a:ext cx="8343521" cy="723683"/>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lt1"/>
              </a:buClr>
              <a:buSzPts val="3300"/>
              <a:buFont typeface="Gill Sans"/>
              <a:buNone/>
            </a:pPr>
            <a:r>
              <a:rPr lang="en"/>
              <a:t>Key Pieces of Equipment</a:t>
            </a:r>
            <a:endParaRPr/>
          </a:p>
        </p:txBody>
      </p:sp>
      <p:pic>
        <p:nvPicPr>
          <p:cNvPr id="369" name="Google Shape;369;p52"/>
          <p:cNvPicPr preferRelativeResize="0"/>
          <p:nvPr/>
        </p:nvPicPr>
        <p:blipFill rotWithShape="1">
          <a:blip r:embed="rId3">
            <a:alphaModFix/>
          </a:blip>
          <a:srcRect b="0" l="0" r="0" t="0"/>
          <a:stretch/>
        </p:blipFill>
        <p:spPr>
          <a:xfrm>
            <a:off x="1371600" y="1143000"/>
            <a:ext cx="2100263" cy="2800350"/>
          </a:xfrm>
          <a:prstGeom prst="rect">
            <a:avLst/>
          </a:prstGeom>
          <a:noFill/>
          <a:ln>
            <a:noFill/>
          </a:ln>
        </p:spPr>
      </p:pic>
      <p:pic>
        <p:nvPicPr>
          <p:cNvPr id="370" name="Google Shape;370;p52"/>
          <p:cNvPicPr preferRelativeResize="0"/>
          <p:nvPr/>
        </p:nvPicPr>
        <p:blipFill rotWithShape="1">
          <a:blip r:embed="rId4">
            <a:alphaModFix/>
          </a:blip>
          <a:srcRect b="0" l="0" r="0" t="0"/>
          <a:stretch/>
        </p:blipFill>
        <p:spPr>
          <a:xfrm>
            <a:off x="5811441" y="1200150"/>
            <a:ext cx="1975246" cy="2743200"/>
          </a:xfrm>
          <a:prstGeom prst="rect">
            <a:avLst/>
          </a:prstGeom>
          <a:noFill/>
          <a:ln>
            <a:noFill/>
          </a:ln>
        </p:spPr>
      </p:pic>
      <p:sp>
        <p:nvSpPr>
          <p:cNvPr id="371" name="Google Shape;371;p52"/>
          <p:cNvSpPr txBox="1"/>
          <p:nvPr/>
        </p:nvSpPr>
        <p:spPr>
          <a:xfrm>
            <a:off x="1784748" y="4082654"/>
            <a:ext cx="1273969" cy="277415"/>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Georgia"/>
              <a:buNone/>
            </a:pPr>
            <a:r>
              <a:rPr b="0" i="0" lang="en" sz="1400" u="none" cap="none" strike="noStrike">
                <a:solidFill>
                  <a:srgbClr val="000000"/>
                </a:solidFill>
                <a:latin typeface="Gill Sans"/>
                <a:ea typeface="Gill Sans"/>
                <a:cs typeface="Gill Sans"/>
                <a:sym typeface="Gill Sans"/>
              </a:rPr>
              <a:t>Doppler Radar</a:t>
            </a:r>
            <a:endParaRPr b="0" i="0" sz="1100" u="none" cap="none" strike="noStrike">
              <a:solidFill>
                <a:srgbClr val="000000"/>
              </a:solidFill>
              <a:latin typeface="Gill Sans"/>
              <a:ea typeface="Gill Sans"/>
              <a:cs typeface="Gill Sans"/>
              <a:sym typeface="Gill Sans"/>
            </a:endParaRPr>
          </a:p>
        </p:txBody>
      </p:sp>
      <p:sp>
        <p:nvSpPr>
          <p:cNvPr id="372" name="Google Shape;372;p52"/>
          <p:cNvSpPr txBox="1"/>
          <p:nvPr/>
        </p:nvSpPr>
        <p:spPr>
          <a:xfrm>
            <a:off x="4236845" y="2914085"/>
            <a:ext cx="835806" cy="276999"/>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Georgia"/>
              <a:buNone/>
            </a:pPr>
            <a:r>
              <a:rPr b="0" i="0" lang="en" sz="1400" u="none" cap="none" strike="noStrike">
                <a:solidFill>
                  <a:srgbClr val="000000"/>
                </a:solidFill>
                <a:latin typeface="Gill Sans"/>
                <a:ea typeface="Gill Sans"/>
                <a:cs typeface="Gill Sans"/>
                <a:sym typeface="Gill Sans"/>
              </a:rPr>
              <a:t>Satellites</a:t>
            </a:r>
            <a:endParaRPr b="0" i="0" sz="1100" u="none" cap="none" strike="noStrike">
              <a:solidFill>
                <a:srgbClr val="000000"/>
              </a:solidFill>
              <a:latin typeface="Gill Sans"/>
              <a:ea typeface="Gill Sans"/>
              <a:cs typeface="Gill Sans"/>
              <a:sym typeface="Gill Sans"/>
            </a:endParaRPr>
          </a:p>
        </p:txBody>
      </p:sp>
      <p:sp>
        <p:nvSpPr>
          <p:cNvPr id="373" name="Google Shape;373;p52"/>
          <p:cNvSpPr txBox="1"/>
          <p:nvPr/>
        </p:nvSpPr>
        <p:spPr>
          <a:xfrm>
            <a:off x="4162907" y="4475660"/>
            <a:ext cx="983684" cy="276999"/>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Georgia"/>
              <a:buNone/>
            </a:pPr>
            <a:r>
              <a:rPr b="0" i="0" lang="en" sz="1400" u="none" cap="none" strike="noStrike">
                <a:solidFill>
                  <a:srgbClr val="000000"/>
                </a:solidFill>
                <a:latin typeface="Gill Sans"/>
                <a:ea typeface="Gill Sans"/>
                <a:cs typeface="Gill Sans"/>
                <a:sym typeface="Gill Sans"/>
              </a:rPr>
              <a:t>Computers</a:t>
            </a:r>
            <a:endParaRPr b="0" i="0" sz="1100" u="none" cap="none" strike="noStrike">
              <a:solidFill>
                <a:srgbClr val="000000"/>
              </a:solidFill>
              <a:latin typeface="Gill Sans"/>
              <a:ea typeface="Gill Sans"/>
              <a:cs typeface="Gill Sans"/>
              <a:sym typeface="Gill Sans"/>
            </a:endParaRPr>
          </a:p>
        </p:txBody>
      </p:sp>
      <p:sp>
        <p:nvSpPr>
          <p:cNvPr id="374" name="Google Shape;374;p52"/>
          <p:cNvSpPr txBox="1"/>
          <p:nvPr/>
        </p:nvSpPr>
        <p:spPr>
          <a:xfrm>
            <a:off x="6111479" y="4077891"/>
            <a:ext cx="1375171" cy="484584"/>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Georgia"/>
              <a:buNone/>
            </a:pPr>
            <a:r>
              <a:rPr b="0" i="0" lang="en" sz="1400" u="none" cap="none" strike="noStrike">
                <a:solidFill>
                  <a:srgbClr val="000000"/>
                </a:solidFill>
                <a:latin typeface="Gill Sans"/>
                <a:ea typeface="Gill Sans"/>
                <a:cs typeface="Gill Sans"/>
                <a:sym typeface="Gill Sans"/>
              </a:rPr>
              <a:t>Remote Sensing</a:t>
            </a:r>
            <a:endParaRPr b="0" i="0" sz="1100" u="none" cap="none" strike="noStrike">
              <a:solidFill>
                <a:srgbClr val="000000"/>
              </a:solidFill>
              <a:latin typeface="Gill Sans"/>
              <a:ea typeface="Gill Sans"/>
              <a:cs typeface="Gill Sans"/>
              <a:sym typeface="Gill Sans"/>
            </a:endParaRPr>
          </a:p>
          <a:p>
            <a:pPr indent="0" lvl="0" marL="0" marR="0" rtl="0" algn="ctr">
              <a:lnSpc>
                <a:spcPct val="100000"/>
              </a:lnSpc>
              <a:spcBef>
                <a:spcPts val="0"/>
              </a:spcBef>
              <a:spcAft>
                <a:spcPts val="0"/>
              </a:spcAft>
              <a:buClr>
                <a:srgbClr val="000000"/>
              </a:buClr>
              <a:buSzPts val="1400"/>
              <a:buFont typeface="Georgia"/>
              <a:buNone/>
            </a:pPr>
            <a:r>
              <a:rPr b="0" i="0" lang="en" sz="1400" u="none" cap="none" strike="noStrike">
                <a:solidFill>
                  <a:srgbClr val="000000"/>
                </a:solidFill>
                <a:latin typeface="Gill Sans"/>
                <a:ea typeface="Gill Sans"/>
                <a:cs typeface="Gill Sans"/>
                <a:sym typeface="Gill Sans"/>
              </a:rPr>
              <a:t>Equipment</a:t>
            </a:r>
            <a:endParaRPr b="0" i="0" sz="1100" u="none" cap="none" strike="noStrike">
              <a:solidFill>
                <a:srgbClr val="000000"/>
              </a:solidFill>
              <a:latin typeface="Gill Sans"/>
              <a:ea typeface="Gill Sans"/>
              <a:cs typeface="Gill Sans"/>
              <a:sym typeface="Gill Sans"/>
            </a:endParaRPr>
          </a:p>
        </p:txBody>
      </p:sp>
      <p:pic>
        <p:nvPicPr>
          <p:cNvPr descr="http://www.weather.gov/images/phi/Racks.jpg" id="375" name="Google Shape;375;p52"/>
          <p:cNvPicPr preferRelativeResize="0"/>
          <p:nvPr/>
        </p:nvPicPr>
        <p:blipFill rotWithShape="1">
          <a:blip r:embed="rId5">
            <a:alphaModFix/>
          </a:blip>
          <a:srcRect b="0" l="0" r="8484" t="0"/>
          <a:stretch/>
        </p:blipFill>
        <p:spPr>
          <a:xfrm>
            <a:off x="3657083" y="3250536"/>
            <a:ext cx="1995330" cy="1225124"/>
          </a:xfrm>
          <a:prstGeom prst="rect">
            <a:avLst/>
          </a:prstGeom>
          <a:noFill/>
          <a:ln cap="flat" cmpd="sng" w="9525">
            <a:solidFill>
              <a:schemeClr val="dk1"/>
            </a:solidFill>
            <a:prstDash val="solid"/>
            <a:round/>
            <a:headEnd len="sm" w="sm" type="none"/>
            <a:tailEnd len="sm" w="sm" type="none"/>
          </a:ln>
        </p:spPr>
      </p:pic>
      <p:pic>
        <p:nvPicPr>
          <p:cNvPr descr="http://www.lockheedmartin.com/content/dam/lockheed/data/space/photo/pressrelease/goesr-pr.jpg" id="376" name="Google Shape;376;p52"/>
          <p:cNvPicPr preferRelativeResize="0"/>
          <p:nvPr/>
        </p:nvPicPr>
        <p:blipFill rotWithShape="1">
          <a:blip r:embed="rId6">
            <a:alphaModFix/>
          </a:blip>
          <a:srcRect b="0" l="0" r="0" t="0"/>
          <a:stretch/>
        </p:blipFill>
        <p:spPr>
          <a:xfrm>
            <a:off x="3683112" y="1053108"/>
            <a:ext cx="1885950" cy="188595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80" name="Shape 380"/>
        <p:cNvGrpSpPr/>
        <p:nvPr/>
      </p:nvGrpSpPr>
      <p:grpSpPr>
        <a:xfrm>
          <a:off x="0" y="0"/>
          <a:ext cx="0" cy="0"/>
          <a:chOff x="0" y="0"/>
          <a:chExt cx="0" cy="0"/>
        </a:xfrm>
      </p:grpSpPr>
      <p:pic>
        <p:nvPicPr>
          <p:cNvPr descr="A close up of clouds in the sky&#10;&#10;Description automatically generated" id="381" name="Google Shape;381;p53"/>
          <p:cNvPicPr preferRelativeResize="0"/>
          <p:nvPr/>
        </p:nvPicPr>
        <p:blipFill rotWithShape="1">
          <a:blip r:embed="rId3">
            <a:alphaModFix/>
          </a:blip>
          <a:srcRect b="0" l="0" r="0" t="0"/>
          <a:stretch/>
        </p:blipFill>
        <p:spPr>
          <a:xfrm>
            <a:off x="0" y="-1461871"/>
            <a:ext cx="9144000" cy="6858000"/>
          </a:xfrm>
          <a:prstGeom prst="rect">
            <a:avLst/>
          </a:prstGeom>
          <a:noFill/>
          <a:ln>
            <a:noFill/>
          </a:ln>
        </p:spPr>
      </p:pic>
      <p:sp>
        <p:nvSpPr>
          <p:cNvPr id="382" name="Google Shape;382;p53"/>
          <p:cNvSpPr txBox="1"/>
          <p:nvPr>
            <p:ph type="title"/>
          </p:nvPr>
        </p:nvSpPr>
        <p:spPr>
          <a:xfrm>
            <a:off x="656035" y="-172424"/>
            <a:ext cx="7886700" cy="2139553"/>
          </a:xfrm>
          <a:prstGeom prst="rect">
            <a:avLst/>
          </a:prstGeom>
          <a:noFill/>
          <a:ln>
            <a:noFill/>
          </a:ln>
        </p:spPr>
        <p:txBody>
          <a:bodyPr anchorCtr="0" anchor="b" bIns="34275" lIns="68575" spcFirstLastPara="1" rIns="68575" wrap="square" tIns="34275">
            <a:noAutofit/>
          </a:bodyPr>
          <a:lstStyle/>
          <a:p>
            <a:pPr indent="0" lvl="0" marL="0" rtl="0" algn="ctr">
              <a:lnSpc>
                <a:spcPct val="90000"/>
              </a:lnSpc>
              <a:spcBef>
                <a:spcPts val="0"/>
              </a:spcBef>
              <a:spcAft>
                <a:spcPts val="0"/>
              </a:spcAft>
              <a:buClr>
                <a:schemeClr val="lt1"/>
              </a:buClr>
              <a:buSzPts val="4500"/>
              <a:buFont typeface="Gill Sans"/>
              <a:buNone/>
            </a:pPr>
            <a:r>
              <a:rPr lang="en"/>
              <a:t>SKYWARN Program Background</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86" name="Shape 386"/>
        <p:cNvGrpSpPr/>
        <p:nvPr/>
      </p:nvGrpSpPr>
      <p:grpSpPr>
        <a:xfrm>
          <a:off x="0" y="0"/>
          <a:ext cx="0" cy="0"/>
          <a:chOff x="0" y="0"/>
          <a:chExt cx="0" cy="0"/>
        </a:xfrm>
      </p:grpSpPr>
      <p:sp>
        <p:nvSpPr>
          <p:cNvPr id="387" name="Google Shape;387;p54"/>
          <p:cNvSpPr txBox="1"/>
          <p:nvPr>
            <p:ph type="title"/>
          </p:nvPr>
        </p:nvSpPr>
        <p:spPr>
          <a:xfrm>
            <a:off x="171829" y="189912"/>
            <a:ext cx="8343521" cy="723683"/>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lt1"/>
              </a:buClr>
              <a:buSzPts val="3300"/>
              <a:buFont typeface="Gill Sans"/>
              <a:buNone/>
            </a:pPr>
            <a:r>
              <a:rPr lang="en"/>
              <a:t>SKYWARN Program</a:t>
            </a:r>
            <a:endParaRPr/>
          </a:p>
        </p:txBody>
      </p:sp>
      <p:sp>
        <p:nvSpPr>
          <p:cNvPr id="388" name="Google Shape;388;p54"/>
          <p:cNvSpPr txBox="1"/>
          <p:nvPr>
            <p:ph idx="1" type="body"/>
          </p:nvPr>
        </p:nvSpPr>
        <p:spPr>
          <a:xfrm>
            <a:off x="171829" y="1078577"/>
            <a:ext cx="6949408" cy="3554146"/>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dk1"/>
              </a:buClr>
              <a:buSzPts val="2700"/>
              <a:buNone/>
            </a:pPr>
            <a:r>
              <a:rPr lang="en" sz="2700"/>
              <a:t>Today’s class will cover basic aspects of observing weather, and emphasize the </a:t>
            </a:r>
            <a:r>
              <a:rPr lang="en" sz="2700" u="sng"/>
              <a:t>accurate reporting</a:t>
            </a:r>
            <a:r>
              <a:rPr lang="en" sz="2700"/>
              <a:t> of those observations</a:t>
            </a:r>
            <a:endParaRPr/>
          </a:p>
          <a:p>
            <a:pPr indent="-177800" lvl="1" marL="520700" rtl="0" algn="l">
              <a:lnSpc>
                <a:spcPct val="90000"/>
              </a:lnSpc>
              <a:spcBef>
                <a:spcPts val="400"/>
              </a:spcBef>
              <a:spcAft>
                <a:spcPts val="0"/>
              </a:spcAft>
              <a:buClr>
                <a:schemeClr val="dk1"/>
              </a:buClr>
              <a:buSzPts val="2400"/>
              <a:buFont typeface="Noto Sans Symbols"/>
              <a:buChar char="⮚"/>
            </a:pPr>
            <a:r>
              <a:rPr lang="en" sz="2400"/>
              <a:t>Review of some key definitions</a:t>
            </a:r>
            <a:endParaRPr/>
          </a:p>
          <a:p>
            <a:pPr indent="-177800" lvl="1" marL="520700" rtl="0" algn="l">
              <a:lnSpc>
                <a:spcPct val="90000"/>
              </a:lnSpc>
              <a:spcBef>
                <a:spcPts val="400"/>
              </a:spcBef>
              <a:spcAft>
                <a:spcPts val="0"/>
              </a:spcAft>
              <a:buClr>
                <a:schemeClr val="dk1"/>
              </a:buClr>
              <a:buSzPts val="2400"/>
              <a:buFont typeface="Noto Sans Symbols"/>
              <a:buChar char="⮚"/>
            </a:pPr>
            <a:r>
              <a:rPr lang="en" sz="2400"/>
              <a:t>A look at different weather elements</a:t>
            </a:r>
            <a:endParaRPr/>
          </a:p>
          <a:p>
            <a:pPr indent="0" lvl="0" marL="177800" rtl="0" algn="l">
              <a:lnSpc>
                <a:spcPct val="90000"/>
              </a:lnSpc>
              <a:spcBef>
                <a:spcPts val="800"/>
              </a:spcBef>
              <a:spcAft>
                <a:spcPts val="0"/>
              </a:spcAft>
              <a:buClr>
                <a:schemeClr val="dk1"/>
              </a:buClr>
              <a:buSzPts val="2700"/>
              <a:buNone/>
            </a:pPr>
            <a:r>
              <a:t/>
            </a:r>
            <a:endParaRPr sz="1400"/>
          </a:p>
          <a:p>
            <a:pPr indent="0" lvl="0" marL="0" rtl="0" algn="l">
              <a:lnSpc>
                <a:spcPct val="90000"/>
              </a:lnSpc>
              <a:spcBef>
                <a:spcPts val="800"/>
              </a:spcBef>
              <a:spcAft>
                <a:spcPts val="0"/>
              </a:spcAft>
              <a:buClr>
                <a:schemeClr val="dk1"/>
              </a:buClr>
              <a:buSzPts val="2700"/>
              <a:buNone/>
            </a:pPr>
            <a:r>
              <a:rPr lang="en" sz="2700"/>
              <a:t>When the course is complete, you will be a certified member of the national SKYWARN Team!</a:t>
            </a:r>
            <a:endParaRPr/>
          </a:p>
        </p:txBody>
      </p:sp>
      <p:pic>
        <p:nvPicPr>
          <p:cNvPr descr="http://www.redrok.com/images/skywarn9.gif" id="389" name="Google Shape;389;p54"/>
          <p:cNvPicPr preferRelativeResize="0"/>
          <p:nvPr/>
        </p:nvPicPr>
        <p:blipFill rotWithShape="1">
          <a:blip r:embed="rId3">
            <a:alphaModFix/>
          </a:blip>
          <a:srcRect b="0" l="0" r="0" t="0"/>
          <a:stretch/>
        </p:blipFill>
        <p:spPr>
          <a:xfrm>
            <a:off x="7121237" y="1765405"/>
            <a:ext cx="1510729" cy="195526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8">
                                            <p:txEl>
                                              <p:pRg end="0" st="0"/>
                                            </p:txEl>
                                          </p:spTgt>
                                        </p:tgtEl>
                                        <p:attrNameLst>
                                          <p:attrName>style.visibility</p:attrName>
                                        </p:attrNameLst>
                                      </p:cBhvr>
                                      <p:to>
                                        <p:strVal val="visible"/>
                                      </p:to>
                                    </p:set>
                                    <p:animEffect filter="fade" transition="in">
                                      <p:cBhvr>
                                        <p:cTn dur="500"/>
                                        <p:tgtEl>
                                          <p:spTgt spid="38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8">
                                            <p:txEl>
                                              <p:pRg end="1" st="1"/>
                                            </p:txEl>
                                          </p:spTgt>
                                        </p:tgtEl>
                                        <p:attrNameLst>
                                          <p:attrName>style.visibility</p:attrName>
                                        </p:attrNameLst>
                                      </p:cBhvr>
                                      <p:to>
                                        <p:strVal val="visible"/>
                                      </p:to>
                                    </p:set>
                                    <p:animEffect filter="fade" transition="in">
                                      <p:cBhvr>
                                        <p:cTn dur="500"/>
                                        <p:tgtEl>
                                          <p:spTgt spid="38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8">
                                            <p:txEl>
                                              <p:pRg end="2" st="2"/>
                                            </p:txEl>
                                          </p:spTgt>
                                        </p:tgtEl>
                                        <p:attrNameLst>
                                          <p:attrName>style.visibility</p:attrName>
                                        </p:attrNameLst>
                                      </p:cBhvr>
                                      <p:to>
                                        <p:strVal val="visible"/>
                                      </p:to>
                                    </p:set>
                                    <p:animEffect filter="fade" transition="in">
                                      <p:cBhvr>
                                        <p:cTn dur="500"/>
                                        <p:tgtEl>
                                          <p:spTgt spid="38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8">
                                            <p:txEl>
                                              <p:pRg end="3" st="3"/>
                                            </p:txEl>
                                          </p:spTgt>
                                        </p:tgtEl>
                                        <p:attrNameLst>
                                          <p:attrName>style.visibility</p:attrName>
                                        </p:attrNameLst>
                                      </p:cBhvr>
                                      <p:to>
                                        <p:strVal val="visible"/>
                                      </p:to>
                                    </p:set>
                                    <p:animEffect filter="fade" transition="in">
                                      <p:cBhvr>
                                        <p:cTn dur="500"/>
                                        <p:tgtEl>
                                          <p:spTgt spid="38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8">
                                            <p:txEl>
                                              <p:pRg end="4" st="4"/>
                                            </p:txEl>
                                          </p:spTgt>
                                        </p:tgtEl>
                                        <p:attrNameLst>
                                          <p:attrName>style.visibility</p:attrName>
                                        </p:attrNameLst>
                                      </p:cBhvr>
                                      <p:to>
                                        <p:strVal val="visible"/>
                                      </p:to>
                                    </p:set>
                                    <p:animEffect filter="fade" transition="in">
                                      <p:cBhvr>
                                        <p:cTn dur="500"/>
                                        <p:tgtEl>
                                          <p:spTgt spid="388">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93" name="Shape 393"/>
        <p:cNvGrpSpPr/>
        <p:nvPr/>
      </p:nvGrpSpPr>
      <p:grpSpPr>
        <a:xfrm>
          <a:off x="0" y="0"/>
          <a:ext cx="0" cy="0"/>
          <a:chOff x="0" y="0"/>
          <a:chExt cx="0" cy="0"/>
        </a:xfrm>
      </p:grpSpPr>
      <p:sp>
        <p:nvSpPr>
          <p:cNvPr id="394" name="Google Shape;394;p55"/>
          <p:cNvSpPr txBox="1"/>
          <p:nvPr>
            <p:ph type="title"/>
          </p:nvPr>
        </p:nvSpPr>
        <p:spPr>
          <a:xfrm>
            <a:off x="171829" y="189912"/>
            <a:ext cx="8343521" cy="723683"/>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Gill Sans"/>
              <a:buNone/>
            </a:pPr>
            <a:r>
              <a:rPr lang="en"/>
              <a:t>NWS State College Online Resources</a:t>
            </a:r>
            <a:endParaRPr/>
          </a:p>
        </p:txBody>
      </p:sp>
      <p:sp>
        <p:nvSpPr>
          <p:cNvPr id="395" name="Google Shape;395;p55"/>
          <p:cNvSpPr txBox="1"/>
          <p:nvPr>
            <p:ph idx="1" type="body"/>
          </p:nvPr>
        </p:nvSpPr>
        <p:spPr>
          <a:xfrm>
            <a:off x="5227820" y="1078577"/>
            <a:ext cx="3777635" cy="3373502"/>
          </a:xfrm>
          <a:prstGeom prst="rect">
            <a:avLst/>
          </a:prstGeom>
          <a:noFill/>
          <a:ln>
            <a:noFill/>
          </a:ln>
        </p:spPr>
        <p:txBody>
          <a:bodyPr anchorCtr="0" anchor="ctr" bIns="34275" lIns="68575" spcFirstLastPara="1" rIns="68575" wrap="square" tIns="34275">
            <a:noAutofit/>
          </a:bodyPr>
          <a:lstStyle/>
          <a:p>
            <a:pPr indent="0" lvl="0" marL="38100" rtl="0" algn="ctr">
              <a:lnSpc>
                <a:spcPct val="90000"/>
              </a:lnSpc>
              <a:spcBef>
                <a:spcPts val="800"/>
              </a:spcBef>
              <a:spcAft>
                <a:spcPts val="0"/>
              </a:spcAft>
              <a:buSzPts val="2100"/>
              <a:buNone/>
            </a:pPr>
            <a:r>
              <a:rPr b="1" lang="en" sz="2400">
                <a:solidFill>
                  <a:srgbClr val="C00000"/>
                </a:solidFill>
              </a:rPr>
              <a:t>BRIEFING PAGE</a:t>
            </a:r>
            <a:endParaRPr/>
          </a:p>
          <a:p>
            <a:pPr indent="0" lvl="0" marL="38100" rtl="0" algn="ctr">
              <a:lnSpc>
                <a:spcPct val="90000"/>
              </a:lnSpc>
              <a:spcBef>
                <a:spcPts val="800"/>
              </a:spcBef>
              <a:spcAft>
                <a:spcPts val="0"/>
              </a:spcAft>
              <a:buSzPts val="2100"/>
              <a:buNone/>
            </a:pPr>
            <a:r>
              <a:rPr lang="en" u="sng">
                <a:solidFill>
                  <a:schemeClr val="hlink"/>
                </a:solidFill>
                <a:hlinkClick r:id="rId3"/>
              </a:rPr>
              <a:t>www.weather.gov/ctp/briefing</a:t>
            </a:r>
            <a:endParaRPr/>
          </a:p>
          <a:p>
            <a:pPr indent="0" lvl="0" marL="38100" rtl="0" algn="ctr">
              <a:lnSpc>
                <a:spcPct val="90000"/>
              </a:lnSpc>
              <a:spcBef>
                <a:spcPts val="800"/>
              </a:spcBef>
              <a:spcAft>
                <a:spcPts val="0"/>
              </a:spcAft>
              <a:buSzPts val="2100"/>
              <a:buNone/>
            </a:pPr>
            <a:r>
              <a:rPr lang="en"/>
              <a:t>or click this icon at the bottom of the NWS CTP home page:</a:t>
            </a:r>
            <a:endParaRPr/>
          </a:p>
          <a:p>
            <a:pPr indent="0" lvl="0" marL="38100" rtl="0" algn="ctr">
              <a:lnSpc>
                <a:spcPct val="90000"/>
              </a:lnSpc>
              <a:spcBef>
                <a:spcPts val="800"/>
              </a:spcBef>
              <a:spcAft>
                <a:spcPts val="0"/>
              </a:spcAft>
              <a:buSzPts val="2100"/>
              <a:buNone/>
            </a:pPr>
            <a:r>
              <a:t/>
            </a:r>
            <a:endParaRPr sz="2400"/>
          </a:p>
          <a:p>
            <a:pPr indent="0" lvl="0" marL="38100" rtl="0" algn="ctr">
              <a:lnSpc>
                <a:spcPct val="90000"/>
              </a:lnSpc>
              <a:spcBef>
                <a:spcPts val="800"/>
              </a:spcBef>
              <a:spcAft>
                <a:spcPts val="0"/>
              </a:spcAft>
              <a:buSzPts val="2100"/>
              <a:buNone/>
            </a:pPr>
            <a:r>
              <a:t/>
            </a:r>
            <a:endParaRPr sz="2400"/>
          </a:p>
          <a:p>
            <a:pPr indent="0" lvl="0" marL="38100" rtl="0" algn="ctr">
              <a:lnSpc>
                <a:spcPct val="90000"/>
              </a:lnSpc>
              <a:spcBef>
                <a:spcPts val="800"/>
              </a:spcBef>
              <a:spcAft>
                <a:spcPts val="0"/>
              </a:spcAft>
              <a:buSzPts val="2100"/>
              <a:buNone/>
            </a:pPr>
            <a:r>
              <a:t/>
            </a:r>
            <a:endParaRPr sz="2400"/>
          </a:p>
          <a:p>
            <a:pPr indent="0" lvl="0" marL="38100" rtl="0" algn="ctr">
              <a:lnSpc>
                <a:spcPct val="90000"/>
              </a:lnSpc>
              <a:spcBef>
                <a:spcPts val="800"/>
              </a:spcBef>
              <a:spcAft>
                <a:spcPts val="0"/>
              </a:spcAft>
              <a:buSzPts val="2100"/>
              <a:buNone/>
            </a:pPr>
            <a:r>
              <a:rPr lang="en" sz="2400">
                <a:solidFill>
                  <a:srgbClr val="C00000"/>
                </a:solidFill>
              </a:rPr>
              <a:t>One-stop shop for all NWS forecast information.</a:t>
            </a:r>
            <a:endParaRPr sz="2400"/>
          </a:p>
        </p:txBody>
      </p:sp>
      <p:pic>
        <p:nvPicPr>
          <p:cNvPr id="396" name="Google Shape;396;p55"/>
          <p:cNvPicPr preferRelativeResize="0"/>
          <p:nvPr/>
        </p:nvPicPr>
        <p:blipFill rotWithShape="1">
          <a:blip r:embed="rId4">
            <a:alphaModFix/>
          </a:blip>
          <a:srcRect b="0" l="0" r="0" t="0"/>
          <a:stretch/>
        </p:blipFill>
        <p:spPr>
          <a:xfrm>
            <a:off x="171830" y="1327531"/>
            <a:ext cx="4882306" cy="2957512"/>
          </a:xfrm>
          <a:prstGeom prst="rect">
            <a:avLst/>
          </a:prstGeom>
          <a:noFill/>
          <a:ln>
            <a:noFill/>
          </a:ln>
          <a:effectLst>
            <a:outerShdw blurRad="292100" rotWithShape="0" algn="tl" dir="2700000" dist="139700">
              <a:srgbClr val="333333">
                <a:alpha val="64313"/>
              </a:srgbClr>
            </a:outerShdw>
          </a:effectLst>
        </p:spPr>
      </p:pic>
      <p:pic>
        <p:nvPicPr>
          <p:cNvPr id="397" name="Google Shape;397;p55"/>
          <p:cNvPicPr preferRelativeResize="0"/>
          <p:nvPr/>
        </p:nvPicPr>
        <p:blipFill rotWithShape="1">
          <a:blip r:embed="rId5">
            <a:alphaModFix/>
          </a:blip>
          <a:srcRect b="0" l="0" r="0" t="0"/>
          <a:stretch/>
        </p:blipFill>
        <p:spPr>
          <a:xfrm>
            <a:off x="6556672" y="2684177"/>
            <a:ext cx="1119931" cy="114557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95">
                                            <p:txEl>
                                              <p:pRg end="0" st="0"/>
                                            </p:txEl>
                                          </p:spTgt>
                                        </p:tgtEl>
                                        <p:attrNameLst>
                                          <p:attrName>style.visibility</p:attrName>
                                        </p:attrNameLst>
                                      </p:cBhvr>
                                      <p:to>
                                        <p:strVal val="visible"/>
                                      </p:to>
                                    </p:set>
                                    <p:animEffect filter="fade" transition="in">
                                      <p:cBhvr>
                                        <p:cTn dur="500"/>
                                        <p:tgtEl>
                                          <p:spTgt spid="395">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395">
                                            <p:txEl>
                                              <p:pRg end="1" st="1"/>
                                            </p:txEl>
                                          </p:spTgt>
                                        </p:tgtEl>
                                        <p:attrNameLst>
                                          <p:attrName>style.visibility</p:attrName>
                                        </p:attrNameLst>
                                      </p:cBhvr>
                                      <p:to>
                                        <p:strVal val="visible"/>
                                      </p:to>
                                    </p:set>
                                    <p:animEffect filter="fade" transition="in">
                                      <p:cBhvr>
                                        <p:cTn dur="500"/>
                                        <p:tgtEl>
                                          <p:spTgt spid="395">
                                            <p:txEl>
                                              <p:pRg end="1" st="1"/>
                                            </p:txEl>
                                          </p:spTgt>
                                        </p:tgtEl>
                                      </p:cBhvr>
                                    </p:animEffect>
                                  </p:childTnLst>
                                </p:cTn>
                              </p:par>
                              <p:par>
                                <p:cTn fill="hold" nodeType="withEffect" presetClass="entr" presetID="10" presetSubtype="0">
                                  <p:stCondLst>
                                    <p:cond delay="0"/>
                                  </p:stCondLst>
                                  <p:childTnLst>
                                    <p:set>
                                      <p:cBhvr>
                                        <p:cTn dur="1" fill="hold">
                                          <p:stCondLst>
                                            <p:cond delay="0"/>
                                          </p:stCondLst>
                                        </p:cTn>
                                        <p:tgtEl>
                                          <p:spTgt spid="395">
                                            <p:txEl>
                                              <p:pRg end="2" st="2"/>
                                            </p:txEl>
                                          </p:spTgt>
                                        </p:tgtEl>
                                        <p:attrNameLst>
                                          <p:attrName>style.visibility</p:attrName>
                                        </p:attrNameLst>
                                      </p:cBhvr>
                                      <p:to>
                                        <p:strVal val="visible"/>
                                      </p:to>
                                    </p:set>
                                    <p:animEffect filter="fade" transition="in">
                                      <p:cBhvr>
                                        <p:cTn dur="500"/>
                                        <p:tgtEl>
                                          <p:spTgt spid="395">
                                            <p:txEl>
                                              <p:pRg end="2" st="2"/>
                                            </p:txEl>
                                          </p:spTgt>
                                        </p:tgtEl>
                                      </p:cBhvr>
                                    </p:animEffect>
                                  </p:childTnLst>
                                </p:cTn>
                              </p:par>
                              <p:par>
                                <p:cTn fill="hold" nodeType="withEffect" presetClass="entr" presetID="10" presetSubtype="0">
                                  <p:stCondLst>
                                    <p:cond delay="0"/>
                                  </p:stCondLst>
                                  <p:childTnLst>
                                    <p:set>
                                      <p:cBhvr>
                                        <p:cTn dur="1" fill="hold">
                                          <p:stCondLst>
                                            <p:cond delay="0"/>
                                          </p:stCondLst>
                                        </p:cTn>
                                        <p:tgtEl>
                                          <p:spTgt spid="395">
                                            <p:txEl>
                                              <p:pRg end="3" st="3"/>
                                            </p:txEl>
                                          </p:spTgt>
                                        </p:tgtEl>
                                        <p:attrNameLst>
                                          <p:attrName>style.visibility</p:attrName>
                                        </p:attrNameLst>
                                      </p:cBhvr>
                                      <p:to>
                                        <p:strVal val="visible"/>
                                      </p:to>
                                    </p:set>
                                    <p:animEffect filter="fade" transition="in">
                                      <p:cBhvr>
                                        <p:cTn dur="500"/>
                                        <p:tgtEl>
                                          <p:spTgt spid="395">
                                            <p:txEl>
                                              <p:pRg end="3" st="3"/>
                                            </p:txEl>
                                          </p:spTgt>
                                        </p:tgtEl>
                                      </p:cBhvr>
                                    </p:animEffect>
                                  </p:childTnLst>
                                </p:cTn>
                              </p:par>
                              <p:par>
                                <p:cTn fill="hold" nodeType="withEffect" presetClass="entr" presetID="10" presetSubtype="0">
                                  <p:stCondLst>
                                    <p:cond delay="0"/>
                                  </p:stCondLst>
                                  <p:childTnLst>
                                    <p:set>
                                      <p:cBhvr>
                                        <p:cTn dur="1" fill="hold">
                                          <p:stCondLst>
                                            <p:cond delay="0"/>
                                          </p:stCondLst>
                                        </p:cTn>
                                        <p:tgtEl>
                                          <p:spTgt spid="395">
                                            <p:txEl>
                                              <p:pRg end="4" st="4"/>
                                            </p:txEl>
                                          </p:spTgt>
                                        </p:tgtEl>
                                        <p:attrNameLst>
                                          <p:attrName>style.visibility</p:attrName>
                                        </p:attrNameLst>
                                      </p:cBhvr>
                                      <p:to>
                                        <p:strVal val="visible"/>
                                      </p:to>
                                    </p:set>
                                    <p:animEffect filter="fade" transition="in">
                                      <p:cBhvr>
                                        <p:cTn dur="500"/>
                                        <p:tgtEl>
                                          <p:spTgt spid="395">
                                            <p:txEl>
                                              <p:pRg end="4" st="4"/>
                                            </p:txEl>
                                          </p:spTgt>
                                        </p:tgtEl>
                                      </p:cBhvr>
                                    </p:animEffect>
                                  </p:childTnLst>
                                </p:cTn>
                              </p:par>
                              <p:par>
                                <p:cTn fill="hold" nodeType="withEffect" presetClass="entr" presetID="10" presetSubtype="0">
                                  <p:stCondLst>
                                    <p:cond delay="0"/>
                                  </p:stCondLst>
                                  <p:childTnLst>
                                    <p:set>
                                      <p:cBhvr>
                                        <p:cTn dur="1" fill="hold">
                                          <p:stCondLst>
                                            <p:cond delay="0"/>
                                          </p:stCondLst>
                                        </p:cTn>
                                        <p:tgtEl>
                                          <p:spTgt spid="395">
                                            <p:txEl>
                                              <p:pRg end="5" st="5"/>
                                            </p:txEl>
                                          </p:spTgt>
                                        </p:tgtEl>
                                        <p:attrNameLst>
                                          <p:attrName>style.visibility</p:attrName>
                                        </p:attrNameLst>
                                      </p:cBhvr>
                                      <p:to>
                                        <p:strVal val="visible"/>
                                      </p:to>
                                    </p:set>
                                    <p:animEffect filter="fade" transition="in">
                                      <p:cBhvr>
                                        <p:cTn dur="500"/>
                                        <p:tgtEl>
                                          <p:spTgt spid="395">
                                            <p:txEl>
                                              <p:pRg end="5" st="5"/>
                                            </p:txEl>
                                          </p:spTgt>
                                        </p:tgtEl>
                                      </p:cBhvr>
                                    </p:animEffect>
                                  </p:childTnLst>
                                </p:cTn>
                              </p:par>
                              <p:par>
                                <p:cTn fill="hold" nodeType="withEffect" presetClass="entr" presetID="10" presetSubtype="0">
                                  <p:stCondLst>
                                    <p:cond delay="0"/>
                                  </p:stCondLst>
                                  <p:childTnLst>
                                    <p:set>
                                      <p:cBhvr>
                                        <p:cTn dur="1" fill="hold">
                                          <p:stCondLst>
                                            <p:cond delay="0"/>
                                          </p:stCondLst>
                                        </p:cTn>
                                        <p:tgtEl>
                                          <p:spTgt spid="395">
                                            <p:txEl>
                                              <p:pRg end="6" st="6"/>
                                            </p:txEl>
                                          </p:spTgt>
                                        </p:tgtEl>
                                        <p:attrNameLst>
                                          <p:attrName>style.visibility</p:attrName>
                                        </p:attrNameLst>
                                      </p:cBhvr>
                                      <p:to>
                                        <p:strVal val="visible"/>
                                      </p:to>
                                    </p:set>
                                    <p:animEffect filter="fade" transition="in">
                                      <p:cBhvr>
                                        <p:cTn dur="500"/>
                                        <p:tgtEl>
                                          <p:spTgt spid="395">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01" name="Shape 401"/>
        <p:cNvGrpSpPr/>
        <p:nvPr/>
      </p:nvGrpSpPr>
      <p:grpSpPr>
        <a:xfrm>
          <a:off x="0" y="0"/>
          <a:ext cx="0" cy="0"/>
          <a:chOff x="0" y="0"/>
          <a:chExt cx="0" cy="0"/>
        </a:xfrm>
      </p:grpSpPr>
      <p:sp>
        <p:nvSpPr>
          <p:cNvPr id="402" name="Google Shape;402;p56"/>
          <p:cNvSpPr txBox="1"/>
          <p:nvPr>
            <p:ph type="title"/>
          </p:nvPr>
        </p:nvSpPr>
        <p:spPr>
          <a:xfrm>
            <a:off x="171829" y="189912"/>
            <a:ext cx="8343521" cy="723683"/>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Gill Sans"/>
              <a:buNone/>
            </a:pPr>
            <a:r>
              <a:rPr lang="en"/>
              <a:t>NWS State College Online Resources</a:t>
            </a:r>
            <a:endParaRPr/>
          </a:p>
        </p:txBody>
      </p:sp>
      <p:sp>
        <p:nvSpPr>
          <p:cNvPr id="403" name="Google Shape;403;p56"/>
          <p:cNvSpPr txBox="1"/>
          <p:nvPr>
            <p:ph idx="1" type="body"/>
          </p:nvPr>
        </p:nvSpPr>
        <p:spPr>
          <a:xfrm>
            <a:off x="5227820" y="1078577"/>
            <a:ext cx="3777635" cy="3373502"/>
          </a:xfrm>
          <a:prstGeom prst="rect">
            <a:avLst/>
          </a:prstGeom>
          <a:noFill/>
          <a:ln>
            <a:noFill/>
          </a:ln>
        </p:spPr>
        <p:txBody>
          <a:bodyPr anchorCtr="0" anchor="ctr" bIns="34275" lIns="68575" spcFirstLastPara="1" rIns="68575" wrap="square" tIns="34275">
            <a:noAutofit/>
          </a:bodyPr>
          <a:lstStyle/>
          <a:p>
            <a:pPr indent="0" lvl="0" marL="38100" rtl="0" algn="ctr">
              <a:lnSpc>
                <a:spcPct val="90000"/>
              </a:lnSpc>
              <a:spcBef>
                <a:spcPts val="800"/>
              </a:spcBef>
              <a:spcAft>
                <a:spcPts val="0"/>
              </a:spcAft>
              <a:buSzPts val="2100"/>
              <a:buNone/>
            </a:pPr>
            <a:r>
              <a:rPr b="1" lang="en" sz="2400">
                <a:solidFill>
                  <a:srgbClr val="C00000"/>
                </a:solidFill>
              </a:rPr>
              <a:t>FORECAST PAGE</a:t>
            </a:r>
            <a:endParaRPr/>
          </a:p>
          <a:p>
            <a:pPr indent="0" lvl="0" marL="38100" rtl="0" algn="ctr">
              <a:lnSpc>
                <a:spcPct val="90000"/>
              </a:lnSpc>
              <a:spcBef>
                <a:spcPts val="800"/>
              </a:spcBef>
              <a:spcAft>
                <a:spcPts val="0"/>
              </a:spcAft>
              <a:buSzPts val="2100"/>
              <a:buNone/>
            </a:pPr>
            <a:r>
              <a:rPr lang="en" u="sng">
                <a:solidFill>
                  <a:schemeClr val="hlink"/>
                </a:solidFill>
              </a:rPr>
              <a:t>www.weather.gov/forecastpoints</a:t>
            </a:r>
            <a:endParaRPr/>
          </a:p>
          <a:p>
            <a:pPr indent="0" lvl="0" marL="38100" rtl="0" algn="ctr">
              <a:lnSpc>
                <a:spcPct val="90000"/>
              </a:lnSpc>
              <a:spcBef>
                <a:spcPts val="800"/>
              </a:spcBef>
              <a:spcAft>
                <a:spcPts val="0"/>
              </a:spcAft>
              <a:buSzPts val="2100"/>
              <a:buNone/>
            </a:pPr>
            <a:r>
              <a:t/>
            </a:r>
            <a:endParaRPr/>
          </a:p>
          <a:p>
            <a:pPr indent="0" lvl="0" marL="38100" rtl="0" algn="ctr">
              <a:lnSpc>
                <a:spcPct val="90000"/>
              </a:lnSpc>
              <a:spcBef>
                <a:spcPts val="800"/>
              </a:spcBef>
              <a:spcAft>
                <a:spcPts val="0"/>
              </a:spcAft>
              <a:buSzPts val="2100"/>
              <a:buNone/>
            </a:pPr>
            <a:r>
              <a:rPr lang="en"/>
              <a:t>Type in zip code and then click “Bookmark”</a:t>
            </a:r>
            <a:endParaRPr/>
          </a:p>
          <a:p>
            <a:pPr indent="0" lvl="0" marL="38100" rtl="0" algn="ctr">
              <a:lnSpc>
                <a:spcPct val="90000"/>
              </a:lnSpc>
              <a:spcBef>
                <a:spcPts val="800"/>
              </a:spcBef>
              <a:spcAft>
                <a:spcPts val="0"/>
              </a:spcAft>
              <a:buSzPts val="2100"/>
              <a:buNone/>
            </a:pPr>
            <a:r>
              <a:t/>
            </a:r>
            <a:endParaRPr sz="2400"/>
          </a:p>
          <a:p>
            <a:pPr indent="0" lvl="0" marL="38100" rtl="0" algn="ctr">
              <a:lnSpc>
                <a:spcPct val="90000"/>
              </a:lnSpc>
              <a:spcBef>
                <a:spcPts val="800"/>
              </a:spcBef>
              <a:spcAft>
                <a:spcPts val="0"/>
              </a:spcAft>
              <a:buSzPts val="2100"/>
              <a:buNone/>
            </a:pPr>
            <a:r>
              <a:rPr lang="en" sz="2400">
                <a:solidFill>
                  <a:srgbClr val="C00000"/>
                </a:solidFill>
              </a:rPr>
              <a:t>Best graphical display of NWS forecast information available.</a:t>
            </a:r>
            <a:endParaRPr sz="2400"/>
          </a:p>
        </p:txBody>
      </p:sp>
      <p:pic>
        <p:nvPicPr>
          <p:cNvPr id="404" name="Google Shape;404;p56"/>
          <p:cNvPicPr preferRelativeResize="0"/>
          <p:nvPr/>
        </p:nvPicPr>
        <p:blipFill rotWithShape="1">
          <a:blip r:embed="rId3">
            <a:alphaModFix/>
          </a:blip>
          <a:srcRect b="0" l="0" r="0" t="0"/>
          <a:stretch/>
        </p:blipFill>
        <p:spPr>
          <a:xfrm>
            <a:off x="75418" y="1026326"/>
            <a:ext cx="4886355" cy="2624744"/>
          </a:xfrm>
          <a:prstGeom prst="rect">
            <a:avLst/>
          </a:prstGeom>
          <a:noFill/>
          <a:ln>
            <a:noFill/>
          </a:ln>
          <a:effectLst>
            <a:outerShdw blurRad="292100" rotWithShape="0" algn="tl" dir="2700000" dist="139700">
              <a:srgbClr val="333333">
                <a:alpha val="64705"/>
              </a:srgbClr>
            </a:outerShdw>
          </a:effectLst>
        </p:spPr>
      </p:pic>
      <p:pic>
        <p:nvPicPr>
          <p:cNvPr id="405" name="Google Shape;405;p56"/>
          <p:cNvPicPr preferRelativeResize="0"/>
          <p:nvPr/>
        </p:nvPicPr>
        <p:blipFill rotWithShape="1">
          <a:blip r:embed="rId4">
            <a:alphaModFix/>
          </a:blip>
          <a:srcRect b="0" l="0" r="0" t="0"/>
          <a:stretch/>
        </p:blipFill>
        <p:spPr>
          <a:xfrm>
            <a:off x="317056" y="1352508"/>
            <a:ext cx="4777740" cy="2708072"/>
          </a:xfrm>
          <a:prstGeom prst="rect">
            <a:avLst/>
          </a:prstGeom>
          <a:noFill/>
          <a:ln>
            <a:noFill/>
          </a:ln>
          <a:effectLst>
            <a:outerShdw blurRad="292100" rotWithShape="0" algn="tl" dir="2700000" dist="139700">
              <a:srgbClr val="333333">
                <a:alpha val="64705"/>
              </a:srgbClr>
            </a:outerShdw>
          </a:effectLst>
        </p:spPr>
      </p:pic>
      <p:pic>
        <p:nvPicPr>
          <p:cNvPr id="406" name="Google Shape;406;p56"/>
          <p:cNvPicPr preferRelativeResize="0"/>
          <p:nvPr/>
        </p:nvPicPr>
        <p:blipFill rotWithShape="1">
          <a:blip r:embed="rId5">
            <a:alphaModFix/>
          </a:blip>
          <a:srcRect b="0" l="0" r="0" t="0"/>
          <a:stretch/>
        </p:blipFill>
        <p:spPr>
          <a:xfrm>
            <a:off x="581297" y="1640791"/>
            <a:ext cx="4696355" cy="2976269"/>
          </a:xfrm>
          <a:prstGeom prst="rect">
            <a:avLst/>
          </a:prstGeom>
          <a:noFill/>
          <a:ln>
            <a:noFill/>
          </a:ln>
          <a:effectLst>
            <a:outerShdw blurRad="292100" rotWithShape="0" algn="tl" dir="2700000" dist="139700">
              <a:srgbClr val="333333">
                <a:alpha val="64705"/>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10" name="Shape 410"/>
        <p:cNvGrpSpPr/>
        <p:nvPr/>
      </p:nvGrpSpPr>
      <p:grpSpPr>
        <a:xfrm>
          <a:off x="0" y="0"/>
          <a:ext cx="0" cy="0"/>
          <a:chOff x="0" y="0"/>
          <a:chExt cx="0" cy="0"/>
        </a:xfrm>
      </p:grpSpPr>
      <p:pic>
        <p:nvPicPr>
          <p:cNvPr id="411" name="Google Shape;411;p57"/>
          <p:cNvPicPr preferRelativeResize="0"/>
          <p:nvPr/>
        </p:nvPicPr>
        <p:blipFill rotWithShape="1">
          <a:blip r:embed="rId3">
            <a:alphaModFix/>
          </a:blip>
          <a:srcRect b="0" l="0" r="0" t="0"/>
          <a:stretch/>
        </p:blipFill>
        <p:spPr>
          <a:xfrm>
            <a:off x="-1499897" y="0"/>
            <a:ext cx="11430000" cy="5143500"/>
          </a:xfrm>
          <a:prstGeom prst="rect">
            <a:avLst/>
          </a:prstGeom>
          <a:noFill/>
          <a:ln>
            <a:noFill/>
          </a:ln>
        </p:spPr>
      </p:pic>
      <p:sp>
        <p:nvSpPr>
          <p:cNvPr id="412" name="Google Shape;412;p57"/>
          <p:cNvSpPr txBox="1"/>
          <p:nvPr>
            <p:ph idx="1" type="body"/>
          </p:nvPr>
        </p:nvSpPr>
        <p:spPr>
          <a:xfrm>
            <a:off x="1157542" y="3219061"/>
            <a:ext cx="6819392" cy="1140668"/>
          </a:xfrm>
          <a:prstGeom prst="rect">
            <a:avLst/>
          </a:prstGeom>
          <a:noFill/>
          <a:ln>
            <a:noFill/>
          </a:ln>
        </p:spPr>
        <p:txBody>
          <a:bodyPr anchorCtr="0" anchor="t" bIns="34275" lIns="68575" spcFirstLastPara="1" rIns="68575" wrap="square" tIns="34275">
            <a:noAutofit/>
          </a:bodyPr>
          <a:lstStyle/>
          <a:p>
            <a:pPr indent="0" lvl="0" marL="0" rtl="0" algn="ctr">
              <a:lnSpc>
                <a:spcPct val="100000"/>
              </a:lnSpc>
              <a:spcBef>
                <a:spcPts val="0"/>
              </a:spcBef>
              <a:spcAft>
                <a:spcPts val="0"/>
              </a:spcAft>
              <a:buSzPts val="1800"/>
              <a:buNone/>
            </a:pPr>
            <a:r>
              <a:rPr b="1" lang="en">
                <a:solidFill>
                  <a:schemeClr val="dk1"/>
                </a:solidFill>
              </a:rPr>
              <a:t>Winter weather reporting is an important part </a:t>
            </a:r>
            <a:endParaRPr/>
          </a:p>
          <a:p>
            <a:pPr indent="0" lvl="0" marL="0" rtl="0" algn="ctr">
              <a:lnSpc>
                <a:spcPct val="100000"/>
              </a:lnSpc>
              <a:spcBef>
                <a:spcPts val="0"/>
              </a:spcBef>
              <a:spcAft>
                <a:spcPts val="0"/>
              </a:spcAft>
              <a:buSzPts val="1800"/>
              <a:buNone/>
            </a:pPr>
            <a:r>
              <a:rPr b="1" lang="en">
                <a:solidFill>
                  <a:schemeClr val="dk1"/>
                </a:solidFill>
              </a:rPr>
              <a:t>of the SKYWARN program</a:t>
            </a:r>
            <a:endParaRPr/>
          </a:p>
          <a:p>
            <a:pPr indent="0" lvl="0" marL="0" rtl="0" algn="ctr">
              <a:lnSpc>
                <a:spcPct val="100000"/>
              </a:lnSpc>
              <a:spcBef>
                <a:spcPts val="0"/>
              </a:spcBef>
              <a:spcAft>
                <a:spcPts val="0"/>
              </a:spcAft>
              <a:buSzPts val="1800"/>
              <a:buNone/>
            </a:pPr>
            <a:r>
              <a:t/>
            </a:r>
            <a:endParaRPr b="1" sz="900">
              <a:solidFill>
                <a:schemeClr val="dk1"/>
              </a:solidFill>
            </a:endParaRPr>
          </a:p>
          <a:p>
            <a:pPr indent="0" lvl="0" marL="0" rtl="0" algn="ctr">
              <a:lnSpc>
                <a:spcPct val="100000"/>
              </a:lnSpc>
              <a:spcBef>
                <a:spcPts val="0"/>
              </a:spcBef>
              <a:spcAft>
                <a:spcPts val="0"/>
              </a:spcAft>
              <a:buSzPts val="1800"/>
              <a:buNone/>
            </a:pPr>
            <a:r>
              <a:rPr b="1" lang="en">
                <a:solidFill>
                  <a:schemeClr val="dk1"/>
                </a:solidFill>
              </a:rPr>
              <a:t>We’ll briefly review how to measure snowfall</a:t>
            </a:r>
            <a:endParaRPr/>
          </a:p>
          <a:p>
            <a:pPr indent="0" lvl="0" marL="0" rtl="0" algn="ctr">
              <a:lnSpc>
                <a:spcPct val="100000"/>
              </a:lnSpc>
              <a:spcBef>
                <a:spcPts val="0"/>
              </a:spcBef>
              <a:spcAft>
                <a:spcPts val="0"/>
              </a:spcAft>
              <a:buSzPts val="1800"/>
              <a:buNone/>
            </a:pPr>
            <a:r>
              <a:rPr b="1" lang="en">
                <a:solidFill>
                  <a:schemeClr val="dk1"/>
                </a:solidFill>
              </a:rPr>
              <a:t>“The National Weather Service Way”</a:t>
            </a:r>
            <a:endParaRPr/>
          </a:p>
        </p:txBody>
      </p:sp>
      <p:sp>
        <p:nvSpPr>
          <p:cNvPr id="413" name="Google Shape;413;p57"/>
          <p:cNvSpPr txBox="1"/>
          <p:nvPr>
            <p:ph type="title"/>
          </p:nvPr>
        </p:nvSpPr>
        <p:spPr>
          <a:xfrm>
            <a:off x="623888" y="253014"/>
            <a:ext cx="7886700" cy="2536794"/>
          </a:xfrm>
          <a:prstGeom prst="rect">
            <a:avLst/>
          </a:prstGeom>
          <a:noFill/>
          <a:ln>
            <a:noFill/>
          </a:ln>
        </p:spPr>
        <p:txBody>
          <a:bodyPr anchorCtr="0" anchor="b" bIns="34275" lIns="68575" spcFirstLastPara="1" rIns="68575" wrap="square" tIns="34275">
            <a:noAutofit/>
          </a:bodyPr>
          <a:lstStyle/>
          <a:p>
            <a:pPr indent="0" lvl="0" marL="0" marR="0" rtl="0" algn="ctr">
              <a:lnSpc>
                <a:spcPct val="90000"/>
              </a:lnSpc>
              <a:spcBef>
                <a:spcPts val="0"/>
              </a:spcBef>
              <a:spcAft>
                <a:spcPts val="0"/>
              </a:spcAft>
              <a:buClr>
                <a:schemeClr val="lt1"/>
              </a:buClr>
              <a:buSzPts val="4500"/>
              <a:buFont typeface="Gill Sans"/>
              <a:buNone/>
            </a:pPr>
            <a:r>
              <a:rPr lang="en" sz="8600"/>
              <a:t>Winter Weather</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28" name="Shape 228"/>
        <p:cNvGrpSpPr/>
        <p:nvPr/>
      </p:nvGrpSpPr>
      <p:grpSpPr>
        <a:xfrm>
          <a:off x="0" y="0"/>
          <a:ext cx="0" cy="0"/>
          <a:chOff x="0" y="0"/>
          <a:chExt cx="0" cy="0"/>
        </a:xfrm>
      </p:grpSpPr>
      <p:sp>
        <p:nvSpPr>
          <p:cNvPr id="229" name="Google Shape;229;p40"/>
          <p:cNvSpPr/>
          <p:nvPr/>
        </p:nvSpPr>
        <p:spPr>
          <a:xfrm>
            <a:off x="7938717" y="1041953"/>
            <a:ext cx="952240" cy="723683"/>
          </a:xfrm>
          <a:prstGeom prst="cloud">
            <a:avLst/>
          </a:prstGeom>
          <a:gradFill>
            <a:gsLst>
              <a:gs pos="0">
                <a:schemeClr val="accent3"/>
              </a:gs>
              <a:gs pos="100000">
                <a:srgbClr val="D8D8D8"/>
              </a:gs>
            </a:gsLst>
            <a:lin ang="16200000" scaled="0"/>
          </a:gradFill>
          <a:ln>
            <a:noFill/>
          </a:ln>
          <a:effectLst>
            <a:outerShdw blurRad="40000" rotWithShape="0" dir="5400000" dist="23000">
              <a:srgbClr val="000000">
                <a:alpha val="34901"/>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sp>
        <p:nvSpPr>
          <p:cNvPr id="230" name="Google Shape;230;p40"/>
          <p:cNvSpPr txBox="1"/>
          <p:nvPr>
            <p:ph type="title"/>
          </p:nvPr>
        </p:nvSpPr>
        <p:spPr>
          <a:xfrm>
            <a:off x="171829" y="189912"/>
            <a:ext cx="8343521" cy="723683"/>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lt1"/>
              </a:buClr>
              <a:buSzPts val="3300"/>
              <a:buFont typeface="Gill Sans"/>
              <a:buNone/>
            </a:pPr>
            <a:r>
              <a:rPr lang="en"/>
              <a:t>How to Find Us Online</a:t>
            </a:r>
            <a:endParaRPr/>
          </a:p>
        </p:txBody>
      </p:sp>
      <p:pic>
        <p:nvPicPr>
          <p:cNvPr id="231" name="Google Shape;231;p40"/>
          <p:cNvPicPr preferRelativeResize="0"/>
          <p:nvPr/>
        </p:nvPicPr>
        <p:blipFill rotWithShape="1">
          <a:blip r:embed="rId3">
            <a:alphaModFix/>
          </a:blip>
          <a:srcRect b="0" l="0" r="0" t="0"/>
          <a:stretch/>
        </p:blipFill>
        <p:spPr>
          <a:xfrm>
            <a:off x="128925" y="1198625"/>
            <a:ext cx="4618276" cy="3370250"/>
          </a:xfrm>
          <a:prstGeom prst="rect">
            <a:avLst/>
          </a:prstGeom>
          <a:noFill/>
          <a:ln>
            <a:noFill/>
          </a:ln>
        </p:spPr>
      </p:pic>
      <p:sp>
        <p:nvSpPr>
          <p:cNvPr id="232" name="Google Shape;232;p40"/>
          <p:cNvSpPr/>
          <p:nvPr/>
        </p:nvSpPr>
        <p:spPr>
          <a:xfrm>
            <a:off x="863600" y="1543050"/>
            <a:ext cx="3003550" cy="2584450"/>
          </a:xfrm>
          <a:custGeom>
            <a:rect b="b" l="l" r="r" t="t"/>
            <a:pathLst>
              <a:path extrusionOk="0" h="2584450" w="3003550">
                <a:moveTo>
                  <a:pt x="0" y="0"/>
                </a:moveTo>
                <a:lnTo>
                  <a:pt x="2101850" y="6350"/>
                </a:lnTo>
                <a:lnTo>
                  <a:pt x="2127250" y="463550"/>
                </a:lnTo>
                <a:lnTo>
                  <a:pt x="2641600" y="527050"/>
                </a:lnTo>
                <a:lnTo>
                  <a:pt x="2571750" y="800100"/>
                </a:lnTo>
                <a:lnTo>
                  <a:pt x="2571750" y="908050"/>
                </a:lnTo>
                <a:lnTo>
                  <a:pt x="2597150" y="990600"/>
                </a:lnTo>
                <a:lnTo>
                  <a:pt x="2641600" y="990600"/>
                </a:lnTo>
                <a:lnTo>
                  <a:pt x="2641600" y="1123950"/>
                </a:lnTo>
                <a:lnTo>
                  <a:pt x="2660650" y="1206500"/>
                </a:lnTo>
                <a:lnTo>
                  <a:pt x="2832100" y="1263650"/>
                </a:lnTo>
                <a:lnTo>
                  <a:pt x="2832100" y="1244600"/>
                </a:lnTo>
                <a:lnTo>
                  <a:pt x="2876550" y="1339850"/>
                </a:lnTo>
                <a:lnTo>
                  <a:pt x="3003550" y="1428750"/>
                </a:lnTo>
                <a:lnTo>
                  <a:pt x="2813050" y="1562100"/>
                </a:lnTo>
                <a:lnTo>
                  <a:pt x="2800350" y="1606550"/>
                </a:lnTo>
                <a:lnTo>
                  <a:pt x="2762250" y="1625600"/>
                </a:lnTo>
                <a:lnTo>
                  <a:pt x="2736850" y="1625600"/>
                </a:lnTo>
                <a:lnTo>
                  <a:pt x="2692400" y="1651000"/>
                </a:lnTo>
                <a:lnTo>
                  <a:pt x="2679700" y="1676400"/>
                </a:lnTo>
                <a:lnTo>
                  <a:pt x="2571750" y="1682750"/>
                </a:lnTo>
                <a:lnTo>
                  <a:pt x="2470150" y="1714500"/>
                </a:lnTo>
                <a:lnTo>
                  <a:pt x="2901950" y="2108200"/>
                </a:lnTo>
                <a:lnTo>
                  <a:pt x="2857500" y="2139950"/>
                </a:lnTo>
                <a:lnTo>
                  <a:pt x="2844800" y="2254250"/>
                </a:lnTo>
                <a:lnTo>
                  <a:pt x="2806700" y="2349500"/>
                </a:lnTo>
                <a:lnTo>
                  <a:pt x="2819400" y="2400300"/>
                </a:lnTo>
                <a:lnTo>
                  <a:pt x="2787650" y="2419350"/>
                </a:lnTo>
                <a:lnTo>
                  <a:pt x="2755900" y="2520950"/>
                </a:lnTo>
                <a:lnTo>
                  <a:pt x="2686050" y="2584450"/>
                </a:lnTo>
                <a:lnTo>
                  <a:pt x="171450" y="2584450"/>
                </a:lnTo>
                <a:lnTo>
                  <a:pt x="171450" y="2552700"/>
                </a:lnTo>
                <a:lnTo>
                  <a:pt x="190500" y="2495550"/>
                </a:lnTo>
                <a:lnTo>
                  <a:pt x="222250" y="2476500"/>
                </a:lnTo>
                <a:lnTo>
                  <a:pt x="158750" y="2419350"/>
                </a:lnTo>
                <a:lnTo>
                  <a:pt x="298450" y="2146300"/>
                </a:lnTo>
                <a:lnTo>
                  <a:pt x="336550" y="2146300"/>
                </a:lnTo>
                <a:lnTo>
                  <a:pt x="488950" y="1866900"/>
                </a:lnTo>
                <a:lnTo>
                  <a:pt x="635000" y="1454150"/>
                </a:lnTo>
                <a:cubicBezTo>
                  <a:pt x="637117" y="1278467"/>
                  <a:pt x="639233" y="1102783"/>
                  <a:pt x="641350" y="927100"/>
                </a:cubicBezTo>
                <a:lnTo>
                  <a:pt x="711200" y="901700"/>
                </a:lnTo>
                <a:lnTo>
                  <a:pt x="692150" y="876300"/>
                </a:lnTo>
                <a:lnTo>
                  <a:pt x="685800" y="838200"/>
                </a:lnTo>
                <a:lnTo>
                  <a:pt x="520700" y="717550"/>
                </a:lnTo>
                <a:lnTo>
                  <a:pt x="425450" y="742950"/>
                </a:lnTo>
                <a:lnTo>
                  <a:pt x="419100" y="660400"/>
                </a:lnTo>
                <a:lnTo>
                  <a:pt x="419100" y="660400"/>
                </a:lnTo>
                <a:lnTo>
                  <a:pt x="438150" y="635000"/>
                </a:lnTo>
                <a:lnTo>
                  <a:pt x="508000" y="622300"/>
                </a:lnTo>
                <a:lnTo>
                  <a:pt x="508000" y="622300"/>
                </a:lnTo>
                <a:lnTo>
                  <a:pt x="533400" y="654050"/>
                </a:lnTo>
                <a:lnTo>
                  <a:pt x="539750" y="431800"/>
                </a:lnTo>
                <a:lnTo>
                  <a:pt x="6350" y="438150"/>
                </a:lnTo>
                <a:cubicBezTo>
                  <a:pt x="4233" y="292100"/>
                  <a:pt x="2117" y="146050"/>
                  <a:pt x="0" y="0"/>
                </a:cubicBezTo>
                <a:close/>
              </a:path>
            </a:pathLst>
          </a:custGeom>
          <a:noFill/>
          <a:ln cap="flat" cmpd="sng" w="1270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33" name="Google Shape;233;p40"/>
          <p:cNvSpPr/>
          <p:nvPr/>
        </p:nvSpPr>
        <p:spPr>
          <a:xfrm>
            <a:off x="1739900" y="4279901"/>
            <a:ext cx="171450" cy="107950"/>
          </a:xfrm>
          <a:prstGeom prst="rect">
            <a:avLst/>
          </a:prstGeom>
          <a:noFill/>
          <a:ln cap="flat" cmpd="sng" w="1270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descr="Image result for twitter png" id="234" name="Google Shape;234;p40"/>
          <p:cNvPicPr preferRelativeResize="0"/>
          <p:nvPr/>
        </p:nvPicPr>
        <p:blipFill rotWithShape="1">
          <a:blip r:embed="rId4">
            <a:alphaModFix/>
          </a:blip>
          <a:srcRect b="0" l="0" r="0" t="0"/>
          <a:stretch/>
        </p:blipFill>
        <p:spPr>
          <a:xfrm>
            <a:off x="5093485" y="1814363"/>
            <a:ext cx="576146" cy="576146"/>
          </a:xfrm>
          <a:prstGeom prst="rect">
            <a:avLst/>
          </a:prstGeom>
          <a:noFill/>
          <a:ln>
            <a:noFill/>
          </a:ln>
        </p:spPr>
      </p:pic>
      <p:pic>
        <p:nvPicPr>
          <p:cNvPr descr="Image result for facebook png" id="235" name="Google Shape;235;p40"/>
          <p:cNvPicPr preferRelativeResize="0"/>
          <p:nvPr/>
        </p:nvPicPr>
        <p:blipFill rotWithShape="1">
          <a:blip r:embed="rId5">
            <a:alphaModFix/>
          </a:blip>
          <a:srcRect b="-1195" l="13489" r="13489" t="1196"/>
          <a:stretch/>
        </p:blipFill>
        <p:spPr>
          <a:xfrm>
            <a:off x="5093485" y="2581417"/>
            <a:ext cx="576146" cy="591750"/>
          </a:xfrm>
          <a:prstGeom prst="rect">
            <a:avLst/>
          </a:prstGeom>
          <a:noFill/>
          <a:ln>
            <a:noFill/>
          </a:ln>
        </p:spPr>
      </p:pic>
      <p:pic>
        <p:nvPicPr>
          <p:cNvPr descr="Image result for youtube png" id="236" name="Google Shape;236;p40"/>
          <p:cNvPicPr preferRelativeResize="0"/>
          <p:nvPr/>
        </p:nvPicPr>
        <p:blipFill rotWithShape="1">
          <a:blip r:embed="rId6">
            <a:alphaModFix/>
          </a:blip>
          <a:srcRect b="0" l="0" r="0" t="0"/>
          <a:stretch/>
        </p:blipFill>
        <p:spPr>
          <a:xfrm>
            <a:off x="5086030" y="3364075"/>
            <a:ext cx="576146" cy="576146"/>
          </a:xfrm>
          <a:prstGeom prst="rect">
            <a:avLst/>
          </a:prstGeom>
          <a:noFill/>
          <a:ln>
            <a:noFill/>
          </a:ln>
        </p:spPr>
      </p:pic>
      <p:pic>
        <p:nvPicPr>
          <p:cNvPr descr="Image result for computer png" id="237" name="Google Shape;237;p40"/>
          <p:cNvPicPr preferRelativeResize="0"/>
          <p:nvPr/>
        </p:nvPicPr>
        <p:blipFill rotWithShape="1">
          <a:blip r:embed="rId7">
            <a:alphaModFix/>
          </a:blip>
          <a:srcRect b="0" l="0" r="0" t="0"/>
          <a:stretch/>
        </p:blipFill>
        <p:spPr>
          <a:xfrm>
            <a:off x="5038271" y="4131128"/>
            <a:ext cx="686575" cy="591750"/>
          </a:xfrm>
          <a:prstGeom prst="rect">
            <a:avLst/>
          </a:prstGeom>
          <a:noFill/>
          <a:ln>
            <a:noFill/>
          </a:ln>
        </p:spPr>
      </p:pic>
      <p:sp>
        <p:nvSpPr>
          <p:cNvPr id="238" name="Google Shape;238;p40"/>
          <p:cNvSpPr txBox="1"/>
          <p:nvPr/>
        </p:nvSpPr>
        <p:spPr>
          <a:xfrm>
            <a:off x="5829300" y="1902380"/>
            <a:ext cx="2876550" cy="377074"/>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000"/>
              <a:buFont typeface="Calibri"/>
              <a:buNone/>
            </a:pPr>
            <a:r>
              <a:rPr b="0" i="0" lang="en" sz="2000" u="none" cap="none" strike="noStrike">
                <a:solidFill>
                  <a:srgbClr val="000000"/>
                </a:solidFill>
                <a:latin typeface="Calibri"/>
                <a:ea typeface="Calibri"/>
                <a:cs typeface="Calibri"/>
                <a:sym typeface="Calibri"/>
              </a:rPr>
              <a:t>@NWSStateCollege</a:t>
            </a:r>
            <a:endParaRPr b="0" i="0" sz="2000" u="none" cap="none" strike="noStrike">
              <a:solidFill>
                <a:srgbClr val="000000"/>
              </a:solidFill>
              <a:latin typeface="Calibri"/>
              <a:ea typeface="Calibri"/>
              <a:cs typeface="Calibri"/>
              <a:sym typeface="Calibri"/>
            </a:endParaRPr>
          </a:p>
        </p:txBody>
      </p:sp>
      <p:sp>
        <p:nvSpPr>
          <p:cNvPr id="239" name="Google Shape;239;p40"/>
          <p:cNvSpPr txBox="1"/>
          <p:nvPr/>
        </p:nvSpPr>
        <p:spPr>
          <a:xfrm>
            <a:off x="5918455" y="3452093"/>
            <a:ext cx="2703955" cy="377075"/>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000"/>
              <a:buFont typeface="Calibri"/>
              <a:buNone/>
            </a:pPr>
            <a:r>
              <a:rPr b="0" i="0" lang="en" sz="2000" u="none" cap="none" strike="noStrike">
                <a:solidFill>
                  <a:srgbClr val="000000"/>
                </a:solidFill>
                <a:latin typeface="Calibri"/>
                <a:ea typeface="Calibri"/>
                <a:cs typeface="Calibri"/>
                <a:sym typeface="Calibri"/>
              </a:rPr>
              <a:t>/NWSStateCollege</a:t>
            </a:r>
            <a:endParaRPr b="0" i="0" sz="2000" u="none" cap="none" strike="noStrike">
              <a:solidFill>
                <a:srgbClr val="000000"/>
              </a:solidFill>
              <a:latin typeface="Calibri"/>
              <a:ea typeface="Calibri"/>
              <a:cs typeface="Calibri"/>
              <a:sym typeface="Calibri"/>
            </a:endParaRPr>
          </a:p>
        </p:txBody>
      </p:sp>
      <p:sp>
        <p:nvSpPr>
          <p:cNvPr id="240" name="Google Shape;240;p40"/>
          <p:cNvSpPr txBox="1"/>
          <p:nvPr/>
        </p:nvSpPr>
        <p:spPr>
          <a:xfrm>
            <a:off x="5933364" y="4226949"/>
            <a:ext cx="2613736" cy="377075"/>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000"/>
              <a:buFont typeface="Calibri"/>
              <a:buNone/>
            </a:pPr>
            <a:r>
              <a:rPr b="0" i="0" lang="en" sz="2000" u="none" cap="none" strike="noStrike">
                <a:solidFill>
                  <a:srgbClr val="000000"/>
                </a:solidFill>
                <a:latin typeface="Calibri"/>
                <a:ea typeface="Calibri"/>
                <a:cs typeface="Calibri"/>
                <a:sym typeface="Calibri"/>
              </a:rPr>
              <a:t>www.weather.gov/ctp</a:t>
            </a:r>
            <a:endParaRPr b="0" i="0" sz="1100" u="none" cap="none" strike="noStrike">
              <a:solidFill>
                <a:srgbClr val="000000"/>
              </a:solidFill>
              <a:latin typeface="Arial"/>
              <a:ea typeface="Arial"/>
              <a:cs typeface="Arial"/>
              <a:sym typeface="Arial"/>
            </a:endParaRPr>
          </a:p>
        </p:txBody>
      </p:sp>
      <p:sp>
        <p:nvSpPr>
          <p:cNvPr id="241" name="Google Shape;241;p40"/>
          <p:cNvSpPr txBox="1"/>
          <p:nvPr/>
        </p:nvSpPr>
        <p:spPr>
          <a:xfrm>
            <a:off x="5829300" y="2677237"/>
            <a:ext cx="2876550" cy="377074"/>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000"/>
              <a:buFont typeface="Calibri"/>
              <a:buNone/>
            </a:pPr>
            <a:r>
              <a:rPr b="0" i="0" lang="en" sz="2000" u="none" cap="none" strike="noStrike">
                <a:solidFill>
                  <a:srgbClr val="000000"/>
                </a:solidFill>
                <a:latin typeface="Calibri"/>
                <a:ea typeface="Calibri"/>
                <a:cs typeface="Calibri"/>
                <a:sym typeface="Calibri"/>
              </a:rPr>
              <a:t>/NWSStateCollege</a:t>
            </a:r>
            <a:endParaRPr b="0" i="0" sz="2000" u="none" cap="none" strike="noStrike">
              <a:solidFill>
                <a:srgbClr val="000000"/>
              </a:solidFill>
              <a:latin typeface="Calibri"/>
              <a:ea typeface="Calibri"/>
              <a:cs typeface="Calibri"/>
              <a:sym typeface="Calibri"/>
            </a:endParaRPr>
          </a:p>
        </p:txBody>
      </p:sp>
      <p:pic>
        <p:nvPicPr>
          <p:cNvPr id="242" name="Google Shape;242;p40"/>
          <p:cNvPicPr preferRelativeResize="0"/>
          <p:nvPr/>
        </p:nvPicPr>
        <p:blipFill rotWithShape="1">
          <a:blip r:embed="rId8">
            <a:alphaModFix/>
          </a:blip>
          <a:srcRect b="0" l="0" r="0" t="0"/>
          <a:stretch/>
        </p:blipFill>
        <p:spPr>
          <a:xfrm>
            <a:off x="5093485" y="1081420"/>
            <a:ext cx="576146" cy="576146"/>
          </a:xfrm>
          <a:prstGeom prst="rect">
            <a:avLst/>
          </a:prstGeom>
          <a:noFill/>
          <a:ln>
            <a:noFill/>
          </a:ln>
        </p:spPr>
      </p:pic>
      <p:sp>
        <p:nvSpPr>
          <p:cNvPr id="243" name="Google Shape;243;p40"/>
          <p:cNvSpPr txBox="1"/>
          <p:nvPr/>
        </p:nvSpPr>
        <p:spPr>
          <a:xfrm>
            <a:off x="5801957" y="1181894"/>
            <a:ext cx="2876550" cy="377075"/>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000"/>
              <a:buFont typeface="Calibri"/>
              <a:buNone/>
            </a:pPr>
            <a:r>
              <a:rPr b="0" i="0" lang="en" sz="2000" u="none" cap="none" strike="noStrike">
                <a:solidFill>
                  <a:srgbClr val="000000"/>
                </a:solidFill>
                <a:latin typeface="Calibri"/>
                <a:ea typeface="Calibri"/>
                <a:cs typeface="Calibri"/>
                <a:sym typeface="Calibri"/>
              </a:rPr>
              <a:t>@NWSStateCollege</a:t>
            </a:r>
            <a:endParaRPr b="0" i="0" sz="2000" u="none" cap="none" strike="noStrike">
              <a:solidFill>
                <a:srgbClr val="000000"/>
              </a:solidFill>
              <a:latin typeface="Calibri"/>
              <a:ea typeface="Calibri"/>
              <a:cs typeface="Calibri"/>
              <a:sym typeface="Calibri"/>
            </a:endParaRPr>
          </a:p>
        </p:txBody>
      </p:sp>
      <p:sp>
        <p:nvSpPr>
          <p:cNvPr id="244" name="Google Shape;244;p40"/>
          <p:cNvSpPr txBox="1"/>
          <p:nvPr/>
        </p:nvSpPr>
        <p:spPr>
          <a:xfrm rot="-1592394">
            <a:off x="8075765" y="1144949"/>
            <a:ext cx="943926" cy="377044"/>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000"/>
              <a:buFont typeface="Calibri"/>
              <a:buNone/>
            </a:pPr>
            <a:r>
              <a:rPr b="1" i="0" lang="en" sz="2000" u="none" cap="none" strike="noStrike">
                <a:solidFill>
                  <a:srgbClr val="FF0000"/>
                </a:solidFill>
                <a:latin typeface="Calibri"/>
                <a:ea typeface="Calibri"/>
                <a:cs typeface="Calibri"/>
                <a:sym typeface="Calibri"/>
              </a:rPr>
              <a:t>NEW!</a:t>
            </a:r>
            <a:endParaRPr b="1" i="0" sz="2000" u="none" cap="none" strike="noStrike">
              <a:solidFill>
                <a:srgbClr val="FF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34"/>
                                        </p:tgtEl>
                                        <p:attrNameLst>
                                          <p:attrName>style.visibility</p:attrName>
                                        </p:attrNameLst>
                                      </p:cBhvr>
                                      <p:to>
                                        <p:strVal val="visible"/>
                                      </p:to>
                                    </p:set>
                                    <p:animEffect filter="fade" transition="in">
                                      <p:cBhvr>
                                        <p:cTn dur="2000"/>
                                        <p:tgtEl>
                                          <p:spTgt spid="234"/>
                                        </p:tgtEl>
                                      </p:cBhvr>
                                    </p:animEffect>
                                  </p:childTnLst>
                                </p:cTn>
                              </p:par>
                              <p:par>
                                <p:cTn fill="hold" nodeType="withEffect" presetClass="entr" presetID="10" presetSubtype="0">
                                  <p:stCondLst>
                                    <p:cond delay="0"/>
                                  </p:stCondLst>
                                  <p:childTnLst>
                                    <p:set>
                                      <p:cBhvr>
                                        <p:cTn dur="1" fill="hold">
                                          <p:stCondLst>
                                            <p:cond delay="0"/>
                                          </p:stCondLst>
                                        </p:cTn>
                                        <p:tgtEl>
                                          <p:spTgt spid="242"/>
                                        </p:tgtEl>
                                        <p:attrNameLst>
                                          <p:attrName>style.visibility</p:attrName>
                                        </p:attrNameLst>
                                      </p:cBhvr>
                                      <p:to>
                                        <p:strVal val="visible"/>
                                      </p:to>
                                    </p:set>
                                    <p:animEffect filter="fade" transition="in">
                                      <p:cBhvr>
                                        <p:cTn dur="2000"/>
                                        <p:tgtEl>
                                          <p:spTgt spid="242"/>
                                        </p:tgtEl>
                                      </p:cBhvr>
                                    </p:animEffect>
                                  </p:childTnLst>
                                </p:cTn>
                              </p:par>
                              <p:par>
                                <p:cTn fill="hold" nodeType="withEffect" presetClass="entr" presetID="10" presetSubtype="0">
                                  <p:stCondLst>
                                    <p:cond delay="0"/>
                                  </p:stCondLst>
                                  <p:childTnLst>
                                    <p:set>
                                      <p:cBhvr>
                                        <p:cTn dur="1" fill="hold">
                                          <p:stCondLst>
                                            <p:cond delay="0"/>
                                          </p:stCondLst>
                                        </p:cTn>
                                        <p:tgtEl>
                                          <p:spTgt spid="238"/>
                                        </p:tgtEl>
                                        <p:attrNameLst>
                                          <p:attrName>style.visibility</p:attrName>
                                        </p:attrNameLst>
                                      </p:cBhvr>
                                      <p:to>
                                        <p:strVal val="visible"/>
                                      </p:to>
                                    </p:set>
                                    <p:animEffect filter="fade" transition="in">
                                      <p:cBhvr>
                                        <p:cTn dur="2000"/>
                                        <p:tgtEl>
                                          <p:spTgt spid="238"/>
                                        </p:tgtEl>
                                      </p:cBhvr>
                                    </p:animEffect>
                                  </p:childTnLst>
                                </p:cTn>
                              </p:par>
                              <p:par>
                                <p:cTn fill="hold" nodeType="withEffect" presetClass="entr" presetID="10" presetSubtype="0">
                                  <p:stCondLst>
                                    <p:cond delay="0"/>
                                  </p:stCondLst>
                                  <p:childTnLst>
                                    <p:set>
                                      <p:cBhvr>
                                        <p:cTn dur="1" fill="hold">
                                          <p:stCondLst>
                                            <p:cond delay="0"/>
                                          </p:stCondLst>
                                        </p:cTn>
                                        <p:tgtEl>
                                          <p:spTgt spid="236"/>
                                        </p:tgtEl>
                                        <p:attrNameLst>
                                          <p:attrName>style.visibility</p:attrName>
                                        </p:attrNameLst>
                                      </p:cBhvr>
                                      <p:to>
                                        <p:strVal val="visible"/>
                                      </p:to>
                                    </p:set>
                                    <p:animEffect filter="fade" transition="in">
                                      <p:cBhvr>
                                        <p:cTn dur="2000"/>
                                        <p:tgtEl>
                                          <p:spTgt spid="236"/>
                                        </p:tgtEl>
                                      </p:cBhvr>
                                    </p:animEffect>
                                  </p:childTnLst>
                                </p:cTn>
                              </p:par>
                              <p:par>
                                <p:cTn fill="hold" nodeType="withEffect" presetClass="entr" presetID="10" presetSubtype="0">
                                  <p:stCondLst>
                                    <p:cond delay="0"/>
                                  </p:stCondLst>
                                  <p:childTnLst>
                                    <p:set>
                                      <p:cBhvr>
                                        <p:cTn dur="1" fill="hold">
                                          <p:stCondLst>
                                            <p:cond delay="0"/>
                                          </p:stCondLst>
                                        </p:cTn>
                                        <p:tgtEl>
                                          <p:spTgt spid="241"/>
                                        </p:tgtEl>
                                        <p:attrNameLst>
                                          <p:attrName>style.visibility</p:attrName>
                                        </p:attrNameLst>
                                      </p:cBhvr>
                                      <p:to>
                                        <p:strVal val="visible"/>
                                      </p:to>
                                    </p:set>
                                    <p:animEffect filter="fade" transition="in">
                                      <p:cBhvr>
                                        <p:cTn dur="2000"/>
                                        <p:tgtEl>
                                          <p:spTgt spid="241"/>
                                        </p:tgtEl>
                                      </p:cBhvr>
                                    </p:animEffect>
                                  </p:childTnLst>
                                </p:cTn>
                              </p:par>
                              <p:par>
                                <p:cTn fill="hold" nodeType="withEffect" presetClass="entr" presetID="10" presetSubtype="0">
                                  <p:stCondLst>
                                    <p:cond delay="0"/>
                                  </p:stCondLst>
                                  <p:childTnLst>
                                    <p:set>
                                      <p:cBhvr>
                                        <p:cTn dur="1" fill="hold">
                                          <p:stCondLst>
                                            <p:cond delay="0"/>
                                          </p:stCondLst>
                                        </p:cTn>
                                        <p:tgtEl>
                                          <p:spTgt spid="240"/>
                                        </p:tgtEl>
                                        <p:attrNameLst>
                                          <p:attrName>style.visibility</p:attrName>
                                        </p:attrNameLst>
                                      </p:cBhvr>
                                      <p:to>
                                        <p:strVal val="visible"/>
                                      </p:to>
                                    </p:set>
                                    <p:animEffect filter="fade" transition="in">
                                      <p:cBhvr>
                                        <p:cTn dur="2000"/>
                                        <p:tgtEl>
                                          <p:spTgt spid="240"/>
                                        </p:tgtEl>
                                      </p:cBhvr>
                                    </p:animEffect>
                                  </p:childTnLst>
                                </p:cTn>
                              </p:par>
                              <p:par>
                                <p:cTn fill="hold" nodeType="withEffect" presetClass="entr" presetID="10" presetSubtype="0">
                                  <p:stCondLst>
                                    <p:cond delay="0"/>
                                  </p:stCondLst>
                                  <p:childTnLst>
                                    <p:set>
                                      <p:cBhvr>
                                        <p:cTn dur="1" fill="hold">
                                          <p:stCondLst>
                                            <p:cond delay="0"/>
                                          </p:stCondLst>
                                        </p:cTn>
                                        <p:tgtEl>
                                          <p:spTgt spid="237"/>
                                        </p:tgtEl>
                                        <p:attrNameLst>
                                          <p:attrName>style.visibility</p:attrName>
                                        </p:attrNameLst>
                                      </p:cBhvr>
                                      <p:to>
                                        <p:strVal val="visible"/>
                                      </p:to>
                                    </p:set>
                                    <p:animEffect filter="fade" transition="in">
                                      <p:cBhvr>
                                        <p:cTn dur="2000"/>
                                        <p:tgtEl>
                                          <p:spTgt spid="237"/>
                                        </p:tgtEl>
                                      </p:cBhvr>
                                    </p:animEffect>
                                  </p:childTnLst>
                                </p:cTn>
                              </p:par>
                              <p:par>
                                <p:cTn fill="hold" nodeType="withEffect" presetClass="entr" presetID="10" presetSubtype="0">
                                  <p:stCondLst>
                                    <p:cond delay="0"/>
                                  </p:stCondLst>
                                  <p:childTnLst>
                                    <p:set>
                                      <p:cBhvr>
                                        <p:cTn dur="1" fill="hold">
                                          <p:stCondLst>
                                            <p:cond delay="0"/>
                                          </p:stCondLst>
                                        </p:cTn>
                                        <p:tgtEl>
                                          <p:spTgt spid="235"/>
                                        </p:tgtEl>
                                        <p:attrNameLst>
                                          <p:attrName>style.visibility</p:attrName>
                                        </p:attrNameLst>
                                      </p:cBhvr>
                                      <p:to>
                                        <p:strVal val="visible"/>
                                      </p:to>
                                    </p:set>
                                    <p:animEffect filter="fade" transition="in">
                                      <p:cBhvr>
                                        <p:cTn dur="2000"/>
                                        <p:tgtEl>
                                          <p:spTgt spid="235"/>
                                        </p:tgtEl>
                                      </p:cBhvr>
                                    </p:animEffect>
                                  </p:childTnLst>
                                </p:cTn>
                              </p:par>
                              <p:par>
                                <p:cTn fill="hold" nodeType="withEffect" presetClass="entr" presetID="10" presetSubtype="0">
                                  <p:stCondLst>
                                    <p:cond delay="0"/>
                                  </p:stCondLst>
                                  <p:childTnLst>
                                    <p:set>
                                      <p:cBhvr>
                                        <p:cTn dur="1" fill="hold">
                                          <p:stCondLst>
                                            <p:cond delay="0"/>
                                          </p:stCondLst>
                                        </p:cTn>
                                        <p:tgtEl>
                                          <p:spTgt spid="239"/>
                                        </p:tgtEl>
                                        <p:attrNameLst>
                                          <p:attrName>style.visibility</p:attrName>
                                        </p:attrNameLst>
                                      </p:cBhvr>
                                      <p:to>
                                        <p:strVal val="visible"/>
                                      </p:to>
                                    </p:set>
                                    <p:animEffect filter="fade" transition="in">
                                      <p:cBhvr>
                                        <p:cTn dur="2000"/>
                                        <p:tgtEl>
                                          <p:spTgt spid="239"/>
                                        </p:tgtEl>
                                      </p:cBhvr>
                                    </p:animEffect>
                                  </p:childTnLst>
                                </p:cTn>
                              </p:par>
                              <p:par>
                                <p:cTn fill="hold" nodeType="withEffect" presetClass="entr" presetID="10" presetSubtype="0">
                                  <p:stCondLst>
                                    <p:cond delay="0"/>
                                  </p:stCondLst>
                                  <p:childTnLst>
                                    <p:set>
                                      <p:cBhvr>
                                        <p:cTn dur="1" fill="hold">
                                          <p:stCondLst>
                                            <p:cond delay="0"/>
                                          </p:stCondLst>
                                        </p:cTn>
                                        <p:tgtEl>
                                          <p:spTgt spid="243"/>
                                        </p:tgtEl>
                                        <p:attrNameLst>
                                          <p:attrName>style.visibility</p:attrName>
                                        </p:attrNameLst>
                                      </p:cBhvr>
                                      <p:to>
                                        <p:strVal val="visible"/>
                                      </p:to>
                                    </p:set>
                                    <p:animEffect filter="fade" transition="in">
                                      <p:cBhvr>
                                        <p:cTn dur="2000"/>
                                        <p:tgtEl>
                                          <p:spTgt spid="243"/>
                                        </p:tgtEl>
                                      </p:cBhvr>
                                    </p:animEffect>
                                  </p:childTnLst>
                                </p:cTn>
                              </p:par>
                              <p:par>
                                <p:cTn fill="hold" nodeType="withEffect" presetClass="entr" presetID="10" presetSubtype="0">
                                  <p:stCondLst>
                                    <p:cond delay="0"/>
                                  </p:stCondLst>
                                  <p:childTnLst>
                                    <p:set>
                                      <p:cBhvr>
                                        <p:cTn dur="1" fill="hold">
                                          <p:stCondLst>
                                            <p:cond delay="0"/>
                                          </p:stCondLst>
                                        </p:cTn>
                                        <p:tgtEl>
                                          <p:spTgt spid="229"/>
                                        </p:tgtEl>
                                        <p:attrNameLst>
                                          <p:attrName>style.visibility</p:attrName>
                                        </p:attrNameLst>
                                      </p:cBhvr>
                                      <p:to>
                                        <p:strVal val="visible"/>
                                      </p:to>
                                    </p:set>
                                    <p:animEffect filter="fade" transition="in">
                                      <p:cBhvr>
                                        <p:cTn dur="500"/>
                                        <p:tgtEl>
                                          <p:spTgt spid="229"/>
                                        </p:tgtEl>
                                      </p:cBhvr>
                                    </p:animEffect>
                                  </p:childTnLst>
                                </p:cTn>
                              </p:par>
                              <p:par>
                                <p:cTn fill="hold" nodeType="withEffect" presetClass="entr" presetID="10" presetSubtype="0">
                                  <p:stCondLst>
                                    <p:cond delay="0"/>
                                  </p:stCondLst>
                                  <p:childTnLst>
                                    <p:set>
                                      <p:cBhvr>
                                        <p:cTn dur="1" fill="hold">
                                          <p:stCondLst>
                                            <p:cond delay="0"/>
                                          </p:stCondLst>
                                        </p:cTn>
                                        <p:tgtEl>
                                          <p:spTgt spid="244"/>
                                        </p:tgtEl>
                                        <p:attrNameLst>
                                          <p:attrName>style.visibility</p:attrName>
                                        </p:attrNameLst>
                                      </p:cBhvr>
                                      <p:to>
                                        <p:strVal val="visible"/>
                                      </p:to>
                                    </p:set>
                                    <p:animEffect filter="fade" transition="in">
                                      <p:cBhvr>
                                        <p:cTn dur="500"/>
                                        <p:tgtEl>
                                          <p:spTgt spid="24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17" name="Shape 417"/>
        <p:cNvGrpSpPr/>
        <p:nvPr/>
      </p:nvGrpSpPr>
      <p:grpSpPr>
        <a:xfrm>
          <a:off x="0" y="0"/>
          <a:ext cx="0" cy="0"/>
          <a:chOff x="0" y="0"/>
          <a:chExt cx="0" cy="0"/>
        </a:xfrm>
      </p:grpSpPr>
      <p:sp>
        <p:nvSpPr>
          <p:cNvPr id="418" name="Google Shape;418;p58"/>
          <p:cNvSpPr txBox="1"/>
          <p:nvPr>
            <p:ph type="title"/>
          </p:nvPr>
        </p:nvSpPr>
        <p:spPr>
          <a:xfrm>
            <a:off x="171829" y="189912"/>
            <a:ext cx="8343521" cy="723683"/>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SzPts val="3300"/>
              <a:buNone/>
            </a:pPr>
            <a:r>
              <a:rPr lang="en"/>
              <a:t>SNOW</a:t>
            </a:r>
            <a:endParaRPr/>
          </a:p>
        </p:txBody>
      </p:sp>
      <p:pic>
        <p:nvPicPr>
          <p:cNvPr id="419" name="Google Shape;419;p58"/>
          <p:cNvPicPr preferRelativeResize="0"/>
          <p:nvPr/>
        </p:nvPicPr>
        <p:blipFill rotWithShape="1">
          <a:blip r:embed="rId3">
            <a:alphaModFix/>
          </a:blip>
          <a:srcRect b="0" l="0" r="0" t="0"/>
          <a:stretch/>
        </p:blipFill>
        <p:spPr>
          <a:xfrm>
            <a:off x="0" y="-50179"/>
            <a:ext cx="9144000" cy="4777740"/>
          </a:xfrm>
          <a:prstGeom prst="rect">
            <a:avLst/>
          </a:prstGeom>
          <a:noFill/>
          <a:ln>
            <a:noFill/>
          </a:ln>
        </p:spPr>
      </p:pic>
      <p:sp>
        <p:nvSpPr>
          <p:cNvPr id="420" name="Google Shape;420;p58"/>
          <p:cNvSpPr txBox="1"/>
          <p:nvPr/>
        </p:nvSpPr>
        <p:spPr>
          <a:xfrm>
            <a:off x="4100513" y="3600450"/>
            <a:ext cx="942975" cy="957955"/>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1" i="0" lang="en" sz="800" u="none" cap="none" strike="noStrike">
                <a:solidFill>
                  <a:srgbClr val="A3296D"/>
                </a:solidFill>
                <a:latin typeface="Arial"/>
                <a:ea typeface="Arial"/>
                <a:cs typeface="Arial"/>
                <a:sym typeface="Arial"/>
              </a:rPr>
              <a:t>Or, measure up to 4x a day, wiping the snowboard clean no more than once every 6 hours</a:t>
            </a:r>
            <a:endParaRPr sz="11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24" name="Shape 424"/>
        <p:cNvGrpSpPr/>
        <p:nvPr/>
      </p:nvGrpSpPr>
      <p:grpSpPr>
        <a:xfrm>
          <a:off x="0" y="0"/>
          <a:ext cx="0" cy="0"/>
          <a:chOff x="0" y="0"/>
          <a:chExt cx="0" cy="0"/>
        </a:xfrm>
      </p:grpSpPr>
      <p:sp>
        <p:nvSpPr>
          <p:cNvPr id="425" name="Google Shape;425;p59"/>
          <p:cNvSpPr txBox="1"/>
          <p:nvPr>
            <p:ph type="title"/>
          </p:nvPr>
        </p:nvSpPr>
        <p:spPr>
          <a:xfrm>
            <a:off x="171829" y="189912"/>
            <a:ext cx="8343521" cy="723683"/>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SzPts val="3300"/>
              <a:buNone/>
            </a:pPr>
            <a:r>
              <a:rPr lang="en"/>
              <a:t>ICE</a:t>
            </a:r>
            <a:endParaRPr/>
          </a:p>
        </p:txBody>
      </p:sp>
      <p:sp>
        <p:nvSpPr>
          <p:cNvPr id="426" name="Google Shape;426;p59"/>
          <p:cNvSpPr/>
          <p:nvPr/>
        </p:nvSpPr>
        <p:spPr>
          <a:xfrm>
            <a:off x="0" y="-51939"/>
            <a:ext cx="9144000" cy="4770746"/>
          </a:xfrm>
          <a:prstGeom prst="rect">
            <a:avLst/>
          </a:prstGeom>
          <a:solidFill>
            <a:srgbClr val="9FDBE6"/>
          </a:solidFill>
          <a:ln cap="flat" cmpd="sng" w="25400">
            <a:solidFill>
              <a:srgbClr val="9FDBE6"/>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sp>
        <p:nvSpPr>
          <p:cNvPr id="427" name="Google Shape;427;p59"/>
          <p:cNvSpPr txBox="1"/>
          <p:nvPr/>
        </p:nvSpPr>
        <p:spPr>
          <a:xfrm>
            <a:off x="812512" y="127439"/>
            <a:ext cx="5052884" cy="1177245"/>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1" i="0" lang="en" sz="3600" u="none" cap="none" strike="noStrike">
                <a:solidFill>
                  <a:srgbClr val="0F6AA6"/>
                </a:solidFill>
                <a:latin typeface="Arial"/>
                <a:ea typeface="Arial"/>
                <a:cs typeface="Arial"/>
                <a:sym typeface="Arial"/>
              </a:rPr>
              <a:t>MEASURING </a:t>
            </a:r>
            <a:endParaRPr sz="1100"/>
          </a:p>
          <a:p>
            <a:pPr indent="0" lvl="0" marL="0" marR="0" rtl="0" algn="l">
              <a:lnSpc>
                <a:spcPct val="100000"/>
              </a:lnSpc>
              <a:spcBef>
                <a:spcPts val="0"/>
              </a:spcBef>
              <a:spcAft>
                <a:spcPts val="0"/>
              </a:spcAft>
              <a:buNone/>
            </a:pPr>
            <a:r>
              <a:rPr b="1" i="0" lang="en" sz="3600" u="none" cap="none" strike="noStrike">
                <a:solidFill>
                  <a:srgbClr val="0F6AA6"/>
                </a:solidFill>
                <a:latin typeface="Arial"/>
                <a:ea typeface="Arial"/>
                <a:cs typeface="Arial"/>
                <a:sym typeface="Arial"/>
              </a:rPr>
              <a:t>ICE</a:t>
            </a:r>
            <a:endParaRPr sz="1100"/>
          </a:p>
        </p:txBody>
      </p:sp>
      <p:pic>
        <p:nvPicPr>
          <p:cNvPr id="428" name="Google Shape;428;p59"/>
          <p:cNvPicPr preferRelativeResize="0"/>
          <p:nvPr/>
        </p:nvPicPr>
        <p:blipFill rotWithShape="1">
          <a:blip r:embed="rId3">
            <a:alphaModFix/>
          </a:blip>
          <a:srcRect b="48466" l="885" r="90336" t="0"/>
          <a:stretch/>
        </p:blipFill>
        <p:spPr>
          <a:xfrm>
            <a:off x="81593" y="-51939"/>
            <a:ext cx="802727" cy="2462157"/>
          </a:xfrm>
          <a:prstGeom prst="rect">
            <a:avLst/>
          </a:prstGeom>
          <a:noFill/>
          <a:ln>
            <a:noFill/>
          </a:ln>
        </p:spPr>
      </p:pic>
      <p:sp>
        <p:nvSpPr>
          <p:cNvPr id="429" name="Google Shape;429;p59"/>
          <p:cNvSpPr txBox="1"/>
          <p:nvPr/>
        </p:nvSpPr>
        <p:spPr>
          <a:xfrm>
            <a:off x="368594" y="2562896"/>
            <a:ext cx="3376735" cy="692497"/>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1400" u="none" cap="none" strike="noStrike">
                <a:solidFill>
                  <a:srgbClr val="393F76"/>
                </a:solidFill>
                <a:latin typeface="Arial"/>
                <a:ea typeface="Arial"/>
                <a:cs typeface="Arial"/>
                <a:sym typeface="Arial"/>
              </a:rPr>
              <a:t>When rain falls with air and surface temperatures at or below 32°F, a fraction of the rain will freeze onto surfaces.</a:t>
            </a:r>
            <a:endParaRPr sz="1100"/>
          </a:p>
        </p:txBody>
      </p:sp>
      <p:pic>
        <p:nvPicPr>
          <p:cNvPr id="430" name="Google Shape;430;p59"/>
          <p:cNvPicPr preferRelativeResize="0"/>
          <p:nvPr/>
        </p:nvPicPr>
        <p:blipFill rotWithShape="1">
          <a:blip r:embed="rId4">
            <a:alphaModFix/>
          </a:blip>
          <a:srcRect b="11093" l="0" r="23380" t="7668"/>
          <a:stretch/>
        </p:blipFill>
        <p:spPr>
          <a:xfrm>
            <a:off x="3837980" y="1227596"/>
            <a:ext cx="2558489" cy="1769159"/>
          </a:xfrm>
          <a:prstGeom prst="rect">
            <a:avLst/>
          </a:prstGeom>
          <a:noFill/>
          <a:ln>
            <a:noFill/>
          </a:ln>
        </p:spPr>
      </p:pic>
      <p:sp>
        <p:nvSpPr>
          <p:cNvPr id="431" name="Google Shape;431;p59"/>
          <p:cNvSpPr/>
          <p:nvPr/>
        </p:nvSpPr>
        <p:spPr>
          <a:xfrm>
            <a:off x="368594" y="3424730"/>
            <a:ext cx="3258930" cy="1107996"/>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0" i="0" lang="en" sz="1400" u="none" cap="none" strike="noStrike">
                <a:solidFill>
                  <a:srgbClr val="393F76"/>
                </a:solidFill>
                <a:latin typeface="Arial"/>
                <a:ea typeface="Arial"/>
                <a:cs typeface="Arial"/>
                <a:sym typeface="Arial"/>
              </a:rPr>
              <a:t>Accretion efficiency depends on a variety of factors including rainfall intensity and wind. Light rain, cold air, and strong winds lead to the highest ice-to-liquid ratios.</a:t>
            </a:r>
            <a:endParaRPr sz="1100"/>
          </a:p>
        </p:txBody>
      </p:sp>
      <p:sp>
        <p:nvSpPr>
          <p:cNvPr id="432" name="Google Shape;432;p59"/>
          <p:cNvSpPr txBox="1"/>
          <p:nvPr/>
        </p:nvSpPr>
        <p:spPr>
          <a:xfrm>
            <a:off x="812512" y="1367089"/>
            <a:ext cx="2995483" cy="900247"/>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1400" u="none" cap="none" strike="noStrike">
                <a:solidFill>
                  <a:srgbClr val="A32066"/>
                </a:solidFill>
                <a:latin typeface="Arial"/>
                <a:ea typeface="Arial"/>
                <a:cs typeface="Arial"/>
                <a:sym typeface="Arial"/>
              </a:rPr>
              <a:t>Freezing rain can lead to widespread significant impacts including dangerous travel and widespread power outages.</a:t>
            </a:r>
            <a:endParaRPr sz="1100"/>
          </a:p>
        </p:txBody>
      </p:sp>
      <p:sp>
        <p:nvSpPr>
          <p:cNvPr id="433" name="Google Shape;433;p59"/>
          <p:cNvSpPr txBox="1"/>
          <p:nvPr/>
        </p:nvSpPr>
        <p:spPr>
          <a:xfrm>
            <a:off x="4292362" y="112880"/>
            <a:ext cx="4427431" cy="992579"/>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None/>
            </a:pPr>
            <a:r>
              <a:rPr b="0" i="1" lang="en" sz="1500" u="none" cap="none" strike="noStrike">
                <a:solidFill>
                  <a:srgbClr val="393F76"/>
                </a:solidFill>
                <a:latin typeface="Arial"/>
                <a:ea typeface="Arial"/>
                <a:cs typeface="Arial"/>
                <a:sym typeface="Arial"/>
              </a:rPr>
              <a:t>Accurate ice reports are needed from spotters so forecasters can assess the forecast in real time, adjust as necessary, and message increasing/decreasing threat.  </a:t>
            </a:r>
            <a:endParaRPr sz="1100"/>
          </a:p>
        </p:txBody>
      </p:sp>
      <p:grpSp>
        <p:nvGrpSpPr>
          <p:cNvPr id="434" name="Google Shape;434;p59"/>
          <p:cNvGrpSpPr/>
          <p:nvPr/>
        </p:nvGrpSpPr>
        <p:grpSpPr>
          <a:xfrm>
            <a:off x="6335087" y="1925150"/>
            <a:ext cx="2660485" cy="2660485"/>
            <a:chOff x="7668343" y="1930254"/>
            <a:chExt cx="4203033" cy="4203033"/>
          </a:xfrm>
        </p:grpSpPr>
        <p:sp>
          <p:nvSpPr>
            <p:cNvPr id="435" name="Google Shape;435;p59"/>
            <p:cNvSpPr/>
            <p:nvPr/>
          </p:nvSpPr>
          <p:spPr>
            <a:xfrm>
              <a:off x="7668343" y="1930254"/>
              <a:ext cx="4203033" cy="4203033"/>
            </a:xfrm>
            <a:prstGeom prst="ellipse">
              <a:avLst/>
            </a:prstGeom>
            <a:solidFill>
              <a:srgbClr val="F2F2F2"/>
            </a:solidFill>
            <a:ln cap="flat" cmpd="sng" w="25400">
              <a:solidFill>
                <a:schemeClr val="lt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sp>
          <p:nvSpPr>
            <p:cNvPr id="436" name="Google Shape;436;p59"/>
            <p:cNvSpPr/>
            <p:nvPr/>
          </p:nvSpPr>
          <p:spPr>
            <a:xfrm>
              <a:off x="8365955" y="2452645"/>
              <a:ext cx="2779296" cy="2779296"/>
            </a:xfrm>
            <a:prstGeom prst="ellipse">
              <a:avLst/>
            </a:prstGeom>
            <a:solidFill>
              <a:srgbClr val="672F09"/>
            </a:solidFill>
            <a:ln cap="flat" cmpd="sng" w="25400">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grpSp>
      <p:sp>
        <p:nvSpPr>
          <p:cNvPr id="437" name="Google Shape;437;p59"/>
          <p:cNvSpPr txBox="1"/>
          <p:nvPr/>
        </p:nvSpPr>
        <p:spPr>
          <a:xfrm>
            <a:off x="6849901" y="2617856"/>
            <a:ext cx="1612809" cy="438581"/>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None/>
            </a:pPr>
            <a:r>
              <a:rPr b="1" i="0" lang="en" sz="2400" u="sng" cap="none" strike="noStrike">
                <a:solidFill>
                  <a:srgbClr val="FFC000"/>
                </a:solidFill>
                <a:latin typeface="Arial"/>
                <a:ea typeface="Arial"/>
                <a:cs typeface="Arial"/>
                <a:sym typeface="Arial"/>
              </a:rPr>
              <a:t>Branch</a:t>
            </a:r>
            <a:endParaRPr b="1" i="0" sz="1100" u="sng" cap="none" strike="noStrike">
              <a:solidFill>
                <a:srgbClr val="FFC000"/>
              </a:solidFill>
              <a:latin typeface="Arial"/>
              <a:ea typeface="Arial"/>
              <a:cs typeface="Arial"/>
              <a:sym typeface="Arial"/>
            </a:endParaRPr>
          </a:p>
        </p:txBody>
      </p:sp>
      <p:sp>
        <p:nvSpPr>
          <p:cNvPr id="438" name="Google Shape;438;p59"/>
          <p:cNvSpPr txBox="1"/>
          <p:nvPr/>
        </p:nvSpPr>
        <p:spPr>
          <a:xfrm>
            <a:off x="6879980" y="3056438"/>
            <a:ext cx="1612800" cy="62325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None/>
            </a:pPr>
            <a:r>
              <a:rPr b="1" i="1" lang="en" sz="1800" u="none" cap="none" strike="noStrike">
                <a:solidFill>
                  <a:srgbClr val="FF0000"/>
                </a:solidFill>
                <a:latin typeface="Arial"/>
                <a:ea typeface="Arial"/>
                <a:cs typeface="Arial"/>
                <a:sym typeface="Arial"/>
              </a:rPr>
              <a:t>Do not include</a:t>
            </a:r>
            <a:endParaRPr b="1" i="1" sz="800" u="none" cap="none" strike="noStrike">
              <a:solidFill>
                <a:srgbClr val="FF0000"/>
              </a:solidFill>
              <a:latin typeface="Arial"/>
              <a:ea typeface="Arial"/>
              <a:cs typeface="Arial"/>
              <a:sym typeface="Arial"/>
            </a:endParaRPr>
          </a:p>
        </p:txBody>
      </p:sp>
      <p:sp>
        <p:nvSpPr>
          <p:cNvPr id="439" name="Google Shape;439;p59"/>
          <p:cNvSpPr txBox="1"/>
          <p:nvPr/>
        </p:nvSpPr>
        <p:spPr>
          <a:xfrm>
            <a:off x="6006361" y="3633986"/>
            <a:ext cx="1612809" cy="438581"/>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None/>
            </a:pPr>
            <a:r>
              <a:rPr b="1" i="0" lang="en" sz="2400" u="sng" cap="none" strike="noStrike">
                <a:solidFill>
                  <a:srgbClr val="00B0F0"/>
                </a:solidFill>
                <a:latin typeface="Arial"/>
                <a:ea typeface="Arial"/>
                <a:cs typeface="Arial"/>
                <a:sym typeface="Arial"/>
              </a:rPr>
              <a:t>Ice</a:t>
            </a:r>
            <a:endParaRPr b="1" i="0" sz="1100" u="sng" cap="none" strike="noStrike">
              <a:solidFill>
                <a:srgbClr val="00B0F0"/>
              </a:solidFill>
              <a:latin typeface="Arial"/>
              <a:ea typeface="Arial"/>
              <a:cs typeface="Arial"/>
              <a:sym typeface="Arial"/>
            </a:endParaRPr>
          </a:p>
        </p:txBody>
      </p:sp>
      <p:sp>
        <p:nvSpPr>
          <p:cNvPr id="440" name="Google Shape;440;p59"/>
          <p:cNvSpPr txBox="1"/>
          <p:nvPr/>
        </p:nvSpPr>
        <p:spPr>
          <a:xfrm>
            <a:off x="7619172" y="1985266"/>
            <a:ext cx="806400" cy="253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1" i="0" lang="en" sz="1200" u="none" cap="none" strike="noStrike">
                <a:solidFill>
                  <a:srgbClr val="000000"/>
                </a:solidFill>
                <a:latin typeface="Arial"/>
                <a:ea typeface="Arial"/>
                <a:cs typeface="Arial"/>
                <a:sym typeface="Arial"/>
              </a:rPr>
              <a:t>1/4 inch</a:t>
            </a:r>
            <a:endParaRPr sz="1100"/>
          </a:p>
        </p:txBody>
      </p:sp>
      <p:sp>
        <p:nvSpPr>
          <p:cNvPr id="441" name="Google Shape;441;p59"/>
          <p:cNvSpPr txBox="1"/>
          <p:nvPr/>
        </p:nvSpPr>
        <p:spPr>
          <a:xfrm>
            <a:off x="7686385" y="4118238"/>
            <a:ext cx="8064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1" i="0" lang="en" sz="1400" u="none" cap="none" strike="noStrike">
                <a:solidFill>
                  <a:srgbClr val="000000"/>
                </a:solidFill>
                <a:latin typeface="Arial"/>
                <a:ea typeface="Arial"/>
                <a:cs typeface="Arial"/>
                <a:sym typeface="Arial"/>
              </a:rPr>
              <a:t>3/4 inch</a:t>
            </a:r>
            <a:endParaRPr sz="1100"/>
          </a:p>
        </p:txBody>
      </p:sp>
      <p:sp>
        <p:nvSpPr>
          <p:cNvPr id="442" name="Google Shape;442;p59"/>
          <p:cNvSpPr txBox="1"/>
          <p:nvPr/>
        </p:nvSpPr>
        <p:spPr>
          <a:xfrm>
            <a:off x="4032011" y="3118893"/>
            <a:ext cx="2443500" cy="145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1" i="0" lang="en" sz="1800" u="none" cap="none" strike="noStrike">
                <a:solidFill>
                  <a:srgbClr val="A3296D"/>
                </a:solidFill>
                <a:latin typeface="Arial"/>
                <a:ea typeface="Arial"/>
                <a:cs typeface="Arial"/>
                <a:sym typeface="Arial"/>
              </a:rPr>
              <a:t>Example:</a:t>
            </a:r>
            <a:endParaRPr sz="1100"/>
          </a:p>
          <a:p>
            <a:pPr indent="0" lvl="0" marL="0" marR="0" rtl="0" algn="l">
              <a:lnSpc>
                <a:spcPct val="100000"/>
              </a:lnSpc>
              <a:spcBef>
                <a:spcPts val="0"/>
              </a:spcBef>
              <a:spcAft>
                <a:spcPts val="0"/>
              </a:spcAft>
              <a:buNone/>
            </a:pPr>
            <a:r>
              <a:rPr b="1" i="0" lang="en" sz="1800" u="none" cap="none" strike="noStrike">
                <a:solidFill>
                  <a:srgbClr val="A3296D"/>
                </a:solidFill>
                <a:latin typeface="Arial"/>
                <a:ea typeface="Arial"/>
                <a:cs typeface="Arial"/>
                <a:sym typeface="Arial"/>
              </a:rPr>
              <a:t>¾” ice on bottom + </a:t>
            </a:r>
            <a:endParaRPr sz="1100"/>
          </a:p>
          <a:p>
            <a:pPr indent="0" lvl="0" marL="0" marR="0" rtl="0" algn="l">
              <a:lnSpc>
                <a:spcPct val="100000"/>
              </a:lnSpc>
              <a:spcBef>
                <a:spcPts val="0"/>
              </a:spcBef>
              <a:spcAft>
                <a:spcPts val="0"/>
              </a:spcAft>
              <a:buNone/>
            </a:pPr>
            <a:r>
              <a:rPr b="1" i="0" lang="en" sz="1800" u="none" cap="none" strike="noStrike">
                <a:solidFill>
                  <a:srgbClr val="A3296D"/>
                </a:solidFill>
                <a:latin typeface="Arial"/>
                <a:ea typeface="Arial"/>
                <a:cs typeface="Arial"/>
                <a:sym typeface="Arial"/>
              </a:rPr>
              <a:t>¼” ice on top = 1” </a:t>
            </a:r>
            <a:endParaRPr sz="1100"/>
          </a:p>
          <a:p>
            <a:pPr indent="0" lvl="0" marL="0" marR="0" rtl="0" algn="l">
              <a:lnSpc>
                <a:spcPct val="100000"/>
              </a:lnSpc>
              <a:spcBef>
                <a:spcPts val="0"/>
              </a:spcBef>
              <a:spcAft>
                <a:spcPts val="0"/>
              </a:spcAft>
              <a:buNone/>
            </a:pPr>
            <a:r>
              <a:rPr b="1" i="0" lang="en" sz="1800" u="none" cap="none" strike="noStrike">
                <a:solidFill>
                  <a:srgbClr val="A3296D"/>
                </a:solidFill>
                <a:latin typeface="Arial"/>
                <a:ea typeface="Arial"/>
                <a:cs typeface="Arial"/>
                <a:sym typeface="Arial"/>
              </a:rPr>
              <a:t>then divide by 2</a:t>
            </a:r>
            <a:endParaRPr sz="1100"/>
          </a:p>
          <a:p>
            <a:pPr indent="0" lvl="0" marL="0" marR="0" rtl="0" algn="l">
              <a:lnSpc>
                <a:spcPct val="100000"/>
              </a:lnSpc>
              <a:spcBef>
                <a:spcPts val="0"/>
              </a:spcBef>
              <a:spcAft>
                <a:spcPts val="0"/>
              </a:spcAft>
              <a:buNone/>
            </a:pPr>
            <a:r>
              <a:rPr b="1" i="0" lang="en" sz="1800" u="none" cap="none" strike="noStrike">
                <a:solidFill>
                  <a:srgbClr val="A3296D"/>
                </a:solidFill>
                <a:latin typeface="Arial"/>
                <a:ea typeface="Arial"/>
                <a:cs typeface="Arial"/>
                <a:sym typeface="Arial"/>
              </a:rPr>
              <a:t>Total Ice = </a:t>
            </a:r>
            <a:r>
              <a:rPr b="1" lang="en" sz="1800">
                <a:solidFill>
                  <a:srgbClr val="A3296D"/>
                </a:solidFill>
              </a:rPr>
              <a:t>½”</a:t>
            </a:r>
            <a:endParaRPr sz="1100"/>
          </a:p>
        </p:txBody>
      </p:sp>
      <p:sp>
        <p:nvSpPr>
          <p:cNvPr id="443" name="Google Shape;443;p59"/>
          <p:cNvSpPr/>
          <p:nvPr/>
        </p:nvSpPr>
        <p:spPr>
          <a:xfrm>
            <a:off x="3673205" y="4214061"/>
            <a:ext cx="2192191" cy="345177"/>
          </a:xfrm>
          <a:prstGeom prst="ellipse">
            <a:avLst/>
          </a:prstGeom>
          <a:noFill/>
          <a:ln cap="flat" cmpd="sng" w="25400">
            <a:solidFill>
              <a:srgbClr val="A3296D"/>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cxnSp>
        <p:nvCxnSpPr>
          <p:cNvPr id="444" name="Google Shape;444;p59"/>
          <p:cNvCxnSpPr>
            <a:stCxn id="435" idx="0"/>
            <a:endCxn id="436" idx="0"/>
          </p:cNvCxnSpPr>
          <p:nvPr/>
        </p:nvCxnSpPr>
        <p:spPr>
          <a:xfrm flipH="1">
            <a:off x="7656330" y="1925150"/>
            <a:ext cx="9000" cy="330600"/>
          </a:xfrm>
          <a:prstGeom prst="straightConnector1">
            <a:avLst/>
          </a:prstGeom>
          <a:noFill/>
          <a:ln cap="flat" cmpd="sng" w="9525">
            <a:solidFill>
              <a:schemeClr val="dk2"/>
            </a:solidFill>
            <a:prstDash val="solid"/>
            <a:round/>
            <a:headEnd len="med" w="med" type="stealth"/>
            <a:tailEnd len="med" w="med" type="stealth"/>
          </a:ln>
        </p:spPr>
      </p:cxnSp>
      <p:cxnSp>
        <p:nvCxnSpPr>
          <p:cNvPr id="445" name="Google Shape;445;p59"/>
          <p:cNvCxnSpPr>
            <a:endCxn id="435" idx="4"/>
          </p:cNvCxnSpPr>
          <p:nvPr/>
        </p:nvCxnSpPr>
        <p:spPr>
          <a:xfrm flipH="1">
            <a:off x="7665330" y="4034835"/>
            <a:ext cx="1200" cy="550800"/>
          </a:xfrm>
          <a:prstGeom prst="straightConnector1">
            <a:avLst/>
          </a:prstGeom>
          <a:noFill/>
          <a:ln cap="flat" cmpd="sng" w="9525">
            <a:solidFill>
              <a:schemeClr val="dk2"/>
            </a:solidFill>
            <a:prstDash val="solid"/>
            <a:round/>
            <a:headEnd len="med" w="med" type="stealth"/>
            <a:tailEnd len="med" w="med" type="stealth"/>
          </a:ln>
        </p:spPr>
      </p:cxn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49" name="Shape 449"/>
        <p:cNvGrpSpPr/>
        <p:nvPr/>
      </p:nvGrpSpPr>
      <p:grpSpPr>
        <a:xfrm>
          <a:off x="0" y="0"/>
          <a:ext cx="0" cy="0"/>
          <a:chOff x="0" y="0"/>
          <a:chExt cx="0" cy="0"/>
        </a:xfrm>
      </p:grpSpPr>
      <p:sp>
        <p:nvSpPr>
          <p:cNvPr id="450" name="Google Shape;450;p60"/>
          <p:cNvSpPr txBox="1"/>
          <p:nvPr>
            <p:ph type="title"/>
          </p:nvPr>
        </p:nvSpPr>
        <p:spPr>
          <a:xfrm>
            <a:off x="171829" y="189912"/>
            <a:ext cx="8343521" cy="723683"/>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Gill Sans"/>
              <a:buNone/>
            </a:pPr>
            <a:r>
              <a:t/>
            </a:r>
            <a:endParaRPr/>
          </a:p>
        </p:txBody>
      </p:sp>
      <p:sp>
        <p:nvSpPr>
          <p:cNvPr id="451" name="Google Shape;451;p60"/>
          <p:cNvSpPr txBox="1"/>
          <p:nvPr>
            <p:ph idx="1" type="body"/>
          </p:nvPr>
        </p:nvSpPr>
        <p:spPr>
          <a:xfrm>
            <a:off x="171829" y="1078577"/>
            <a:ext cx="8833625" cy="3554146"/>
          </a:xfrm>
          <a:prstGeom prst="rect">
            <a:avLst/>
          </a:prstGeom>
          <a:noFill/>
          <a:ln>
            <a:noFill/>
          </a:ln>
        </p:spPr>
        <p:txBody>
          <a:bodyPr anchorCtr="0" anchor="t" bIns="34275" lIns="68575" spcFirstLastPara="1" rIns="68575" wrap="square" tIns="34275">
            <a:noAutofit/>
          </a:bodyPr>
          <a:lstStyle/>
          <a:p>
            <a:pPr indent="-165100" lvl="0" marL="342900" marR="0" rtl="0" algn="l">
              <a:lnSpc>
                <a:spcPct val="90000"/>
              </a:lnSpc>
              <a:spcBef>
                <a:spcPts val="800"/>
              </a:spcBef>
              <a:spcAft>
                <a:spcPts val="0"/>
              </a:spcAft>
              <a:buClr>
                <a:schemeClr val="dk1"/>
              </a:buClr>
              <a:buSzPts val="2100"/>
              <a:buFont typeface="Arial"/>
              <a:buNone/>
            </a:pPr>
            <a:r>
              <a:t/>
            </a:r>
            <a:endParaRPr/>
          </a:p>
        </p:txBody>
      </p:sp>
      <p:pic>
        <p:nvPicPr>
          <p:cNvPr id="452" name="Google Shape;452;p60"/>
          <p:cNvPicPr preferRelativeResize="0"/>
          <p:nvPr/>
        </p:nvPicPr>
        <p:blipFill rotWithShape="1">
          <a:blip r:embed="rId3">
            <a:alphaModFix/>
          </a:blip>
          <a:srcRect b="0" l="0" r="0" t="0"/>
          <a:stretch/>
        </p:blipFill>
        <p:spPr>
          <a:xfrm>
            <a:off x="-1" y="0"/>
            <a:ext cx="9351818" cy="5143500"/>
          </a:xfrm>
          <a:prstGeom prst="rect">
            <a:avLst/>
          </a:prstGeom>
          <a:noFill/>
          <a:ln>
            <a:noFill/>
          </a:ln>
        </p:spPr>
      </p:pic>
      <p:sp>
        <p:nvSpPr>
          <p:cNvPr id="453" name="Google Shape;453;p60"/>
          <p:cNvSpPr txBox="1"/>
          <p:nvPr/>
        </p:nvSpPr>
        <p:spPr>
          <a:xfrm>
            <a:off x="623888" y="1282304"/>
            <a:ext cx="7886700" cy="2139553"/>
          </a:xfrm>
          <a:prstGeom prst="rect">
            <a:avLst/>
          </a:prstGeom>
          <a:noFill/>
          <a:ln>
            <a:noFill/>
          </a:ln>
        </p:spPr>
        <p:txBody>
          <a:bodyPr anchorCtr="0" anchor="b" bIns="34275" lIns="68575" spcFirstLastPara="1" rIns="68575" wrap="square" tIns="34275">
            <a:noAutofit/>
          </a:bodyPr>
          <a:lstStyle/>
          <a:p>
            <a:pPr indent="0" lvl="0" marL="0" marR="0" rtl="0" algn="ctr">
              <a:lnSpc>
                <a:spcPct val="90000"/>
              </a:lnSpc>
              <a:spcBef>
                <a:spcPts val="0"/>
              </a:spcBef>
              <a:spcAft>
                <a:spcPts val="0"/>
              </a:spcAft>
              <a:buClr>
                <a:schemeClr val="lt1"/>
              </a:buClr>
              <a:buSzPts val="4500"/>
              <a:buFont typeface="Gill Sans"/>
              <a:buNone/>
            </a:pPr>
            <a:r>
              <a:rPr b="1" i="0" lang="en" sz="5400" u="none" cap="none" strike="noStrike">
                <a:solidFill>
                  <a:schemeClr val="lt1"/>
                </a:solidFill>
                <a:latin typeface="Gill Sans"/>
                <a:ea typeface="Gill Sans"/>
                <a:cs typeface="Gill Sans"/>
                <a:sym typeface="Gill Sans"/>
              </a:rPr>
              <a:t>NWS Products</a:t>
            </a:r>
            <a:endParaRPr sz="1100"/>
          </a:p>
          <a:p>
            <a:pPr indent="0" lvl="0" marL="0" marR="0" rtl="0" algn="ctr">
              <a:lnSpc>
                <a:spcPct val="90000"/>
              </a:lnSpc>
              <a:spcBef>
                <a:spcPts val="0"/>
              </a:spcBef>
              <a:spcAft>
                <a:spcPts val="0"/>
              </a:spcAft>
              <a:buClr>
                <a:schemeClr val="lt1"/>
              </a:buClr>
              <a:buSzPts val="4500"/>
              <a:buFont typeface="Gill Sans"/>
              <a:buNone/>
            </a:pPr>
            <a:r>
              <a:rPr b="1" i="0" lang="en" sz="3300" u="none" cap="none" strike="noStrike">
                <a:solidFill>
                  <a:schemeClr val="lt1"/>
                </a:solidFill>
                <a:latin typeface="Gill Sans"/>
                <a:ea typeface="Gill Sans"/>
                <a:cs typeface="Gill Sans"/>
                <a:sym typeface="Gill Sans"/>
              </a:rPr>
              <a:t>Watches, Warnings, and Advisories</a:t>
            </a:r>
            <a:endParaRPr sz="11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57" name="Shape 457"/>
        <p:cNvGrpSpPr/>
        <p:nvPr/>
      </p:nvGrpSpPr>
      <p:grpSpPr>
        <a:xfrm>
          <a:off x="0" y="0"/>
          <a:ext cx="0" cy="0"/>
          <a:chOff x="0" y="0"/>
          <a:chExt cx="0" cy="0"/>
        </a:xfrm>
      </p:grpSpPr>
      <p:sp>
        <p:nvSpPr>
          <p:cNvPr id="458" name="Google Shape;458;p61"/>
          <p:cNvSpPr txBox="1"/>
          <p:nvPr>
            <p:ph type="title"/>
          </p:nvPr>
        </p:nvSpPr>
        <p:spPr>
          <a:xfrm>
            <a:off x="171829" y="189912"/>
            <a:ext cx="8343521" cy="723683"/>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lt1"/>
              </a:buClr>
              <a:buSzPts val="3300"/>
              <a:buFont typeface="Gill Sans"/>
              <a:buNone/>
            </a:pPr>
            <a:r>
              <a:rPr lang="en"/>
              <a:t>NWS Products: A 3–Tiered Approach</a:t>
            </a:r>
            <a:endParaRPr/>
          </a:p>
        </p:txBody>
      </p:sp>
      <p:sp>
        <p:nvSpPr>
          <p:cNvPr id="459" name="Google Shape;459;p61"/>
          <p:cNvSpPr/>
          <p:nvPr/>
        </p:nvSpPr>
        <p:spPr>
          <a:xfrm>
            <a:off x="2457450" y="1371600"/>
            <a:ext cx="2000250" cy="685800"/>
          </a:xfrm>
          <a:prstGeom prst="rect">
            <a:avLst/>
          </a:prstGeom>
          <a:solidFill>
            <a:schemeClr val="accent2"/>
          </a:solidFill>
          <a:ln cap="flat" cmpd="sng" w="2857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400"/>
              <a:buFont typeface="Gill Sans"/>
              <a:buNone/>
            </a:pPr>
            <a:r>
              <a:rPr b="1" i="0" lang="en" sz="2400" u="none" cap="none" strike="noStrike">
                <a:solidFill>
                  <a:srgbClr val="000000"/>
                </a:solidFill>
                <a:latin typeface="Gill Sans"/>
                <a:ea typeface="Gill Sans"/>
                <a:cs typeface="Gill Sans"/>
                <a:sym typeface="Gill Sans"/>
              </a:rPr>
              <a:t>Outlooks</a:t>
            </a:r>
            <a:endParaRPr b="0" i="0" sz="1100" u="none" cap="none" strike="noStrike">
              <a:solidFill>
                <a:srgbClr val="000000"/>
              </a:solidFill>
              <a:latin typeface="Arial"/>
              <a:ea typeface="Arial"/>
              <a:cs typeface="Arial"/>
              <a:sym typeface="Arial"/>
            </a:endParaRPr>
          </a:p>
        </p:txBody>
      </p:sp>
      <p:sp>
        <p:nvSpPr>
          <p:cNvPr id="460" name="Google Shape;460;p61"/>
          <p:cNvSpPr/>
          <p:nvPr/>
        </p:nvSpPr>
        <p:spPr>
          <a:xfrm>
            <a:off x="3943350" y="2400300"/>
            <a:ext cx="1943100" cy="742950"/>
          </a:xfrm>
          <a:prstGeom prst="rect">
            <a:avLst/>
          </a:prstGeom>
          <a:solidFill>
            <a:srgbClr val="FFFF00"/>
          </a:solidFill>
          <a:ln cap="flat" cmpd="sng" w="2857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400"/>
              <a:buFont typeface="Gill Sans"/>
              <a:buNone/>
            </a:pPr>
            <a:r>
              <a:rPr b="1" i="0" lang="en" sz="2400" u="none" cap="none" strike="noStrike">
                <a:solidFill>
                  <a:srgbClr val="000000"/>
                </a:solidFill>
                <a:latin typeface="Gill Sans"/>
                <a:ea typeface="Gill Sans"/>
                <a:cs typeface="Gill Sans"/>
                <a:sym typeface="Gill Sans"/>
              </a:rPr>
              <a:t>Watches</a:t>
            </a:r>
            <a:endParaRPr b="0" i="0" sz="1100" u="none" cap="none" strike="noStrike">
              <a:solidFill>
                <a:srgbClr val="000000"/>
              </a:solidFill>
              <a:latin typeface="Arial"/>
              <a:ea typeface="Arial"/>
              <a:cs typeface="Arial"/>
              <a:sym typeface="Arial"/>
            </a:endParaRPr>
          </a:p>
        </p:txBody>
      </p:sp>
      <p:sp>
        <p:nvSpPr>
          <p:cNvPr id="461" name="Google Shape;461;p61"/>
          <p:cNvSpPr/>
          <p:nvPr/>
        </p:nvSpPr>
        <p:spPr>
          <a:xfrm>
            <a:off x="5396696" y="3486150"/>
            <a:ext cx="2171700" cy="857250"/>
          </a:xfrm>
          <a:prstGeom prst="rect">
            <a:avLst/>
          </a:prstGeom>
          <a:solidFill>
            <a:srgbClr val="FF0000"/>
          </a:solidFill>
          <a:ln cap="flat" cmpd="sng" w="2857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400"/>
              <a:buFont typeface="Gill Sans"/>
              <a:buNone/>
            </a:pPr>
            <a:r>
              <a:rPr b="1" i="0" lang="en" sz="2400" u="none" cap="none" strike="noStrike">
                <a:solidFill>
                  <a:srgbClr val="000000"/>
                </a:solidFill>
                <a:latin typeface="Gill Sans"/>
                <a:ea typeface="Gill Sans"/>
                <a:cs typeface="Gill Sans"/>
                <a:sym typeface="Gill Sans"/>
              </a:rPr>
              <a:t>Warnings</a:t>
            </a:r>
            <a:endParaRPr b="0" i="0" sz="1100" u="none" cap="none" strike="noStrike">
              <a:solidFill>
                <a:srgbClr val="000000"/>
              </a:solidFill>
              <a:latin typeface="Arial"/>
              <a:ea typeface="Arial"/>
              <a:cs typeface="Arial"/>
              <a:sym typeface="Arial"/>
            </a:endParaRPr>
          </a:p>
        </p:txBody>
      </p:sp>
      <p:cxnSp>
        <p:nvCxnSpPr>
          <p:cNvPr id="462" name="Google Shape;462;p61"/>
          <p:cNvCxnSpPr/>
          <p:nvPr/>
        </p:nvCxnSpPr>
        <p:spPr>
          <a:xfrm rot="10800000">
            <a:off x="2081893" y="1085850"/>
            <a:ext cx="0" cy="3314700"/>
          </a:xfrm>
          <a:prstGeom prst="straightConnector1">
            <a:avLst/>
          </a:prstGeom>
          <a:noFill/>
          <a:ln cap="flat" cmpd="sng" w="38100">
            <a:solidFill>
              <a:schemeClr val="dk1"/>
            </a:solidFill>
            <a:prstDash val="solid"/>
            <a:round/>
            <a:headEnd len="sm" w="sm" type="none"/>
            <a:tailEnd len="med" w="med" type="triangle"/>
          </a:ln>
        </p:spPr>
      </p:cxnSp>
      <p:cxnSp>
        <p:nvCxnSpPr>
          <p:cNvPr id="463" name="Google Shape;463;p61"/>
          <p:cNvCxnSpPr/>
          <p:nvPr/>
        </p:nvCxnSpPr>
        <p:spPr>
          <a:xfrm>
            <a:off x="2057400" y="4400550"/>
            <a:ext cx="5600700" cy="0"/>
          </a:xfrm>
          <a:prstGeom prst="straightConnector1">
            <a:avLst/>
          </a:prstGeom>
          <a:noFill/>
          <a:ln cap="flat" cmpd="sng" w="38100">
            <a:solidFill>
              <a:schemeClr val="dk1"/>
            </a:solidFill>
            <a:prstDash val="solid"/>
            <a:round/>
            <a:headEnd len="sm" w="sm" type="none"/>
            <a:tailEnd len="med" w="med" type="triangle"/>
          </a:ln>
        </p:spPr>
      </p:cxnSp>
      <p:sp>
        <p:nvSpPr>
          <p:cNvPr id="464" name="Google Shape;464;p61"/>
          <p:cNvSpPr txBox="1"/>
          <p:nvPr/>
        </p:nvSpPr>
        <p:spPr>
          <a:xfrm>
            <a:off x="981514" y="2228850"/>
            <a:ext cx="1018736" cy="1361911"/>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100"/>
              <a:buFont typeface="Gill Sans"/>
              <a:buNone/>
            </a:pPr>
            <a:r>
              <a:rPr b="1" i="0" lang="en" sz="2100" u="none" cap="none" strike="noStrike">
                <a:solidFill>
                  <a:srgbClr val="000000"/>
                </a:solidFill>
                <a:latin typeface="Gill Sans"/>
                <a:ea typeface="Gill Sans"/>
                <a:cs typeface="Gill Sans"/>
                <a:sym typeface="Gill Sans"/>
              </a:rPr>
              <a:t>Time</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1100"/>
              </a:spcBef>
              <a:spcAft>
                <a:spcPts val="0"/>
              </a:spcAft>
              <a:buClr>
                <a:srgbClr val="000000"/>
              </a:buClr>
              <a:buSzPts val="2100"/>
              <a:buFont typeface="Gill Sans"/>
              <a:buNone/>
            </a:pPr>
            <a:r>
              <a:rPr b="1" i="0" lang="en" sz="2100" u="none" cap="none" strike="noStrike">
                <a:solidFill>
                  <a:srgbClr val="000000"/>
                </a:solidFill>
                <a:latin typeface="Gill Sans"/>
                <a:ea typeface="Gill Sans"/>
                <a:cs typeface="Gill Sans"/>
                <a:sym typeface="Gill Sans"/>
              </a:rPr>
              <a:t>To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1100"/>
              </a:spcBef>
              <a:spcAft>
                <a:spcPts val="0"/>
              </a:spcAft>
              <a:buClr>
                <a:srgbClr val="000000"/>
              </a:buClr>
              <a:buSzPts val="2100"/>
              <a:buFont typeface="Gill Sans"/>
              <a:buNone/>
            </a:pPr>
            <a:r>
              <a:rPr b="1" i="0" lang="en" sz="2100" u="none" cap="none" strike="noStrike">
                <a:solidFill>
                  <a:srgbClr val="000000"/>
                </a:solidFill>
                <a:latin typeface="Gill Sans"/>
                <a:ea typeface="Gill Sans"/>
                <a:cs typeface="Gill Sans"/>
                <a:sym typeface="Gill Sans"/>
              </a:rPr>
              <a:t>Event</a:t>
            </a:r>
            <a:endParaRPr b="0" i="0" sz="1100" u="none" cap="none" strike="noStrike">
              <a:solidFill>
                <a:srgbClr val="000000"/>
              </a:solidFill>
              <a:latin typeface="Arial"/>
              <a:ea typeface="Arial"/>
              <a:cs typeface="Arial"/>
              <a:sym typeface="Arial"/>
            </a:endParaRPr>
          </a:p>
        </p:txBody>
      </p:sp>
      <p:sp>
        <p:nvSpPr>
          <p:cNvPr id="465" name="Google Shape;465;p61"/>
          <p:cNvSpPr txBox="1"/>
          <p:nvPr/>
        </p:nvSpPr>
        <p:spPr>
          <a:xfrm>
            <a:off x="3053546" y="4343403"/>
            <a:ext cx="4515000" cy="3924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100"/>
              <a:buFont typeface="Gill Sans"/>
              <a:buNone/>
            </a:pPr>
            <a:r>
              <a:rPr b="1" i="0" lang="en" sz="2100" u="none" cap="none" strike="noStrike">
                <a:solidFill>
                  <a:srgbClr val="000000"/>
                </a:solidFill>
                <a:latin typeface="Gill Sans"/>
                <a:ea typeface="Gill Sans"/>
                <a:cs typeface="Gill Sans"/>
                <a:sym typeface="Gill Sans"/>
              </a:rPr>
              <a:t>Confidence in the forecast</a:t>
            </a:r>
            <a:endParaRPr b="0" i="0" sz="1100" u="none" cap="none" strike="noStrike">
              <a:solidFill>
                <a:srgbClr val="000000"/>
              </a:solidFill>
              <a:latin typeface="Arial"/>
              <a:ea typeface="Arial"/>
              <a:cs typeface="Arial"/>
              <a:sym typeface="Arial"/>
            </a:endParaRPr>
          </a:p>
        </p:txBody>
      </p:sp>
      <p:cxnSp>
        <p:nvCxnSpPr>
          <p:cNvPr id="466" name="Google Shape;466;p61"/>
          <p:cNvCxnSpPr/>
          <p:nvPr/>
        </p:nvCxnSpPr>
        <p:spPr>
          <a:xfrm>
            <a:off x="3985114" y="2057400"/>
            <a:ext cx="457200" cy="342900"/>
          </a:xfrm>
          <a:prstGeom prst="straightConnector1">
            <a:avLst/>
          </a:prstGeom>
          <a:noFill/>
          <a:ln cap="flat" cmpd="sng" w="76200">
            <a:solidFill>
              <a:srgbClr val="FF0000"/>
            </a:solidFill>
            <a:prstDash val="solid"/>
            <a:miter lim="800000"/>
            <a:headEnd len="sm" w="sm" type="none"/>
            <a:tailEnd len="med" w="med" type="stealth"/>
          </a:ln>
        </p:spPr>
      </p:cxnSp>
      <p:cxnSp>
        <p:nvCxnSpPr>
          <p:cNvPr id="467" name="Google Shape;467;p61"/>
          <p:cNvCxnSpPr/>
          <p:nvPr/>
        </p:nvCxnSpPr>
        <p:spPr>
          <a:xfrm>
            <a:off x="5657850" y="3143250"/>
            <a:ext cx="457200" cy="342900"/>
          </a:xfrm>
          <a:prstGeom prst="straightConnector1">
            <a:avLst/>
          </a:prstGeom>
          <a:noFill/>
          <a:ln cap="flat" cmpd="sng" w="76200">
            <a:solidFill>
              <a:srgbClr val="FF0000"/>
            </a:solidFill>
            <a:prstDash val="solid"/>
            <a:miter lim="800000"/>
            <a:headEnd len="sm" w="sm" type="none"/>
            <a:tailEnd len="med" w="med" type="stealth"/>
          </a:ln>
        </p:spPr>
      </p:cxn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62"/>
          <p:cNvSpPr txBox="1"/>
          <p:nvPr>
            <p:ph type="title"/>
          </p:nvPr>
        </p:nvSpPr>
        <p:spPr>
          <a:xfrm>
            <a:off x="171829" y="189912"/>
            <a:ext cx="8343521" cy="723683"/>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lt1"/>
              </a:buClr>
              <a:buSzPts val="3300"/>
              <a:buFont typeface="Gill Sans"/>
              <a:buNone/>
            </a:pPr>
            <a:r>
              <a:rPr lang="en"/>
              <a:t>Outlook </a:t>
            </a:r>
            <a:r>
              <a:rPr lang="en" sz="1500"/>
              <a:t>vs.</a:t>
            </a:r>
            <a:r>
              <a:rPr lang="en"/>
              <a:t> Watch  </a:t>
            </a:r>
            <a:r>
              <a:rPr lang="en" sz="1500"/>
              <a:t>vs.</a:t>
            </a:r>
            <a:r>
              <a:rPr lang="en"/>
              <a:t> Warning</a:t>
            </a:r>
            <a:endParaRPr/>
          </a:p>
        </p:txBody>
      </p:sp>
      <p:sp>
        <p:nvSpPr>
          <p:cNvPr id="473" name="Google Shape;473;p62"/>
          <p:cNvSpPr txBox="1"/>
          <p:nvPr>
            <p:ph idx="1" type="body"/>
          </p:nvPr>
        </p:nvSpPr>
        <p:spPr>
          <a:xfrm>
            <a:off x="171829" y="1078577"/>
            <a:ext cx="8833625" cy="3554146"/>
          </a:xfrm>
          <a:prstGeom prst="rect">
            <a:avLst/>
          </a:prstGeom>
          <a:noFill/>
          <a:ln>
            <a:noFill/>
          </a:ln>
        </p:spPr>
        <p:txBody>
          <a:bodyPr anchorCtr="0" anchor="t" bIns="34275" lIns="68575" spcFirstLastPara="1" rIns="68575" wrap="square" tIns="34275">
            <a:normAutofit lnSpcReduction="10000"/>
          </a:bodyPr>
          <a:lstStyle/>
          <a:p>
            <a:pPr indent="0" lvl="0" marL="0" rtl="0" algn="l">
              <a:lnSpc>
                <a:spcPct val="70000"/>
              </a:lnSpc>
              <a:spcBef>
                <a:spcPts val="0"/>
              </a:spcBef>
              <a:spcAft>
                <a:spcPts val="0"/>
              </a:spcAft>
              <a:buClr>
                <a:schemeClr val="dk1"/>
              </a:buClr>
              <a:buSzPts val="2200"/>
              <a:buNone/>
            </a:pPr>
            <a:r>
              <a:rPr b="1" lang="en" sz="2200"/>
              <a:t>OUTLOOK: </a:t>
            </a:r>
            <a:r>
              <a:rPr lang="en" sz="2200"/>
              <a:t> </a:t>
            </a:r>
            <a:r>
              <a:rPr i="1" lang="en" sz="2200" u="sng"/>
              <a:t>possible</a:t>
            </a:r>
            <a:r>
              <a:rPr lang="en" sz="2200"/>
              <a:t> weather event in the future</a:t>
            </a:r>
            <a:endParaRPr/>
          </a:p>
          <a:p>
            <a:pPr indent="-203200" lvl="1" marL="482600" rtl="0" algn="l">
              <a:lnSpc>
                <a:spcPct val="70000"/>
              </a:lnSpc>
              <a:spcBef>
                <a:spcPts val="400"/>
              </a:spcBef>
              <a:spcAft>
                <a:spcPts val="0"/>
              </a:spcAft>
              <a:buClr>
                <a:schemeClr val="dk1"/>
              </a:buClr>
              <a:buSzPts val="1600"/>
              <a:buChar char="•"/>
            </a:pPr>
            <a:r>
              <a:rPr lang="en" sz="1600"/>
              <a:t>Lower confidence... a</a:t>
            </a:r>
            <a:r>
              <a:rPr b="1" lang="en" sz="1600">
                <a:solidFill>
                  <a:srgbClr val="C00000"/>
                </a:solidFill>
              </a:rPr>
              <a:t>     ????         </a:t>
            </a:r>
            <a:r>
              <a:rPr lang="en" sz="1600"/>
              <a:t>chance of occurrence</a:t>
            </a:r>
            <a:endParaRPr/>
          </a:p>
          <a:p>
            <a:pPr indent="-203200" lvl="1" marL="482600" rtl="0" algn="l">
              <a:lnSpc>
                <a:spcPct val="70000"/>
              </a:lnSpc>
              <a:spcBef>
                <a:spcPts val="400"/>
              </a:spcBef>
              <a:spcAft>
                <a:spcPts val="0"/>
              </a:spcAft>
              <a:buClr>
                <a:schemeClr val="dk1"/>
              </a:buClr>
              <a:buSzPts val="1600"/>
              <a:buChar char="•"/>
            </a:pPr>
            <a:r>
              <a:rPr lang="en" sz="1600"/>
              <a:t>Lead time can range from about 3 to 7 days</a:t>
            </a:r>
            <a:endParaRPr/>
          </a:p>
          <a:p>
            <a:pPr indent="-203200" lvl="1" marL="482600" rtl="0" algn="l">
              <a:lnSpc>
                <a:spcPct val="70000"/>
              </a:lnSpc>
              <a:spcBef>
                <a:spcPts val="400"/>
              </a:spcBef>
              <a:spcAft>
                <a:spcPts val="0"/>
              </a:spcAft>
              <a:buClr>
                <a:schemeClr val="dk1"/>
              </a:buClr>
              <a:buSzPts val="1600"/>
              <a:buChar char="•"/>
            </a:pPr>
            <a:r>
              <a:rPr lang="en" sz="1600"/>
              <a:t>No details, either in timing or severity...just a “heads-up”</a:t>
            </a:r>
            <a:endParaRPr/>
          </a:p>
          <a:p>
            <a:pPr indent="0" lvl="1" marL="279400" rtl="0" algn="l">
              <a:lnSpc>
                <a:spcPct val="70000"/>
              </a:lnSpc>
              <a:spcBef>
                <a:spcPts val="400"/>
              </a:spcBef>
              <a:spcAft>
                <a:spcPts val="0"/>
              </a:spcAft>
              <a:buClr>
                <a:schemeClr val="dk1"/>
              </a:buClr>
              <a:buSzPts val="1600"/>
              <a:buNone/>
            </a:pPr>
            <a:r>
              <a:t/>
            </a:r>
            <a:endParaRPr sz="1600"/>
          </a:p>
          <a:p>
            <a:pPr indent="0" lvl="0" marL="63500" rtl="0" algn="l">
              <a:lnSpc>
                <a:spcPct val="70000"/>
              </a:lnSpc>
              <a:spcBef>
                <a:spcPts val="800"/>
              </a:spcBef>
              <a:spcAft>
                <a:spcPts val="0"/>
              </a:spcAft>
              <a:buClr>
                <a:schemeClr val="dk1"/>
              </a:buClr>
              <a:buSzPts val="2200"/>
              <a:buNone/>
            </a:pPr>
            <a:r>
              <a:rPr b="1" lang="en" sz="2200"/>
              <a:t>WATCH: </a:t>
            </a:r>
            <a:r>
              <a:rPr lang="en" sz="2200"/>
              <a:t> Conditions are </a:t>
            </a:r>
            <a:r>
              <a:rPr i="1" lang="en" sz="2200" u="sng"/>
              <a:t>favorable</a:t>
            </a:r>
            <a:r>
              <a:rPr lang="en" sz="2200"/>
              <a:t> for a given weather event</a:t>
            </a:r>
            <a:endParaRPr/>
          </a:p>
          <a:p>
            <a:pPr indent="-203200" lvl="1" marL="482600" rtl="0" algn="l">
              <a:lnSpc>
                <a:spcPct val="70000"/>
              </a:lnSpc>
              <a:spcBef>
                <a:spcPts val="400"/>
              </a:spcBef>
              <a:spcAft>
                <a:spcPts val="0"/>
              </a:spcAft>
              <a:buSzPts val="1600"/>
              <a:buChar char="•"/>
            </a:pPr>
            <a:r>
              <a:rPr lang="en" sz="1600"/>
              <a:t>Still not a Certainty...in fact the chances of occurrence are     </a:t>
            </a:r>
            <a:r>
              <a:rPr b="1" lang="en" sz="1600">
                <a:solidFill>
                  <a:srgbClr val="C00000"/>
                </a:solidFill>
              </a:rPr>
              <a:t>????</a:t>
            </a:r>
            <a:endParaRPr sz="1600"/>
          </a:p>
          <a:p>
            <a:pPr indent="-203200" lvl="1" marL="482600" rtl="0" algn="l">
              <a:lnSpc>
                <a:spcPct val="70000"/>
              </a:lnSpc>
              <a:spcBef>
                <a:spcPts val="400"/>
              </a:spcBef>
              <a:spcAft>
                <a:spcPts val="0"/>
              </a:spcAft>
              <a:buClr>
                <a:schemeClr val="dk1"/>
              </a:buClr>
              <a:buSzPts val="1600"/>
              <a:buChar char="•"/>
            </a:pPr>
            <a:r>
              <a:rPr lang="en" sz="1600"/>
              <a:t>Lead Time can range in time from a few hours to several days</a:t>
            </a:r>
            <a:endParaRPr/>
          </a:p>
          <a:p>
            <a:pPr indent="-203200" lvl="1" marL="482600" rtl="0" algn="l">
              <a:lnSpc>
                <a:spcPct val="70000"/>
              </a:lnSpc>
              <a:spcBef>
                <a:spcPts val="400"/>
              </a:spcBef>
              <a:spcAft>
                <a:spcPts val="0"/>
              </a:spcAft>
              <a:buClr>
                <a:schemeClr val="dk1"/>
              </a:buClr>
              <a:buSzPts val="1600"/>
              <a:buChar char="•"/>
            </a:pPr>
            <a:r>
              <a:rPr lang="en" sz="1600"/>
              <a:t>Some Watches will result in bad weather...some will not.</a:t>
            </a:r>
            <a:endParaRPr/>
          </a:p>
          <a:p>
            <a:pPr indent="0" lvl="1" marL="279400" rtl="0" algn="l">
              <a:lnSpc>
                <a:spcPct val="70000"/>
              </a:lnSpc>
              <a:spcBef>
                <a:spcPts val="400"/>
              </a:spcBef>
              <a:spcAft>
                <a:spcPts val="0"/>
              </a:spcAft>
              <a:buClr>
                <a:schemeClr val="dk1"/>
              </a:buClr>
              <a:buSzPts val="1600"/>
              <a:buNone/>
            </a:pPr>
            <a:r>
              <a:t/>
            </a:r>
            <a:endParaRPr sz="1600"/>
          </a:p>
          <a:p>
            <a:pPr indent="0" lvl="0" marL="0" rtl="0" algn="l">
              <a:lnSpc>
                <a:spcPct val="70000"/>
              </a:lnSpc>
              <a:spcBef>
                <a:spcPts val="800"/>
              </a:spcBef>
              <a:spcAft>
                <a:spcPts val="0"/>
              </a:spcAft>
              <a:buClr>
                <a:schemeClr val="dk1"/>
              </a:buClr>
              <a:buSzPts val="2200"/>
              <a:buNone/>
            </a:pPr>
            <a:r>
              <a:rPr b="1" lang="en" sz="2200"/>
              <a:t>WARNING: </a:t>
            </a:r>
            <a:r>
              <a:rPr lang="en" sz="2200"/>
              <a:t> Conditions </a:t>
            </a:r>
            <a:r>
              <a:rPr i="1" lang="en" sz="2200" u="sng"/>
              <a:t>imminent</a:t>
            </a:r>
            <a:r>
              <a:rPr lang="en" sz="2200"/>
              <a:t> (or extremely likely) for a given weather event</a:t>
            </a:r>
            <a:endParaRPr/>
          </a:p>
          <a:p>
            <a:pPr indent="-203200" lvl="1" marL="482600" rtl="0" algn="l">
              <a:lnSpc>
                <a:spcPct val="70000"/>
              </a:lnSpc>
              <a:spcBef>
                <a:spcPts val="400"/>
              </a:spcBef>
              <a:spcAft>
                <a:spcPts val="0"/>
              </a:spcAft>
              <a:buSzPts val="1600"/>
              <a:buChar char="•"/>
            </a:pPr>
            <a:r>
              <a:rPr lang="en" sz="1600"/>
              <a:t>Not necessarily 100% certainty, but getting there   </a:t>
            </a:r>
            <a:r>
              <a:rPr b="1" lang="en" sz="1600">
                <a:solidFill>
                  <a:srgbClr val="C00000"/>
                </a:solidFill>
              </a:rPr>
              <a:t>???? </a:t>
            </a:r>
            <a:endParaRPr/>
          </a:p>
          <a:p>
            <a:pPr indent="-203200" lvl="1" marL="482600" rtl="0" algn="l">
              <a:lnSpc>
                <a:spcPct val="70000"/>
              </a:lnSpc>
              <a:spcBef>
                <a:spcPts val="400"/>
              </a:spcBef>
              <a:spcAft>
                <a:spcPts val="0"/>
              </a:spcAft>
              <a:buSzPts val="1600"/>
              <a:buChar char="•"/>
            </a:pPr>
            <a:r>
              <a:rPr lang="en" sz="1600"/>
              <a:t>Lead Time can range from a few minutes (Severe) to about a day (Flood, Winter)</a:t>
            </a:r>
            <a:endParaRPr/>
          </a:p>
          <a:p>
            <a:pPr indent="-101600" lvl="1" marL="482600" rtl="0" algn="l">
              <a:lnSpc>
                <a:spcPct val="70000"/>
              </a:lnSpc>
              <a:spcBef>
                <a:spcPts val="400"/>
              </a:spcBef>
              <a:spcAft>
                <a:spcPts val="0"/>
              </a:spcAft>
              <a:buClr>
                <a:schemeClr val="dk1"/>
              </a:buClr>
              <a:buSzPts val="1700"/>
              <a:buNone/>
            </a:pPr>
            <a:r>
              <a:t/>
            </a:r>
            <a:endParaRPr sz="1700"/>
          </a:p>
        </p:txBody>
      </p:sp>
      <p:sp>
        <p:nvSpPr>
          <p:cNvPr id="474" name="Google Shape;474;p62"/>
          <p:cNvSpPr/>
          <p:nvPr/>
        </p:nvSpPr>
        <p:spPr>
          <a:xfrm>
            <a:off x="5613197" y="2393044"/>
            <a:ext cx="893100" cy="222000"/>
          </a:xfrm>
          <a:prstGeom prst="rect">
            <a:avLst/>
          </a:prstGeom>
          <a:solidFill>
            <a:schemeClr val="lt1"/>
          </a:solidFill>
          <a:ln cap="flat" cmpd="sng" w="1270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100"/>
              <a:buFont typeface="Arial"/>
              <a:buNone/>
            </a:pPr>
            <a:r>
              <a:rPr b="1" i="0" lang="en" sz="1200" u="none" cap="none" strike="noStrike">
                <a:solidFill>
                  <a:srgbClr val="C00000"/>
                </a:solidFill>
                <a:latin typeface="Arial"/>
                <a:ea typeface="Arial"/>
                <a:cs typeface="Arial"/>
                <a:sym typeface="Arial"/>
              </a:rPr>
              <a:t>50 - 79%</a:t>
            </a:r>
            <a:endParaRPr b="1" i="0" sz="1200" u="none" cap="none" strike="noStrike">
              <a:solidFill>
                <a:srgbClr val="C00000"/>
              </a:solidFill>
              <a:latin typeface="Arial"/>
              <a:ea typeface="Arial"/>
              <a:cs typeface="Arial"/>
              <a:sym typeface="Arial"/>
            </a:endParaRPr>
          </a:p>
        </p:txBody>
      </p:sp>
      <p:sp>
        <p:nvSpPr>
          <p:cNvPr id="475" name="Google Shape;475;p62"/>
          <p:cNvSpPr/>
          <p:nvPr/>
        </p:nvSpPr>
        <p:spPr>
          <a:xfrm>
            <a:off x="4806800" y="3705825"/>
            <a:ext cx="806400" cy="222000"/>
          </a:xfrm>
          <a:prstGeom prst="rect">
            <a:avLst/>
          </a:prstGeom>
          <a:solidFill>
            <a:schemeClr val="lt1"/>
          </a:solidFill>
          <a:ln cap="flat" cmpd="sng" w="1270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100"/>
              <a:buFont typeface="Arial"/>
              <a:buNone/>
            </a:pPr>
            <a:r>
              <a:rPr b="1" i="0" lang="en" sz="1200" u="none" cap="none" strike="noStrike">
                <a:solidFill>
                  <a:srgbClr val="C00000"/>
                </a:solidFill>
                <a:latin typeface="Arial"/>
                <a:ea typeface="Arial"/>
                <a:cs typeface="Arial"/>
                <a:sym typeface="Arial"/>
              </a:rPr>
              <a:t>&gt; 80%</a:t>
            </a:r>
            <a:endParaRPr b="1" i="0" sz="1200" u="none" cap="none" strike="noStrike">
              <a:solidFill>
                <a:srgbClr val="C00000"/>
              </a:solidFill>
              <a:latin typeface="Arial"/>
              <a:ea typeface="Arial"/>
              <a:cs typeface="Arial"/>
              <a:sym typeface="Arial"/>
            </a:endParaRPr>
          </a:p>
        </p:txBody>
      </p:sp>
      <p:sp>
        <p:nvSpPr>
          <p:cNvPr id="476" name="Google Shape;476;p62"/>
          <p:cNvSpPr/>
          <p:nvPr/>
        </p:nvSpPr>
        <p:spPr>
          <a:xfrm>
            <a:off x="2566875" y="1344898"/>
            <a:ext cx="893100" cy="162000"/>
          </a:xfrm>
          <a:prstGeom prst="rect">
            <a:avLst/>
          </a:prstGeom>
          <a:solidFill>
            <a:schemeClr val="lt1"/>
          </a:solidFill>
          <a:ln cap="flat" cmpd="sng" w="1270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100"/>
              <a:buFont typeface="Arial"/>
              <a:buNone/>
            </a:pPr>
            <a:r>
              <a:rPr b="1" i="0" lang="en" sz="1200" u="none" cap="none" strike="noStrike">
                <a:solidFill>
                  <a:srgbClr val="C00000"/>
                </a:solidFill>
                <a:latin typeface="Arial"/>
                <a:ea typeface="Arial"/>
                <a:cs typeface="Arial"/>
                <a:sym typeface="Arial"/>
              </a:rPr>
              <a:t>30 - 49%</a:t>
            </a:r>
            <a:endParaRPr b="1" i="0" sz="1200" u="none" cap="none" strike="noStrike">
              <a:solidFill>
                <a:srgbClr val="C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80" name="Shape 480"/>
        <p:cNvGrpSpPr/>
        <p:nvPr/>
      </p:nvGrpSpPr>
      <p:grpSpPr>
        <a:xfrm>
          <a:off x="0" y="0"/>
          <a:ext cx="0" cy="0"/>
          <a:chOff x="0" y="0"/>
          <a:chExt cx="0" cy="0"/>
        </a:xfrm>
      </p:grpSpPr>
      <p:sp>
        <p:nvSpPr>
          <p:cNvPr id="481" name="Google Shape;481;p63"/>
          <p:cNvSpPr txBox="1"/>
          <p:nvPr>
            <p:ph type="title"/>
          </p:nvPr>
        </p:nvSpPr>
        <p:spPr>
          <a:xfrm>
            <a:off x="171829" y="189912"/>
            <a:ext cx="8343600" cy="7236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lt1"/>
              </a:buClr>
              <a:buSzPts val="3300"/>
              <a:buFont typeface="Gill Sans"/>
              <a:buNone/>
            </a:pPr>
            <a:r>
              <a:rPr lang="en"/>
              <a:t>Outlook </a:t>
            </a:r>
            <a:r>
              <a:rPr lang="en" sz="1500"/>
              <a:t>vs.</a:t>
            </a:r>
            <a:r>
              <a:rPr lang="en"/>
              <a:t> Watch  </a:t>
            </a:r>
            <a:r>
              <a:rPr lang="en" sz="1500"/>
              <a:t>vs.</a:t>
            </a:r>
            <a:r>
              <a:rPr lang="en"/>
              <a:t> Warning</a:t>
            </a:r>
            <a:endParaRPr/>
          </a:p>
        </p:txBody>
      </p:sp>
      <p:sp>
        <p:nvSpPr>
          <p:cNvPr id="482" name="Google Shape;482;p63"/>
          <p:cNvSpPr txBox="1"/>
          <p:nvPr>
            <p:ph idx="1" type="body"/>
          </p:nvPr>
        </p:nvSpPr>
        <p:spPr>
          <a:xfrm>
            <a:off x="171829" y="1078577"/>
            <a:ext cx="8833500" cy="3554100"/>
          </a:xfrm>
          <a:prstGeom prst="rect">
            <a:avLst/>
          </a:prstGeom>
          <a:noFill/>
          <a:ln>
            <a:noFill/>
          </a:ln>
        </p:spPr>
        <p:txBody>
          <a:bodyPr anchorCtr="0" anchor="t" bIns="34275" lIns="68575" spcFirstLastPara="1" rIns="68575" wrap="square" tIns="34275">
            <a:normAutofit lnSpcReduction="10000"/>
          </a:bodyPr>
          <a:lstStyle/>
          <a:p>
            <a:pPr indent="0" lvl="0" marL="0" rtl="0" algn="l">
              <a:lnSpc>
                <a:spcPct val="70000"/>
              </a:lnSpc>
              <a:spcBef>
                <a:spcPts val="0"/>
              </a:spcBef>
              <a:spcAft>
                <a:spcPts val="0"/>
              </a:spcAft>
              <a:buClr>
                <a:schemeClr val="dk1"/>
              </a:buClr>
              <a:buSzPts val="2200"/>
              <a:buNone/>
            </a:pPr>
            <a:r>
              <a:rPr b="1" lang="en" sz="2200"/>
              <a:t>OUTLOOK: </a:t>
            </a:r>
            <a:r>
              <a:rPr lang="en" sz="2200"/>
              <a:t> </a:t>
            </a:r>
            <a:r>
              <a:rPr i="1" lang="en" sz="2200" u="sng"/>
              <a:t>possible</a:t>
            </a:r>
            <a:r>
              <a:rPr lang="en" sz="2200"/>
              <a:t> weather event in the future</a:t>
            </a:r>
            <a:endParaRPr/>
          </a:p>
          <a:p>
            <a:pPr indent="-203200" lvl="1" marL="482600" rtl="0" algn="l">
              <a:lnSpc>
                <a:spcPct val="70000"/>
              </a:lnSpc>
              <a:spcBef>
                <a:spcPts val="400"/>
              </a:spcBef>
              <a:spcAft>
                <a:spcPts val="0"/>
              </a:spcAft>
              <a:buClr>
                <a:schemeClr val="dk1"/>
              </a:buClr>
              <a:buSzPts val="1600"/>
              <a:buChar char="•"/>
            </a:pPr>
            <a:r>
              <a:rPr lang="en" sz="1600"/>
              <a:t>Lower confidence... a</a:t>
            </a:r>
            <a:r>
              <a:rPr b="1" lang="en" sz="1600">
                <a:solidFill>
                  <a:srgbClr val="C00000"/>
                </a:solidFill>
              </a:rPr>
              <a:t>     ????         </a:t>
            </a:r>
            <a:r>
              <a:rPr lang="en" sz="1600"/>
              <a:t>chance of occurrence</a:t>
            </a:r>
            <a:endParaRPr/>
          </a:p>
          <a:p>
            <a:pPr indent="-203200" lvl="1" marL="482600" rtl="0" algn="l">
              <a:lnSpc>
                <a:spcPct val="70000"/>
              </a:lnSpc>
              <a:spcBef>
                <a:spcPts val="400"/>
              </a:spcBef>
              <a:spcAft>
                <a:spcPts val="0"/>
              </a:spcAft>
              <a:buClr>
                <a:schemeClr val="dk1"/>
              </a:buClr>
              <a:buSzPts val="1600"/>
              <a:buChar char="•"/>
            </a:pPr>
            <a:r>
              <a:rPr lang="en" sz="1600"/>
              <a:t>Lead time can range from about 3 to 7 days</a:t>
            </a:r>
            <a:endParaRPr/>
          </a:p>
          <a:p>
            <a:pPr indent="-203200" lvl="1" marL="482600" rtl="0" algn="l">
              <a:lnSpc>
                <a:spcPct val="70000"/>
              </a:lnSpc>
              <a:spcBef>
                <a:spcPts val="400"/>
              </a:spcBef>
              <a:spcAft>
                <a:spcPts val="0"/>
              </a:spcAft>
              <a:buClr>
                <a:schemeClr val="dk1"/>
              </a:buClr>
              <a:buSzPts val="1600"/>
              <a:buChar char="•"/>
            </a:pPr>
            <a:r>
              <a:rPr lang="en" sz="1600"/>
              <a:t>No details, either in timing or severity...just a “heads-up”</a:t>
            </a:r>
            <a:endParaRPr/>
          </a:p>
          <a:p>
            <a:pPr indent="0" lvl="1" marL="279400" rtl="0" algn="l">
              <a:lnSpc>
                <a:spcPct val="70000"/>
              </a:lnSpc>
              <a:spcBef>
                <a:spcPts val="400"/>
              </a:spcBef>
              <a:spcAft>
                <a:spcPts val="0"/>
              </a:spcAft>
              <a:buClr>
                <a:schemeClr val="dk1"/>
              </a:buClr>
              <a:buSzPts val="1600"/>
              <a:buNone/>
            </a:pPr>
            <a:r>
              <a:t/>
            </a:r>
            <a:endParaRPr sz="1600"/>
          </a:p>
          <a:p>
            <a:pPr indent="0" lvl="0" marL="63500" rtl="0" algn="l">
              <a:lnSpc>
                <a:spcPct val="70000"/>
              </a:lnSpc>
              <a:spcBef>
                <a:spcPts val="800"/>
              </a:spcBef>
              <a:spcAft>
                <a:spcPts val="0"/>
              </a:spcAft>
              <a:buClr>
                <a:schemeClr val="dk1"/>
              </a:buClr>
              <a:buSzPts val="2200"/>
              <a:buNone/>
            </a:pPr>
            <a:r>
              <a:rPr b="1" lang="en" sz="2200"/>
              <a:t>WATCH: </a:t>
            </a:r>
            <a:r>
              <a:rPr lang="en" sz="2200"/>
              <a:t> Conditions are </a:t>
            </a:r>
            <a:r>
              <a:rPr i="1" lang="en" sz="2200" u="sng"/>
              <a:t>favorable</a:t>
            </a:r>
            <a:r>
              <a:rPr lang="en" sz="2200"/>
              <a:t> for a given weather event</a:t>
            </a:r>
            <a:endParaRPr/>
          </a:p>
          <a:p>
            <a:pPr indent="-203200" lvl="1" marL="482600" rtl="0" algn="l">
              <a:lnSpc>
                <a:spcPct val="70000"/>
              </a:lnSpc>
              <a:spcBef>
                <a:spcPts val="400"/>
              </a:spcBef>
              <a:spcAft>
                <a:spcPts val="0"/>
              </a:spcAft>
              <a:buSzPts val="1600"/>
              <a:buChar char="•"/>
            </a:pPr>
            <a:r>
              <a:rPr lang="en" sz="1600"/>
              <a:t>Still not a Certainty...in fact the chances of occurrence are     </a:t>
            </a:r>
            <a:r>
              <a:rPr b="1" lang="en" sz="1600">
                <a:solidFill>
                  <a:srgbClr val="C00000"/>
                </a:solidFill>
              </a:rPr>
              <a:t>????</a:t>
            </a:r>
            <a:endParaRPr sz="1600"/>
          </a:p>
          <a:p>
            <a:pPr indent="-203200" lvl="1" marL="482600" rtl="0" algn="l">
              <a:lnSpc>
                <a:spcPct val="70000"/>
              </a:lnSpc>
              <a:spcBef>
                <a:spcPts val="400"/>
              </a:spcBef>
              <a:spcAft>
                <a:spcPts val="0"/>
              </a:spcAft>
              <a:buClr>
                <a:schemeClr val="dk1"/>
              </a:buClr>
              <a:buSzPts val="1600"/>
              <a:buChar char="•"/>
            </a:pPr>
            <a:r>
              <a:rPr lang="en" sz="1600"/>
              <a:t>Lead Time can range in time from a few hours to several days</a:t>
            </a:r>
            <a:endParaRPr/>
          </a:p>
          <a:p>
            <a:pPr indent="-203200" lvl="1" marL="482600" rtl="0" algn="l">
              <a:lnSpc>
                <a:spcPct val="70000"/>
              </a:lnSpc>
              <a:spcBef>
                <a:spcPts val="400"/>
              </a:spcBef>
              <a:spcAft>
                <a:spcPts val="0"/>
              </a:spcAft>
              <a:buClr>
                <a:schemeClr val="dk1"/>
              </a:buClr>
              <a:buSzPts val="1600"/>
              <a:buChar char="•"/>
            </a:pPr>
            <a:r>
              <a:rPr lang="en" sz="1600"/>
              <a:t>Some Watches will result in bad weather...some will not.</a:t>
            </a:r>
            <a:endParaRPr/>
          </a:p>
          <a:p>
            <a:pPr indent="0" lvl="1" marL="279400" rtl="0" algn="l">
              <a:lnSpc>
                <a:spcPct val="70000"/>
              </a:lnSpc>
              <a:spcBef>
                <a:spcPts val="400"/>
              </a:spcBef>
              <a:spcAft>
                <a:spcPts val="0"/>
              </a:spcAft>
              <a:buClr>
                <a:schemeClr val="dk1"/>
              </a:buClr>
              <a:buSzPts val="1600"/>
              <a:buNone/>
            </a:pPr>
            <a:r>
              <a:t/>
            </a:r>
            <a:endParaRPr sz="1600"/>
          </a:p>
          <a:p>
            <a:pPr indent="0" lvl="0" marL="0" rtl="0" algn="l">
              <a:lnSpc>
                <a:spcPct val="70000"/>
              </a:lnSpc>
              <a:spcBef>
                <a:spcPts val="800"/>
              </a:spcBef>
              <a:spcAft>
                <a:spcPts val="0"/>
              </a:spcAft>
              <a:buClr>
                <a:schemeClr val="dk1"/>
              </a:buClr>
              <a:buSzPts val="2200"/>
              <a:buNone/>
            </a:pPr>
            <a:r>
              <a:rPr b="1" lang="en" sz="2200"/>
              <a:t>WARNING: </a:t>
            </a:r>
            <a:r>
              <a:rPr lang="en" sz="2200"/>
              <a:t> Conditions </a:t>
            </a:r>
            <a:r>
              <a:rPr i="1" lang="en" sz="2200" u="sng"/>
              <a:t>imminent</a:t>
            </a:r>
            <a:r>
              <a:rPr lang="en" sz="2200"/>
              <a:t> (or extremely likely) for a given weather event</a:t>
            </a:r>
            <a:endParaRPr/>
          </a:p>
          <a:p>
            <a:pPr indent="-203200" lvl="1" marL="482600" rtl="0" algn="l">
              <a:lnSpc>
                <a:spcPct val="70000"/>
              </a:lnSpc>
              <a:spcBef>
                <a:spcPts val="400"/>
              </a:spcBef>
              <a:spcAft>
                <a:spcPts val="0"/>
              </a:spcAft>
              <a:buSzPts val="1600"/>
              <a:buChar char="•"/>
            </a:pPr>
            <a:r>
              <a:rPr lang="en" sz="1600"/>
              <a:t>Not necessarily 100% certainty, but getting there   </a:t>
            </a:r>
            <a:r>
              <a:rPr b="1" lang="en" sz="1600">
                <a:solidFill>
                  <a:srgbClr val="C00000"/>
                </a:solidFill>
              </a:rPr>
              <a:t>???? </a:t>
            </a:r>
            <a:endParaRPr/>
          </a:p>
          <a:p>
            <a:pPr indent="-203200" lvl="1" marL="482600" rtl="0" algn="l">
              <a:lnSpc>
                <a:spcPct val="70000"/>
              </a:lnSpc>
              <a:spcBef>
                <a:spcPts val="400"/>
              </a:spcBef>
              <a:spcAft>
                <a:spcPts val="0"/>
              </a:spcAft>
              <a:buSzPts val="1600"/>
              <a:buChar char="•"/>
            </a:pPr>
            <a:r>
              <a:rPr lang="en" sz="1600"/>
              <a:t>Lead Time can range from a few minutes (Severe) to about a day (Flood, Winter)</a:t>
            </a:r>
            <a:endParaRPr/>
          </a:p>
          <a:p>
            <a:pPr indent="-101600" lvl="1" marL="482600" rtl="0" algn="l">
              <a:lnSpc>
                <a:spcPct val="70000"/>
              </a:lnSpc>
              <a:spcBef>
                <a:spcPts val="400"/>
              </a:spcBef>
              <a:spcAft>
                <a:spcPts val="0"/>
              </a:spcAft>
              <a:buClr>
                <a:schemeClr val="dk1"/>
              </a:buClr>
              <a:buSzPts val="1700"/>
              <a:buNone/>
            </a:pPr>
            <a:r>
              <a:t/>
            </a:r>
            <a:endParaRPr sz="1700"/>
          </a:p>
        </p:txBody>
      </p:sp>
      <p:sp>
        <p:nvSpPr>
          <p:cNvPr id="483" name="Google Shape;483;p63"/>
          <p:cNvSpPr/>
          <p:nvPr/>
        </p:nvSpPr>
        <p:spPr>
          <a:xfrm>
            <a:off x="5608997" y="2390894"/>
            <a:ext cx="893100" cy="222000"/>
          </a:xfrm>
          <a:prstGeom prst="rect">
            <a:avLst/>
          </a:prstGeom>
          <a:solidFill>
            <a:schemeClr val="lt1"/>
          </a:solidFill>
          <a:ln cap="flat" cmpd="sng" w="1270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100"/>
              <a:buFont typeface="Arial"/>
              <a:buNone/>
            </a:pPr>
            <a:r>
              <a:rPr b="1" i="0" lang="en" sz="1200" u="none" cap="none" strike="noStrike">
                <a:solidFill>
                  <a:srgbClr val="C00000"/>
                </a:solidFill>
                <a:latin typeface="Arial"/>
                <a:ea typeface="Arial"/>
                <a:cs typeface="Arial"/>
                <a:sym typeface="Arial"/>
              </a:rPr>
              <a:t>50 - 79%</a:t>
            </a:r>
            <a:endParaRPr b="1" i="0" sz="1200" u="none" cap="none" strike="noStrike">
              <a:solidFill>
                <a:srgbClr val="C00000"/>
              </a:solidFill>
              <a:latin typeface="Arial"/>
              <a:ea typeface="Arial"/>
              <a:cs typeface="Arial"/>
              <a:sym typeface="Arial"/>
            </a:endParaRPr>
          </a:p>
        </p:txBody>
      </p:sp>
      <p:sp>
        <p:nvSpPr>
          <p:cNvPr id="484" name="Google Shape;484;p63"/>
          <p:cNvSpPr/>
          <p:nvPr/>
        </p:nvSpPr>
        <p:spPr>
          <a:xfrm>
            <a:off x="4796748" y="3685758"/>
            <a:ext cx="893100" cy="222000"/>
          </a:xfrm>
          <a:prstGeom prst="rect">
            <a:avLst/>
          </a:prstGeom>
          <a:solidFill>
            <a:schemeClr val="lt1"/>
          </a:solidFill>
          <a:ln cap="flat" cmpd="sng" w="1270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100"/>
              <a:buFont typeface="Arial"/>
              <a:buNone/>
            </a:pPr>
            <a:r>
              <a:rPr b="1" i="0" lang="en" sz="1200" u="none" cap="none" strike="noStrike">
                <a:solidFill>
                  <a:srgbClr val="C00000"/>
                </a:solidFill>
                <a:latin typeface="Arial"/>
                <a:ea typeface="Arial"/>
                <a:cs typeface="Arial"/>
                <a:sym typeface="Arial"/>
              </a:rPr>
              <a:t>&gt; 80%</a:t>
            </a:r>
            <a:endParaRPr b="1" i="0" sz="1200" u="none" cap="none" strike="noStrike">
              <a:solidFill>
                <a:srgbClr val="C00000"/>
              </a:solidFill>
              <a:latin typeface="Arial"/>
              <a:ea typeface="Arial"/>
              <a:cs typeface="Arial"/>
              <a:sym typeface="Arial"/>
            </a:endParaRPr>
          </a:p>
        </p:txBody>
      </p:sp>
      <p:sp>
        <p:nvSpPr>
          <p:cNvPr id="485" name="Google Shape;485;p63"/>
          <p:cNvSpPr/>
          <p:nvPr/>
        </p:nvSpPr>
        <p:spPr>
          <a:xfrm>
            <a:off x="2617100" y="1344898"/>
            <a:ext cx="893100" cy="162000"/>
          </a:xfrm>
          <a:prstGeom prst="rect">
            <a:avLst/>
          </a:prstGeom>
          <a:solidFill>
            <a:schemeClr val="lt1"/>
          </a:solidFill>
          <a:ln cap="flat" cmpd="sng" w="1270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100"/>
              <a:buFont typeface="Arial"/>
              <a:buNone/>
            </a:pPr>
            <a:r>
              <a:rPr b="1" i="0" lang="en" sz="1200" u="none" cap="none" strike="noStrike">
                <a:solidFill>
                  <a:srgbClr val="C00000"/>
                </a:solidFill>
                <a:latin typeface="Arial"/>
                <a:ea typeface="Arial"/>
                <a:cs typeface="Arial"/>
                <a:sym typeface="Arial"/>
              </a:rPr>
              <a:t>30 - 49%</a:t>
            </a:r>
            <a:endParaRPr b="1" i="0" sz="1200" u="none" cap="none" strike="noStrike">
              <a:solidFill>
                <a:srgbClr val="C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2"/>
                                        </p:tgtEl>
                                        <p:attrNameLst>
                                          <p:attrName>style.visibility</p:attrName>
                                        </p:attrNameLst>
                                      </p:cBhvr>
                                      <p:to>
                                        <p:strVal val="visible"/>
                                      </p:to>
                                    </p:set>
                                    <p:animEffect filter="fade" transition="in">
                                      <p:cBhvr>
                                        <p:cTn dur="1000"/>
                                        <p:tgtEl>
                                          <p:spTgt spid="4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5"/>
                                        </p:tgtEl>
                                        <p:attrNameLst>
                                          <p:attrName>style.visibility</p:attrName>
                                        </p:attrNameLst>
                                      </p:cBhvr>
                                      <p:to>
                                        <p:strVal val="visible"/>
                                      </p:to>
                                    </p:set>
                                    <p:animEffect filter="fade" transition="in">
                                      <p:cBhvr>
                                        <p:cTn dur="500"/>
                                        <p:tgtEl>
                                          <p:spTgt spid="4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3"/>
                                        </p:tgtEl>
                                        <p:attrNameLst>
                                          <p:attrName>style.visibility</p:attrName>
                                        </p:attrNameLst>
                                      </p:cBhvr>
                                      <p:to>
                                        <p:strVal val="visible"/>
                                      </p:to>
                                    </p:set>
                                    <p:animEffect filter="fade" transition="in">
                                      <p:cBhvr>
                                        <p:cTn dur="500"/>
                                        <p:tgtEl>
                                          <p:spTgt spid="4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4"/>
                                        </p:tgtEl>
                                        <p:attrNameLst>
                                          <p:attrName>style.visibility</p:attrName>
                                        </p:attrNameLst>
                                      </p:cBhvr>
                                      <p:to>
                                        <p:strVal val="visible"/>
                                      </p:to>
                                    </p:set>
                                    <p:animEffect filter="fade" transition="in">
                                      <p:cBhvr>
                                        <p:cTn dur="500"/>
                                        <p:tgtEl>
                                          <p:spTgt spid="4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p64"/>
          <p:cNvSpPr txBox="1"/>
          <p:nvPr>
            <p:ph type="title"/>
          </p:nvPr>
        </p:nvSpPr>
        <p:spPr>
          <a:xfrm>
            <a:off x="171829" y="189912"/>
            <a:ext cx="8343521" cy="723683"/>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lt1"/>
              </a:buClr>
              <a:buSzPts val="3300"/>
              <a:buFont typeface="Gill Sans"/>
              <a:buNone/>
            </a:pPr>
            <a:r>
              <a:rPr lang="en"/>
              <a:t>Product Guide - </a:t>
            </a:r>
            <a:r>
              <a:rPr lang="en" u="sng"/>
              <a:t>Outlook</a:t>
            </a:r>
            <a:endParaRPr/>
          </a:p>
        </p:txBody>
      </p:sp>
      <p:sp>
        <p:nvSpPr>
          <p:cNvPr id="491" name="Google Shape;491;p64"/>
          <p:cNvSpPr txBox="1"/>
          <p:nvPr>
            <p:ph idx="1" type="body"/>
          </p:nvPr>
        </p:nvSpPr>
        <p:spPr>
          <a:xfrm>
            <a:off x="171829" y="1078577"/>
            <a:ext cx="8833625" cy="3554146"/>
          </a:xfrm>
          <a:prstGeom prst="rect">
            <a:avLst/>
          </a:prstGeom>
          <a:noFill/>
          <a:ln>
            <a:noFill/>
          </a:ln>
        </p:spPr>
        <p:txBody>
          <a:bodyPr anchorCtr="0" anchor="t" bIns="34275" lIns="68575" spcFirstLastPara="1" rIns="68575" wrap="square" tIns="34275">
            <a:noAutofit/>
          </a:bodyPr>
          <a:lstStyle/>
          <a:p>
            <a:pPr indent="-177800" lvl="1" marL="520700" rtl="0" algn="l">
              <a:lnSpc>
                <a:spcPct val="90000"/>
              </a:lnSpc>
              <a:spcBef>
                <a:spcPts val="0"/>
              </a:spcBef>
              <a:spcAft>
                <a:spcPts val="0"/>
              </a:spcAft>
              <a:buClr>
                <a:schemeClr val="dk1"/>
              </a:buClr>
              <a:buSzPts val="1800"/>
              <a:buChar char="•"/>
            </a:pPr>
            <a:r>
              <a:rPr lang="en"/>
              <a:t>HWO (Hazardous Weather Outlook)</a:t>
            </a:r>
            <a:endParaRPr/>
          </a:p>
          <a:p>
            <a:pPr indent="-63500" lvl="1" marL="520700" rtl="0" algn="l">
              <a:lnSpc>
                <a:spcPct val="90000"/>
              </a:lnSpc>
              <a:spcBef>
                <a:spcPts val="400"/>
              </a:spcBef>
              <a:spcAft>
                <a:spcPts val="0"/>
              </a:spcAft>
              <a:buClr>
                <a:schemeClr val="dk1"/>
              </a:buClr>
              <a:buSzPts val="1800"/>
              <a:buNone/>
            </a:pPr>
            <a:r>
              <a:t/>
            </a:r>
            <a:endParaRPr/>
          </a:p>
        </p:txBody>
      </p:sp>
      <p:pic>
        <p:nvPicPr>
          <p:cNvPr id="492" name="Google Shape;492;p64"/>
          <p:cNvPicPr preferRelativeResize="0"/>
          <p:nvPr/>
        </p:nvPicPr>
        <p:blipFill rotWithShape="1">
          <a:blip r:embed="rId3">
            <a:alphaModFix/>
          </a:blip>
          <a:srcRect b="0" l="0" r="0" t="0"/>
          <a:stretch/>
        </p:blipFill>
        <p:spPr>
          <a:xfrm>
            <a:off x="513209" y="1700213"/>
            <a:ext cx="3127247" cy="2983978"/>
          </a:xfrm>
          <a:prstGeom prst="rect">
            <a:avLst/>
          </a:prstGeom>
          <a:noFill/>
          <a:ln>
            <a:noFill/>
          </a:ln>
          <a:effectLst>
            <a:outerShdw blurRad="292100" rotWithShape="0" algn="tl" dir="2700000" dist="139700">
              <a:srgbClr val="333333">
                <a:alpha val="63529"/>
              </a:srgbClr>
            </a:outerShdw>
          </a:effectLst>
        </p:spPr>
      </p:pic>
      <p:pic>
        <p:nvPicPr>
          <p:cNvPr id="493" name="Google Shape;493;p64"/>
          <p:cNvPicPr preferRelativeResize="0"/>
          <p:nvPr/>
        </p:nvPicPr>
        <p:blipFill rotWithShape="1">
          <a:blip r:embed="rId4">
            <a:alphaModFix/>
          </a:blip>
          <a:srcRect b="0" l="0" r="0" t="0"/>
          <a:stretch/>
        </p:blipFill>
        <p:spPr>
          <a:xfrm>
            <a:off x="3738988" y="1854818"/>
            <a:ext cx="5266466" cy="1903895"/>
          </a:xfrm>
          <a:prstGeom prst="rect">
            <a:avLst/>
          </a:prstGeom>
          <a:noFill/>
          <a:ln>
            <a:noFill/>
          </a:ln>
        </p:spPr>
      </p:pic>
      <p:sp>
        <p:nvSpPr>
          <p:cNvPr id="494" name="Google Shape;494;p64"/>
          <p:cNvSpPr txBox="1"/>
          <p:nvPr/>
        </p:nvSpPr>
        <p:spPr>
          <a:xfrm>
            <a:off x="4779126" y="4057225"/>
            <a:ext cx="37362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Gill Sans"/>
                <a:ea typeface="Gill Sans"/>
                <a:cs typeface="Gill Sans"/>
                <a:sym typeface="Gill Sans"/>
              </a:rPr>
              <a:t>https://www.weather.gov/erh/ghwo?wfo=ctp</a:t>
            </a:r>
            <a:endParaRPr sz="11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98" name="Shape 498"/>
        <p:cNvGrpSpPr/>
        <p:nvPr/>
      </p:nvGrpSpPr>
      <p:grpSpPr>
        <a:xfrm>
          <a:off x="0" y="0"/>
          <a:ext cx="0" cy="0"/>
          <a:chOff x="0" y="0"/>
          <a:chExt cx="0" cy="0"/>
        </a:xfrm>
      </p:grpSpPr>
      <p:sp>
        <p:nvSpPr>
          <p:cNvPr id="499" name="Google Shape;499;p65"/>
          <p:cNvSpPr txBox="1"/>
          <p:nvPr>
            <p:ph type="title"/>
          </p:nvPr>
        </p:nvSpPr>
        <p:spPr>
          <a:xfrm>
            <a:off x="171829" y="189912"/>
            <a:ext cx="8343521" cy="723683"/>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lt1"/>
              </a:buClr>
              <a:buSzPts val="3300"/>
              <a:buFont typeface="Gill Sans"/>
              <a:buNone/>
            </a:pPr>
            <a:r>
              <a:rPr lang="en"/>
              <a:t>Severe Weather Outlooks</a:t>
            </a:r>
            <a:endParaRPr/>
          </a:p>
        </p:txBody>
      </p:sp>
      <p:pic>
        <p:nvPicPr>
          <p:cNvPr descr="http://www.spc.noaa.gov/new/images/Outlook-category-descriptions.png" id="500" name="Google Shape;500;p65"/>
          <p:cNvPicPr preferRelativeResize="0"/>
          <p:nvPr/>
        </p:nvPicPr>
        <p:blipFill rotWithShape="1">
          <a:blip r:embed="rId3">
            <a:alphaModFix/>
          </a:blip>
          <a:srcRect b="0" l="0" r="0" t="0"/>
          <a:stretch/>
        </p:blipFill>
        <p:spPr>
          <a:xfrm>
            <a:off x="3277998" y="1027912"/>
            <a:ext cx="5866002" cy="3703586"/>
          </a:xfrm>
          <a:prstGeom prst="rect">
            <a:avLst/>
          </a:prstGeom>
          <a:noFill/>
          <a:ln>
            <a:noFill/>
          </a:ln>
          <a:effectLst>
            <a:outerShdw blurRad="292100" rotWithShape="0" algn="tl" dir="2700000" dist="139700">
              <a:srgbClr val="333333">
                <a:alpha val="63529"/>
              </a:srgbClr>
            </a:outerShdw>
          </a:effectLst>
        </p:spPr>
      </p:pic>
      <p:sp>
        <p:nvSpPr>
          <p:cNvPr id="501" name="Google Shape;501;p65"/>
          <p:cNvSpPr txBox="1"/>
          <p:nvPr/>
        </p:nvSpPr>
        <p:spPr>
          <a:xfrm>
            <a:off x="3811249" y="4757380"/>
            <a:ext cx="2788170" cy="392415"/>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100"/>
              <a:buFont typeface="Arial"/>
              <a:buNone/>
            </a:pPr>
            <a:r>
              <a:rPr b="1" i="0" lang="en" sz="2100" u="sng" cap="none" strike="noStrike">
                <a:solidFill>
                  <a:schemeClr val="hlink"/>
                </a:solidFill>
                <a:latin typeface="Gill Sans"/>
                <a:ea typeface="Gill Sans"/>
                <a:cs typeface="Gill Sans"/>
                <a:sym typeface="Gill Sans"/>
                <a:hlinkClick r:id="rId4"/>
              </a:rPr>
              <a:t>www.spc.noaa.gov</a:t>
            </a:r>
            <a:endParaRPr b="1" i="0" sz="2100" u="none" cap="none" strike="noStrike">
              <a:solidFill>
                <a:srgbClr val="FFFF99"/>
              </a:solidFill>
              <a:latin typeface="Gill Sans"/>
              <a:ea typeface="Gill Sans"/>
              <a:cs typeface="Gill Sans"/>
              <a:sym typeface="Gill Sans"/>
            </a:endParaRPr>
          </a:p>
        </p:txBody>
      </p:sp>
      <p:pic>
        <p:nvPicPr>
          <p:cNvPr descr="20200603 1300 UTC Day 1 Outlook Graphic" id="502" name="Google Shape;502;p65"/>
          <p:cNvPicPr preferRelativeResize="0"/>
          <p:nvPr/>
        </p:nvPicPr>
        <p:blipFill rotWithShape="1">
          <a:blip r:embed="rId5">
            <a:alphaModFix/>
          </a:blip>
          <a:srcRect b="0" l="49465" r="1" t="8178"/>
          <a:stretch/>
        </p:blipFill>
        <p:spPr>
          <a:xfrm>
            <a:off x="171830" y="1131242"/>
            <a:ext cx="3025112" cy="3352109"/>
          </a:xfrm>
          <a:prstGeom prst="rect">
            <a:avLst/>
          </a:prstGeom>
          <a:noFill/>
          <a:ln>
            <a:noFill/>
          </a:ln>
          <a:effectLst>
            <a:outerShdw blurRad="292100" rotWithShape="0" algn="tl" dir="2700000" dist="139700">
              <a:srgbClr val="333333">
                <a:alpha val="63529"/>
              </a:srgb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06" name="Shape 506"/>
        <p:cNvGrpSpPr/>
        <p:nvPr/>
      </p:nvGrpSpPr>
      <p:grpSpPr>
        <a:xfrm>
          <a:off x="0" y="0"/>
          <a:ext cx="0" cy="0"/>
          <a:chOff x="0" y="0"/>
          <a:chExt cx="0" cy="0"/>
        </a:xfrm>
      </p:grpSpPr>
      <p:sp>
        <p:nvSpPr>
          <p:cNvPr id="507" name="Google Shape;507;p66"/>
          <p:cNvSpPr txBox="1"/>
          <p:nvPr>
            <p:ph type="title"/>
          </p:nvPr>
        </p:nvSpPr>
        <p:spPr>
          <a:xfrm>
            <a:off x="171829" y="189912"/>
            <a:ext cx="8343521" cy="723683"/>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lt1"/>
              </a:buClr>
              <a:buSzPts val="3300"/>
              <a:buFont typeface="Gill Sans"/>
              <a:buNone/>
            </a:pPr>
            <a:r>
              <a:rPr lang="en"/>
              <a:t>Excessive Rainfall Outlooks</a:t>
            </a:r>
            <a:endParaRPr/>
          </a:p>
        </p:txBody>
      </p:sp>
      <p:sp>
        <p:nvSpPr>
          <p:cNvPr id="508" name="Google Shape;508;p66"/>
          <p:cNvSpPr txBox="1"/>
          <p:nvPr/>
        </p:nvSpPr>
        <p:spPr>
          <a:xfrm>
            <a:off x="3811249" y="4757380"/>
            <a:ext cx="2788170" cy="392415"/>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100"/>
              <a:buFont typeface="Arial"/>
              <a:buNone/>
            </a:pPr>
            <a:r>
              <a:rPr b="1" i="0" lang="en" sz="2100" u="sng" cap="none" strike="noStrike">
                <a:solidFill>
                  <a:schemeClr val="hlink"/>
                </a:solidFill>
                <a:latin typeface="Gill Sans"/>
                <a:ea typeface="Gill Sans"/>
                <a:cs typeface="Gill Sans"/>
                <a:sym typeface="Gill Sans"/>
                <a:hlinkClick r:id="rId3"/>
              </a:rPr>
              <a:t>www.spc.noaa.gov</a:t>
            </a:r>
            <a:endParaRPr b="1" i="0" sz="2100" u="none" cap="none" strike="noStrike">
              <a:solidFill>
                <a:srgbClr val="FFFF99"/>
              </a:solidFill>
              <a:latin typeface="Gill Sans"/>
              <a:ea typeface="Gill Sans"/>
              <a:cs typeface="Gill Sans"/>
              <a:sym typeface="Gill Sans"/>
            </a:endParaRPr>
          </a:p>
        </p:txBody>
      </p:sp>
      <p:pic>
        <p:nvPicPr>
          <p:cNvPr descr="https://www.wpc.ncep.noaa.gov/para/para_images/ERO_Categories.png" id="509" name="Google Shape;509;p66"/>
          <p:cNvPicPr preferRelativeResize="0"/>
          <p:nvPr/>
        </p:nvPicPr>
        <p:blipFill rotWithShape="1">
          <a:blip r:embed="rId4">
            <a:alphaModFix/>
          </a:blip>
          <a:srcRect b="0" l="0" r="0" t="0"/>
          <a:stretch/>
        </p:blipFill>
        <p:spPr>
          <a:xfrm>
            <a:off x="3264144" y="1059431"/>
            <a:ext cx="5879856" cy="3495731"/>
          </a:xfrm>
          <a:prstGeom prst="rect">
            <a:avLst/>
          </a:prstGeom>
          <a:noFill/>
          <a:ln>
            <a:noFill/>
          </a:ln>
        </p:spPr>
      </p:pic>
      <p:pic>
        <p:nvPicPr>
          <p:cNvPr descr="Graphic not available" id="510" name="Google Shape;510;p66"/>
          <p:cNvPicPr preferRelativeResize="0"/>
          <p:nvPr/>
        </p:nvPicPr>
        <p:blipFill rotWithShape="1">
          <a:blip r:embed="rId5">
            <a:alphaModFix/>
          </a:blip>
          <a:srcRect b="0" l="32325" r="0" t="806"/>
          <a:stretch/>
        </p:blipFill>
        <p:spPr>
          <a:xfrm>
            <a:off x="171829" y="1131242"/>
            <a:ext cx="3025113" cy="335210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14" name="Shape 514"/>
        <p:cNvGrpSpPr/>
        <p:nvPr/>
      </p:nvGrpSpPr>
      <p:grpSpPr>
        <a:xfrm>
          <a:off x="0" y="0"/>
          <a:ext cx="0" cy="0"/>
          <a:chOff x="0" y="0"/>
          <a:chExt cx="0" cy="0"/>
        </a:xfrm>
      </p:grpSpPr>
      <p:sp>
        <p:nvSpPr>
          <p:cNvPr id="515" name="Google Shape;515;p67"/>
          <p:cNvSpPr txBox="1"/>
          <p:nvPr>
            <p:ph type="title"/>
          </p:nvPr>
        </p:nvSpPr>
        <p:spPr>
          <a:xfrm>
            <a:off x="171829" y="189912"/>
            <a:ext cx="8343521" cy="723683"/>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lt1"/>
              </a:buClr>
              <a:buSzPts val="3300"/>
              <a:buFont typeface="Gill Sans"/>
              <a:buNone/>
            </a:pPr>
            <a:r>
              <a:rPr lang="en"/>
              <a:t>Product Guide - </a:t>
            </a:r>
            <a:r>
              <a:rPr lang="en" u="sng"/>
              <a:t>Watch</a:t>
            </a:r>
            <a:endParaRPr/>
          </a:p>
        </p:txBody>
      </p:sp>
      <p:pic>
        <p:nvPicPr>
          <p:cNvPr id="516" name="Google Shape;516;p67"/>
          <p:cNvPicPr preferRelativeResize="0"/>
          <p:nvPr/>
        </p:nvPicPr>
        <p:blipFill rotWithShape="1">
          <a:blip r:embed="rId3">
            <a:alphaModFix/>
          </a:blip>
          <a:srcRect b="0" l="0" r="0" t="0"/>
          <a:stretch/>
        </p:blipFill>
        <p:spPr>
          <a:xfrm>
            <a:off x="394855" y="1050543"/>
            <a:ext cx="3369118" cy="3667991"/>
          </a:xfrm>
          <a:prstGeom prst="rect">
            <a:avLst/>
          </a:prstGeom>
          <a:noFill/>
          <a:ln>
            <a:noFill/>
          </a:ln>
          <a:effectLst>
            <a:outerShdw blurRad="292100" rotWithShape="0" algn="tl" dir="2700000" dist="139700">
              <a:srgbClr val="333333">
                <a:alpha val="63529"/>
              </a:srgbClr>
            </a:outerShdw>
          </a:effectLst>
        </p:spPr>
      </p:pic>
      <p:pic>
        <p:nvPicPr>
          <p:cNvPr id="517" name="Google Shape;517;p67"/>
          <p:cNvPicPr preferRelativeResize="0"/>
          <p:nvPr/>
        </p:nvPicPr>
        <p:blipFill rotWithShape="1">
          <a:blip r:embed="rId4">
            <a:alphaModFix/>
          </a:blip>
          <a:srcRect b="0" l="0" r="0" t="0"/>
          <a:stretch/>
        </p:blipFill>
        <p:spPr>
          <a:xfrm>
            <a:off x="4343590" y="1141149"/>
            <a:ext cx="4572000" cy="3429000"/>
          </a:xfrm>
          <a:prstGeom prst="rect">
            <a:avLst/>
          </a:prstGeom>
          <a:noFill/>
          <a:ln>
            <a:noFill/>
          </a:ln>
          <a:effectLst>
            <a:outerShdw blurRad="292100" rotWithShape="0" algn="tl" dir="2700000" dist="139700">
              <a:srgbClr val="333333">
                <a:alpha val="63529"/>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49" name="Shape 249"/>
        <p:cNvGrpSpPr/>
        <p:nvPr/>
      </p:nvGrpSpPr>
      <p:grpSpPr>
        <a:xfrm>
          <a:off x="0" y="0"/>
          <a:ext cx="0" cy="0"/>
          <a:chOff x="0" y="0"/>
          <a:chExt cx="0" cy="0"/>
        </a:xfrm>
      </p:grpSpPr>
      <p:sp>
        <p:nvSpPr>
          <p:cNvPr id="250" name="Google Shape;250;p41"/>
          <p:cNvSpPr txBox="1"/>
          <p:nvPr>
            <p:ph type="title"/>
          </p:nvPr>
        </p:nvSpPr>
        <p:spPr>
          <a:xfrm>
            <a:off x="171829" y="189912"/>
            <a:ext cx="8343521" cy="723683"/>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lt1"/>
              </a:buClr>
              <a:buSzPts val="3300"/>
              <a:buFont typeface="Gill Sans"/>
              <a:buNone/>
            </a:pPr>
            <a:r>
              <a:rPr lang="en"/>
              <a:t>National Weather Service</a:t>
            </a:r>
            <a:endParaRPr/>
          </a:p>
        </p:txBody>
      </p:sp>
      <p:sp>
        <p:nvSpPr>
          <p:cNvPr id="251" name="Google Shape;251;p41"/>
          <p:cNvSpPr txBox="1"/>
          <p:nvPr>
            <p:ph idx="1" type="body"/>
          </p:nvPr>
        </p:nvSpPr>
        <p:spPr>
          <a:xfrm>
            <a:off x="171829" y="1173775"/>
            <a:ext cx="7283865" cy="3250956"/>
          </a:xfrm>
          <a:prstGeom prst="rect">
            <a:avLst/>
          </a:prstGeom>
          <a:noFill/>
          <a:ln>
            <a:noFill/>
          </a:ln>
        </p:spPr>
        <p:txBody>
          <a:bodyPr anchorCtr="0" anchor="t" bIns="34275" lIns="68575" spcFirstLastPara="1" rIns="68575" wrap="square" tIns="34275">
            <a:noAutofit/>
          </a:bodyPr>
          <a:lstStyle/>
          <a:p>
            <a:pPr indent="-171450" lvl="0" marL="177800" rtl="0" algn="l">
              <a:lnSpc>
                <a:spcPct val="90000"/>
              </a:lnSpc>
              <a:spcBef>
                <a:spcPts val="0"/>
              </a:spcBef>
              <a:spcAft>
                <a:spcPts val="0"/>
              </a:spcAft>
              <a:buClr>
                <a:schemeClr val="dk1"/>
              </a:buClr>
              <a:buSzPts val="2100"/>
              <a:buChar char="•"/>
            </a:pPr>
            <a:r>
              <a:rPr lang="en"/>
              <a:t>National Weather Service</a:t>
            </a:r>
            <a:endParaRPr/>
          </a:p>
          <a:p>
            <a:pPr indent="-171450" lvl="1" marL="520700" rtl="0" algn="l">
              <a:lnSpc>
                <a:spcPct val="90000"/>
              </a:lnSpc>
              <a:spcBef>
                <a:spcPts val="400"/>
              </a:spcBef>
              <a:spcAft>
                <a:spcPts val="0"/>
              </a:spcAft>
              <a:buClr>
                <a:schemeClr val="dk1"/>
              </a:buClr>
              <a:buSzPts val="2100"/>
              <a:buChar char="•"/>
            </a:pPr>
            <a:r>
              <a:rPr lang="en" sz="2100"/>
              <a:t>Our parent agency is NOAA</a:t>
            </a:r>
            <a:endParaRPr/>
          </a:p>
          <a:p>
            <a:pPr indent="-171450" lvl="2" marL="863600" rtl="0" algn="l">
              <a:lnSpc>
                <a:spcPct val="90000"/>
              </a:lnSpc>
              <a:spcBef>
                <a:spcPts val="400"/>
              </a:spcBef>
              <a:spcAft>
                <a:spcPts val="0"/>
              </a:spcAft>
              <a:buClr>
                <a:schemeClr val="dk1"/>
              </a:buClr>
              <a:buSzPts val="2100"/>
              <a:buChar char="•"/>
            </a:pPr>
            <a:r>
              <a:rPr lang="en" sz="2100"/>
              <a:t>National Oceanic and Atmospheric Administration</a:t>
            </a:r>
            <a:endParaRPr/>
          </a:p>
          <a:p>
            <a:pPr indent="-171450" lvl="1" marL="520700" rtl="0" algn="l">
              <a:lnSpc>
                <a:spcPct val="90000"/>
              </a:lnSpc>
              <a:spcBef>
                <a:spcPts val="400"/>
              </a:spcBef>
              <a:spcAft>
                <a:spcPts val="0"/>
              </a:spcAft>
              <a:buClr>
                <a:schemeClr val="dk1"/>
              </a:buClr>
              <a:buSzPts val="2100"/>
              <a:buChar char="•"/>
            </a:pPr>
            <a:r>
              <a:rPr lang="en" sz="2100"/>
              <a:t>NWS (and NOAA) fall under the Department of Commerce</a:t>
            </a:r>
            <a:endParaRPr/>
          </a:p>
          <a:p>
            <a:pPr indent="-171450" lvl="2" marL="863600" rtl="0" algn="l">
              <a:lnSpc>
                <a:spcPct val="90000"/>
              </a:lnSpc>
              <a:spcBef>
                <a:spcPts val="400"/>
              </a:spcBef>
              <a:spcAft>
                <a:spcPts val="0"/>
              </a:spcAft>
              <a:buClr>
                <a:schemeClr val="dk1"/>
              </a:buClr>
              <a:buSzPts val="2100"/>
              <a:buChar char="•"/>
            </a:pPr>
            <a:r>
              <a:rPr lang="en" sz="2100"/>
              <a:t>Federal agency</a:t>
            </a:r>
            <a:endParaRPr/>
          </a:p>
          <a:p>
            <a:pPr indent="-38100" lvl="2" marL="863600" rtl="0" algn="l">
              <a:lnSpc>
                <a:spcPct val="90000"/>
              </a:lnSpc>
              <a:spcBef>
                <a:spcPts val="400"/>
              </a:spcBef>
              <a:spcAft>
                <a:spcPts val="0"/>
              </a:spcAft>
              <a:buClr>
                <a:schemeClr val="dk1"/>
              </a:buClr>
              <a:buSzPts val="2100"/>
              <a:buNone/>
            </a:pPr>
            <a:r>
              <a:t/>
            </a:r>
            <a:endParaRPr sz="2100"/>
          </a:p>
          <a:p>
            <a:pPr indent="-171450" lvl="1" marL="520700" rtl="0" algn="l">
              <a:lnSpc>
                <a:spcPct val="90000"/>
              </a:lnSpc>
              <a:spcBef>
                <a:spcPts val="400"/>
              </a:spcBef>
              <a:spcAft>
                <a:spcPts val="0"/>
              </a:spcAft>
              <a:buClr>
                <a:srgbClr val="FF0000"/>
              </a:buClr>
              <a:buSzPts val="2100"/>
              <a:buChar char="•"/>
            </a:pPr>
            <a:r>
              <a:rPr b="1" lang="en" sz="2100" u="sng">
                <a:solidFill>
                  <a:srgbClr val="FF0000"/>
                </a:solidFill>
              </a:rPr>
              <a:t>Primary Mission:</a:t>
            </a:r>
            <a:endParaRPr/>
          </a:p>
          <a:p>
            <a:pPr indent="0" lvl="2" marL="685800" rtl="0" algn="l">
              <a:lnSpc>
                <a:spcPct val="90000"/>
              </a:lnSpc>
              <a:spcBef>
                <a:spcPts val="400"/>
              </a:spcBef>
              <a:spcAft>
                <a:spcPts val="0"/>
              </a:spcAft>
              <a:buSzPts val="2100"/>
              <a:buNone/>
            </a:pPr>
            <a:r>
              <a:rPr i="1" lang="en"/>
              <a:t>Provide weather, water and climate data, forecasts, warnings, and impact-based decision support services for the protection of life and property and enhancement of the national economy</a:t>
            </a:r>
            <a:endParaRPr/>
          </a:p>
        </p:txBody>
      </p:sp>
      <p:pic>
        <p:nvPicPr>
          <p:cNvPr descr="C:\SKYWARN 2012\DOC.png" id="252" name="Google Shape;252;p41"/>
          <p:cNvPicPr preferRelativeResize="0"/>
          <p:nvPr/>
        </p:nvPicPr>
        <p:blipFill rotWithShape="1">
          <a:blip r:embed="rId3">
            <a:alphaModFix/>
          </a:blip>
          <a:srcRect b="0" l="0" r="0" t="0"/>
          <a:stretch/>
        </p:blipFill>
        <p:spPr>
          <a:xfrm>
            <a:off x="8041988" y="1976804"/>
            <a:ext cx="1027510" cy="1021556"/>
          </a:xfrm>
          <a:prstGeom prst="rect">
            <a:avLst/>
          </a:prstGeom>
          <a:noFill/>
          <a:ln>
            <a:noFill/>
          </a:ln>
        </p:spPr>
      </p:pic>
      <p:pic>
        <p:nvPicPr>
          <p:cNvPr id="253" name="Google Shape;253;p41"/>
          <p:cNvPicPr preferRelativeResize="0"/>
          <p:nvPr/>
        </p:nvPicPr>
        <p:blipFill rotWithShape="1">
          <a:blip r:embed="rId4">
            <a:alphaModFix/>
          </a:blip>
          <a:srcRect b="0" l="0" r="0" t="0"/>
          <a:stretch/>
        </p:blipFill>
        <p:spPr>
          <a:xfrm>
            <a:off x="6951599" y="2494264"/>
            <a:ext cx="1008190" cy="1008190"/>
          </a:xfrm>
          <a:prstGeom prst="rect">
            <a:avLst/>
          </a:prstGeom>
          <a:noFill/>
          <a:ln>
            <a:noFill/>
          </a:ln>
        </p:spPr>
      </p:pic>
      <p:pic>
        <p:nvPicPr>
          <p:cNvPr id="254" name="Google Shape;254;p41"/>
          <p:cNvPicPr preferRelativeResize="0"/>
          <p:nvPr/>
        </p:nvPicPr>
        <p:blipFill rotWithShape="1">
          <a:blip r:embed="rId5">
            <a:alphaModFix/>
          </a:blip>
          <a:srcRect b="0" l="49890" r="0" t="0"/>
          <a:stretch/>
        </p:blipFill>
        <p:spPr>
          <a:xfrm>
            <a:off x="8098175" y="3234617"/>
            <a:ext cx="1003469" cy="10054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sp>
        <p:nvSpPr>
          <p:cNvPr id="522" name="Google Shape;522;p68"/>
          <p:cNvSpPr txBox="1"/>
          <p:nvPr>
            <p:ph type="title"/>
          </p:nvPr>
        </p:nvSpPr>
        <p:spPr>
          <a:xfrm>
            <a:off x="171829" y="189912"/>
            <a:ext cx="8343521" cy="723683"/>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lt1"/>
              </a:buClr>
              <a:buSzPts val="3300"/>
              <a:buFont typeface="Gill Sans"/>
              <a:buNone/>
            </a:pPr>
            <a:r>
              <a:rPr lang="en"/>
              <a:t>Product Guide - </a:t>
            </a:r>
            <a:r>
              <a:rPr lang="en" u="sng"/>
              <a:t>Warning</a:t>
            </a:r>
            <a:endParaRPr/>
          </a:p>
        </p:txBody>
      </p:sp>
      <p:pic>
        <p:nvPicPr>
          <p:cNvPr id="523" name="Google Shape;523;p68"/>
          <p:cNvPicPr preferRelativeResize="0"/>
          <p:nvPr/>
        </p:nvPicPr>
        <p:blipFill rotWithShape="1">
          <a:blip r:embed="rId3">
            <a:alphaModFix/>
          </a:blip>
          <a:srcRect b="0" l="0" r="0" t="0"/>
          <a:stretch/>
        </p:blipFill>
        <p:spPr>
          <a:xfrm>
            <a:off x="4447310" y="1162050"/>
            <a:ext cx="4572000" cy="3429000"/>
          </a:xfrm>
          <a:prstGeom prst="rect">
            <a:avLst/>
          </a:prstGeom>
          <a:noFill/>
          <a:ln>
            <a:noFill/>
          </a:ln>
          <a:effectLst>
            <a:outerShdw blurRad="292100" rotWithShape="0" algn="tl" dir="2700000" dist="139700">
              <a:srgbClr val="333333">
                <a:alpha val="63529"/>
              </a:srgbClr>
            </a:outerShdw>
          </a:effectLst>
        </p:spPr>
      </p:pic>
      <p:pic>
        <p:nvPicPr>
          <p:cNvPr id="524" name="Google Shape;524;p68"/>
          <p:cNvPicPr preferRelativeResize="0"/>
          <p:nvPr/>
        </p:nvPicPr>
        <p:blipFill rotWithShape="1">
          <a:blip r:embed="rId4">
            <a:alphaModFix/>
          </a:blip>
          <a:srcRect b="41411" l="0" r="0" t="0"/>
          <a:stretch/>
        </p:blipFill>
        <p:spPr>
          <a:xfrm>
            <a:off x="263236" y="1064722"/>
            <a:ext cx="3920837" cy="3680742"/>
          </a:xfrm>
          <a:prstGeom prst="rect">
            <a:avLst/>
          </a:prstGeom>
          <a:noFill/>
          <a:ln>
            <a:noFill/>
          </a:ln>
          <a:effectLst>
            <a:outerShdw blurRad="292100" rotWithShape="0" algn="tl" dir="2700000" dist="139700">
              <a:srgbClr val="333333">
                <a:alpha val="63529"/>
              </a:srgb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28" name="Shape 528"/>
        <p:cNvGrpSpPr/>
        <p:nvPr/>
      </p:nvGrpSpPr>
      <p:grpSpPr>
        <a:xfrm>
          <a:off x="0" y="0"/>
          <a:ext cx="0" cy="0"/>
          <a:chOff x="0" y="0"/>
          <a:chExt cx="0" cy="0"/>
        </a:xfrm>
      </p:grpSpPr>
      <p:pic>
        <p:nvPicPr>
          <p:cNvPr descr="A close up of clouds in the sky&#10;&#10;Description automatically generated" id="529" name="Google Shape;529;p69"/>
          <p:cNvPicPr preferRelativeResize="0"/>
          <p:nvPr/>
        </p:nvPicPr>
        <p:blipFill rotWithShape="1">
          <a:blip r:embed="rId3">
            <a:alphaModFix/>
          </a:blip>
          <a:srcRect b="0" l="0" r="0" t="0"/>
          <a:stretch/>
        </p:blipFill>
        <p:spPr>
          <a:xfrm>
            <a:off x="0" y="-5138737"/>
            <a:ext cx="9144000" cy="11430000"/>
          </a:xfrm>
          <a:prstGeom prst="rect">
            <a:avLst/>
          </a:prstGeom>
          <a:noFill/>
          <a:ln>
            <a:noFill/>
          </a:ln>
        </p:spPr>
      </p:pic>
      <p:sp>
        <p:nvSpPr>
          <p:cNvPr id="530" name="Google Shape;530;p69"/>
          <p:cNvSpPr txBox="1"/>
          <p:nvPr>
            <p:ph type="title"/>
          </p:nvPr>
        </p:nvSpPr>
        <p:spPr>
          <a:xfrm>
            <a:off x="623888" y="1282304"/>
            <a:ext cx="7886700" cy="2139553"/>
          </a:xfrm>
          <a:prstGeom prst="rect">
            <a:avLst/>
          </a:prstGeom>
          <a:noFill/>
          <a:ln>
            <a:noFill/>
          </a:ln>
        </p:spPr>
        <p:txBody>
          <a:bodyPr anchorCtr="0" anchor="b" bIns="34275" lIns="68575" spcFirstLastPara="1" rIns="68575" wrap="square" tIns="34275">
            <a:noAutofit/>
          </a:bodyPr>
          <a:lstStyle/>
          <a:p>
            <a:pPr indent="0" lvl="0" marL="0" rtl="0" algn="ctr">
              <a:lnSpc>
                <a:spcPct val="90000"/>
              </a:lnSpc>
              <a:spcBef>
                <a:spcPts val="0"/>
              </a:spcBef>
              <a:spcAft>
                <a:spcPts val="0"/>
              </a:spcAft>
              <a:buClr>
                <a:schemeClr val="lt1"/>
              </a:buClr>
              <a:buSzPts val="4500"/>
              <a:buFont typeface="Gill Sans"/>
              <a:buNone/>
            </a:pPr>
            <a:r>
              <a:rPr lang="en"/>
              <a:t>Severe Thunderstorms</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p70"/>
          <p:cNvSpPr txBox="1"/>
          <p:nvPr>
            <p:ph type="title"/>
          </p:nvPr>
        </p:nvSpPr>
        <p:spPr>
          <a:xfrm>
            <a:off x="171829" y="189912"/>
            <a:ext cx="8343521" cy="723683"/>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lt1"/>
              </a:buClr>
              <a:buSzPts val="3300"/>
              <a:buFont typeface="Gill Sans"/>
              <a:buNone/>
            </a:pPr>
            <a:r>
              <a:rPr lang="en"/>
              <a:t>Severe Thunderstorms</a:t>
            </a:r>
            <a:endParaRPr/>
          </a:p>
        </p:txBody>
      </p:sp>
      <p:sp>
        <p:nvSpPr>
          <p:cNvPr id="536" name="Google Shape;536;p70"/>
          <p:cNvSpPr txBox="1"/>
          <p:nvPr>
            <p:ph idx="1" type="body"/>
          </p:nvPr>
        </p:nvSpPr>
        <p:spPr>
          <a:xfrm>
            <a:off x="171829" y="1078577"/>
            <a:ext cx="2910736" cy="3554146"/>
          </a:xfrm>
          <a:prstGeom prst="rect">
            <a:avLst/>
          </a:prstGeom>
          <a:noFill/>
          <a:ln>
            <a:noFill/>
          </a:ln>
        </p:spPr>
        <p:txBody>
          <a:bodyPr anchorCtr="0" anchor="t" bIns="34275" lIns="68575" spcFirstLastPara="1" rIns="68575" wrap="square" tIns="34275">
            <a:noAutofit/>
          </a:bodyPr>
          <a:lstStyle/>
          <a:p>
            <a:pPr indent="-171450" lvl="0" marL="177800" rtl="0" algn="l">
              <a:lnSpc>
                <a:spcPct val="90000"/>
              </a:lnSpc>
              <a:spcBef>
                <a:spcPts val="0"/>
              </a:spcBef>
              <a:spcAft>
                <a:spcPts val="0"/>
              </a:spcAft>
              <a:buClr>
                <a:schemeClr val="dk1"/>
              </a:buClr>
              <a:buSzPts val="2100"/>
              <a:buChar char="•"/>
            </a:pPr>
            <a:r>
              <a:rPr lang="en"/>
              <a:t>What makes a thunderstorm severe? </a:t>
            </a:r>
            <a:endParaRPr/>
          </a:p>
          <a:p>
            <a:pPr indent="-177800" lvl="1" marL="520700" rtl="0" algn="l">
              <a:lnSpc>
                <a:spcPct val="90000"/>
              </a:lnSpc>
              <a:spcBef>
                <a:spcPts val="400"/>
              </a:spcBef>
              <a:spcAft>
                <a:spcPts val="0"/>
              </a:spcAft>
              <a:buClr>
                <a:schemeClr val="dk1"/>
              </a:buClr>
              <a:buSzPts val="1800"/>
              <a:buFont typeface="Noto Sans Symbols"/>
              <a:buChar char="⮚"/>
            </a:pPr>
            <a:r>
              <a:rPr lang="en"/>
              <a:t>Winds ≥ 58 mph (50 knots)</a:t>
            </a:r>
            <a:endParaRPr/>
          </a:p>
          <a:p>
            <a:pPr indent="-177800" lvl="1" marL="520700" rtl="0" algn="l">
              <a:lnSpc>
                <a:spcPct val="90000"/>
              </a:lnSpc>
              <a:spcBef>
                <a:spcPts val="400"/>
              </a:spcBef>
              <a:spcAft>
                <a:spcPts val="0"/>
              </a:spcAft>
              <a:buClr>
                <a:schemeClr val="dk1"/>
              </a:buClr>
              <a:buSzPts val="1800"/>
              <a:buFont typeface="Noto Sans Symbols"/>
              <a:buChar char="⮚"/>
            </a:pPr>
            <a:r>
              <a:rPr lang="en"/>
              <a:t>Hail ≥ 1 inch in maximum dimension</a:t>
            </a:r>
            <a:endParaRPr/>
          </a:p>
          <a:p>
            <a:pPr indent="-177800" lvl="1" marL="520700" rtl="0" algn="l">
              <a:lnSpc>
                <a:spcPct val="90000"/>
              </a:lnSpc>
              <a:spcBef>
                <a:spcPts val="400"/>
              </a:spcBef>
              <a:spcAft>
                <a:spcPts val="0"/>
              </a:spcAft>
              <a:buClr>
                <a:schemeClr val="dk1"/>
              </a:buClr>
              <a:buSzPts val="1800"/>
              <a:buFont typeface="Noto Sans Symbols"/>
              <a:buChar char="⮚"/>
            </a:pPr>
            <a:r>
              <a:rPr lang="en"/>
              <a:t>Tornado</a:t>
            </a:r>
            <a:endParaRPr/>
          </a:p>
          <a:p>
            <a:pPr indent="-171450" lvl="0" marL="177800" rtl="0" algn="l">
              <a:lnSpc>
                <a:spcPct val="90000"/>
              </a:lnSpc>
              <a:spcBef>
                <a:spcPts val="800"/>
              </a:spcBef>
              <a:spcAft>
                <a:spcPts val="0"/>
              </a:spcAft>
              <a:buClr>
                <a:schemeClr val="dk1"/>
              </a:buClr>
              <a:buSzPts val="2100"/>
              <a:buChar char="•"/>
            </a:pPr>
            <a:r>
              <a:rPr lang="en"/>
              <a:t>Other threats:</a:t>
            </a:r>
            <a:endParaRPr/>
          </a:p>
          <a:p>
            <a:pPr indent="-177800" lvl="1" marL="520700" rtl="0" algn="l">
              <a:lnSpc>
                <a:spcPct val="90000"/>
              </a:lnSpc>
              <a:spcBef>
                <a:spcPts val="400"/>
              </a:spcBef>
              <a:spcAft>
                <a:spcPts val="0"/>
              </a:spcAft>
              <a:buClr>
                <a:schemeClr val="dk1"/>
              </a:buClr>
              <a:buSzPts val="1800"/>
              <a:buFont typeface="Noto Sans Symbols"/>
              <a:buChar char="⮚"/>
            </a:pPr>
            <a:r>
              <a:rPr lang="en"/>
              <a:t>Lightning </a:t>
            </a:r>
            <a:endParaRPr/>
          </a:p>
          <a:p>
            <a:pPr indent="-177800" lvl="1" marL="520700" rtl="0" algn="l">
              <a:lnSpc>
                <a:spcPct val="90000"/>
              </a:lnSpc>
              <a:spcBef>
                <a:spcPts val="400"/>
              </a:spcBef>
              <a:spcAft>
                <a:spcPts val="0"/>
              </a:spcAft>
              <a:buClr>
                <a:schemeClr val="dk1"/>
              </a:buClr>
              <a:buSzPts val="1800"/>
              <a:buFont typeface="Noto Sans Symbols"/>
              <a:buChar char="⮚"/>
            </a:pPr>
            <a:r>
              <a:rPr lang="en"/>
              <a:t>Flooding </a:t>
            </a:r>
            <a:endParaRPr/>
          </a:p>
          <a:p>
            <a:pPr indent="-38100" lvl="0" marL="177800" rtl="0" algn="l">
              <a:lnSpc>
                <a:spcPct val="90000"/>
              </a:lnSpc>
              <a:spcBef>
                <a:spcPts val="800"/>
              </a:spcBef>
              <a:spcAft>
                <a:spcPts val="0"/>
              </a:spcAft>
              <a:buClr>
                <a:schemeClr val="dk1"/>
              </a:buClr>
              <a:buSzPts val="2100"/>
              <a:buNone/>
            </a:pPr>
            <a:r>
              <a:t/>
            </a:r>
            <a:endParaRPr/>
          </a:p>
        </p:txBody>
      </p:sp>
      <p:pic>
        <p:nvPicPr>
          <p:cNvPr id="537" name="Google Shape;537;p70"/>
          <p:cNvPicPr preferRelativeResize="0"/>
          <p:nvPr/>
        </p:nvPicPr>
        <p:blipFill rotWithShape="1">
          <a:blip r:embed="rId3">
            <a:alphaModFix/>
          </a:blip>
          <a:srcRect b="0" l="0" r="0" t="0"/>
          <a:stretch/>
        </p:blipFill>
        <p:spPr>
          <a:xfrm>
            <a:off x="3173627" y="1133686"/>
            <a:ext cx="5970374" cy="353649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6">
                                            <p:txEl>
                                              <p:pRg end="0" st="0"/>
                                            </p:txEl>
                                          </p:spTgt>
                                        </p:tgtEl>
                                        <p:attrNameLst>
                                          <p:attrName>style.visibility</p:attrName>
                                        </p:attrNameLst>
                                      </p:cBhvr>
                                      <p:to>
                                        <p:strVal val="visible"/>
                                      </p:to>
                                    </p:set>
                                    <p:animEffect filter="fade" transition="in">
                                      <p:cBhvr>
                                        <p:cTn dur="500"/>
                                        <p:tgtEl>
                                          <p:spTgt spid="53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6">
                                            <p:txEl>
                                              <p:pRg end="1" st="1"/>
                                            </p:txEl>
                                          </p:spTgt>
                                        </p:tgtEl>
                                        <p:attrNameLst>
                                          <p:attrName>style.visibility</p:attrName>
                                        </p:attrNameLst>
                                      </p:cBhvr>
                                      <p:to>
                                        <p:strVal val="visible"/>
                                      </p:to>
                                    </p:set>
                                    <p:animEffect filter="fade" transition="in">
                                      <p:cBhvr>
                                        <p:cTn dur="500"/>
                                        <p:tgtEl>
                                          <p:spTgt spid="53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6">
                                            <p:txEl>
                                              <p:pRg end="2" st="2"/>
                                            </p:txEl>
                                          </p:spTgt>
                                        </p:tgtEl>
                                        <p:attrNameLst>
                                          <p:attrName>style.visibility</p:attrName>
                                        </p:attrNameLst>
                                      </p:cBhvr>
                                      <p:to>
                                        <p:strVal val="visible"/>
                                      </p:to>
                                    </p:set>
                                    <p:animEffect filter="fade" transition="in">
                                      <p:cBhvr>
                                        <p:cTn dur="500"/>
                                        <p:tgtEl>
                                          <p:spTgt spid="53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6">
                                            <p:txEl>
                                              <p:pRg end="3" st="3"/>
                                            </p:txEl>
                                          </p:spTgt>
                                        </p:tgtEl>
                                        <p:attrNameLst>
                                          <p:attrName>style.visibility</p:attrName>
                                        </p:attrNameLst>
                                      </p:cBhvr>
                                      <p:to>
                                        <p:strVal val="visible"/>
                                      </p:to>
                                    </p:set>
                                    <p:animEffect filter="fade" transition="in">
                                      <p:cBhvr>
                                        <p:cTn dur="500"/>
                                        <p:tgtEl>
                                          <p:spTgt spid="536">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6">
                                            <p:txEl>
                                              <p:pRg end="4" st="4"/>
                                            </p:txEl>
                                          </p:spTgt>
                                        </p:tgtEl>
                                        <p:attrNameLst>
                                          <p:attrName>style.visibility</p:attrName>
                                        </p:attrNameLst>
                                      </p:cBhvr>
                                      <p:to>
                                        <p:strVal val="visible"/>
                                      </p:to>
                                    </p:set>
                                    <p:animEffect filter="fade" transition="in">
                                      <p:cBhvr>
                                        <p:cTn dur="500"/>
                                        <p:tgtEl>
                                          <p:spTgt spid="536">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6">
                                            <p:txEl>
                                              <p:pRg end="5" st="5"/>
                                            </p:txEl>
                                          </p:spTgt>
                                        </p:tgtEl>
                                        <p:attrNameLst>
                                          <p:attrName>style.visibility</p:attrName>
                                        </p:attrNameLst>
                                      </p:cBhvr>
                                      <p:to>
                                        <p:strVal val="visible"/>
                                      </p:to>
                                    </p:set>
                                    <p:animEffect filter="fade" transition="in">
                                      <p:cBhvr>
                                        <p:cTn dur="500"/>
                                        <p:tgtEl>
                                          <p:spTgt spid="536">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6">
                                            <p:txEl>
                                              <p:pRg end="6" st="6"/>
                                            </p:txEl>
                                          </p:spTgt>
                                        </p:tgtEl>
                                        <p:attrNameLst>
                                          <p:attrName>style.visibility</p:attrName>
                                        </p:attrNameLst>
                                      </p:cBhvr>
                                      <p:to>
                                        <p:strVal val="visible"/>
                                      </p:to>
                                    </p:set>
                                    <p:animEffect filter="fade" transition="in">
                                      <p:cBhvr>
                                        <p:cTn dur="500"/>
                                        <p:tgtEl>
                                          <p:spTgt spid="536">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6">
                                            <p:txEl>
                                              <p:pRg end="7" st="7"/>
                                            </p:txEl>
                                          </p:spTgt>
                                        </p:tgtEl>
                                        <p:attrNameLst>
                                          <p:attrName>style.visibility</p:attrName>
                                        </p:attrNameLst>
                                      </p:cBhvr>
                                      <p:to>
                                        <p:strVal val="visible"/>
                                      </p:to>
                                    </p:set>
                                    <p:animEffect filter="fade" transition="in">
                                      <p:cBhvr>
                                        <p:cTn dur="500"/>
                                        <p:tgtEl>
                                          <p:spTgt spid="536">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42" name="Shape 542"/>
        <p:cNvGrpSpPr/>
        <p:nvPr/>
      </p:nvGrpSpPr>
      <p:grpSpPr>
        <a:xfrm>
          <a:off x="0" y="0"/>
          <a:ext cx="0" cy="0"/>
          <a:chOff x="0" y="0"/>
          <a:chExt cx="0" cy="0"/>
        </a:xfrm>
      </p:grpSpPr>
      <p:sp>
        <p:nvSpPr>
          <p:cNvPr id="543" name="Google Shape;543;p71"/>
          <p:cNvSpPr txBox="1"/>
          <p:nvPr>
            <p:ph type="title"/>
          </p:nvPr>
        </p:nvSpPr>
        <p:spPr>
          <a:xfrm>
            <a:off x="171829" y="189912"/>
            <a:ext cx="8343521" cy="723683"/>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lt1"/>
              </a:buClr>
              <a:buSzPts val="3300"/>
              <a:buFont typeface="Gill Sans"/>
              <a:buNone/>
            </a:pPr>
            <a:r>
              <a:rPr lang="en"/>
              <a:t>What about those sub-severe storms?</a:t>
            </a:r>
            <a:endParaRPr/>
          </a:p>
        </p:txBody>
      </p:sp>
      <p:sp>
        <p:nvSpPr>
          <p:cNvPr id="544" name="Google Shape;544;p71"/>
          <p:cNvSpPr txBox="1"/>
          <p:nvPr>
            <p:ph idx="1" type="body"/>
          </p:nvPr>
        </p:nvSpPr>
        <p:spPr>
          <a:xfrm>
            <a:off x="171829" y="1078577"/>
            <a:ext cx="8833625" cy="3554146"/>
          </a:xfrm>
          <a:prstGeom prst="rect">
            <a:avLst/>
          </a:prstGeom>
          <a:noFill/>
          <a:ln>
            <a:noFill/>
          </a:ln>
        </p:spPr>
        <p:txBody>
          <a:bodyPr anchorCtr="0" anchor="t" bIns="34275" lIns="68575" spcFirstLastPara="1" rIns="68575" wrap="square" tIns="34275">
            <a:noAutofit/>
          </a:bodyPr>
          <a:lstStyle/>
          <a:p>
            <a:pPr indent="-184150" lvl="0" marL="177800" rtl="0" algn="l">
              <a:lnSpc>
                <a:spcPct val="90000"/>
              </a:lnSpc>
              <a:spcBef>
                <a:spcPts val="0"/>
              </a:spcBef>
              <a:spcAft>
                <a:spcPts val="0"/>
              </a:spcAft>
              <a:buClr>
                <a:schemeClr val="dk1"/>
              </a:buClr>
              <a:buSzPts val="1900"/>
              <a:buChar char="•"/>
            </a:pPr>
            <a:r>
              <a:rPr lang="en" sz="2800"/>
              <a:t>SPECIAL WEATHER STATEMENTS can be issued for storms that may have </a:t>
            </a:r>
            <a:r>
              <a:rPr lang="en" sz="2800" u="sng">
                <a:solidFill>
                  <a:srgbClr val="FF0000"/>
                </a:solidFill>
              </a:rPr>
              <a:t>some</a:t>
            </a:r>
            <a:r>
              <a:rPr lang="en" sz="2800"/>
              <a:t> impacts, but do not meet severe criteria</a:t>
            </a:r>
            <a:endParaRPr sz="3100"/>
          </a:p>
          <a:p>
            <a:pPr indent="-184150" lvl="1" marL="520700" rtl="0" algn="l">
              <a:lnSpc>
                <a:spcPct val="90000"/>
              </a:lnSpc>
              <a:spcBef>
                <a:spcPts val="400"/>
              </a:spcBef>
              <a:spcAft>
                <a:spcPts val="0"/>
              </a:spcAft>
              <a:buClr>
                <a:schemeClr val="dk1"/>
              </a:buClr>
              <a:buSzPts val="1900"/>
              <a:buChar char="•"/>
            </a:pPr>
            <a:r>
              <a:rPr lang="en" sz="2800"/>
              <a:t>Can be issued for thunderstorms producing:</a:t>
            </a:r>
            <a:endParaRPr sz="2800"/>
          </a:p>
          <a:p>
            <a:pPr indent="-184150" lvl="2" marL="863600" rtl="0" algn="l">
              <a:lnSpc>
                <a:spcPct val="90000"/>
              </a:lnSpc>
              <a:spcBef>
                <a:spcPts val="400"/>
              </a:spcBef>
              <a:spcAft>
                <a:spcPts val="0"/>
              </a:spcAft>
              <a:buClr>
                <a:schemeClr val="dk1"/>
              </a:buClr>
              <a:buSzPts val="1900"/>
              <a:buChar char="•"/>
            </a:pPr>
            <a:r>
              <a:rPr lang="en" sz="2800"/>
              <a:t>Winds of 30-55 mph</a:t>
            </a:r>
            <a:endParaRPr sz="2500"/>
          </a:p>
          <a:p>
            <a:pPr indent="-184150" lvl="2" marL="863600" rtl="0" algn="l">
              <a:lnSpc>
                <a:spcPct val="90000"/>
              </a:lnSpc>
              <a:spcBef>
                <a:spcPts val="400"/>
              </a:spcBef>
              <a:spcAft>
                <a:spcPts val="0"/>
              </a:spcAft>
              <a:buClr>
                <a:schemeClr val="dk1"/>
              </a:buClr>
              <a:buSzPts val="1900"/>
              <a:buChar char="•"/>
            </a:pPr>
            <a:r>
              <a:rPr lang="en" sz="2800"/>
              <a:t>Pea to Nickel sized hail</a:t>
            </a:r>
            <a:endParaRPr sz="2500"/>
          </a:p>
          <a:p>
            <a:pPr indent="-184150" lvl="1" marL="520700" rtl="0" algn="l">
              <a:lnSpc>
                <a:spcPct val="90000"/>
              </a:lnSpc>
              <a:spcBef>
                <a:spcPts val="400"/>
              </a:spcBef>
              <a:spcAft>
                <a:spcPts val="0"/>
              </a:spcAft>
              <a:buClr>
                <a:schemeClr val="dk1"/>
              </a:buClr>
              <a:buSzPts val="1900"/>
              <a:buChar char="•"/>
            </a:pPr>
            <a:r>
              <a:rPr lang="en" sz="2800" u="sng"/>
              <a:t>These will not set off tone alerts or EAS, and rarely trigger phone apps.</a:t>
            </a:r>
            <a:endParaRPr sz="2800"/>
          </a:p>
          <a:p>
            <a:pPr indent="-76200" lvl="2" marL="863600" rtl="0" algn="l">
              <a:lnSpc>
                <a:spcPct val="90000"/>
              </a:lnSpc>
              <a:spcBef>
                <a:spcPts val="400"/>
              </a:spcBef>
              <a:spcAft>
                <a:spcPts val="0"/>
              </a:spcAft>
              <a:buClr>
                <a:schemeClr val="dk1"/>
              </a:buClr>
              <a:buSzPts val="1500"/>
              <a:buNone/>
            </a:pPr>
            <a:r>
              <a:t/>
            </a:r>
            <a:endParaRPr sz="2400"/>
          </a:p>
          <a:p>
            <a:pPr indent="-76200" lvl="2" marL="863600" rtl="0" algn="l">
              <a:lnSpc>
                <a:spcPct val="90000"/>
              </a:lnSpc>
              <a:spcBef>
                <a:spcPts val="400"/>
              </a:spcBef>
              <a:spcAft>
                <a:spcPts val="0"/>
              </a:spcAft>
              <a:buClr>
                <a:schemeClr val="dk1"/>
              </a:buClr>
              <a:buSzPts val="1500"/>
              <a:buNone/>
            </a:pPr>
            <a:r>
              <a:t/>
            </a:r>
            <a:endParaRPr sz="24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4">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4">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4">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4">
                                            <p:txEl>
                                              <p:pRg end="6" st="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48" name="Shape 548"/>
        <p:cNvGrpSpPr/>
        <p:nvPr/>
      </p:nvGrpSpPr>
      <p:grpSpPr>
        <a:xfrm>
          <a:off x="0" y="0"/>
          <a:ext cx="0" cy="0"/>
          <a:chOff x="0" y="0"/>
          <a:chExt cx="0" cy="0"/>
        </a:xfrm>
      </p:grpSpPr>
      <p:pic>
        <p:nvPicPr>
          <p:cNvPr id="549" name="Google Shape;549;p72"/>
          <p:cNvPicPr preferRelativeResize="0"/>
          <p:nvPr/>
        </p:nvPicPr>
        <p:blipFill rotWithShape="1">
          <a:blip r:embed="rId3">
            <a:alphaModFix/>
          </a:blip>
          <a:srcRect b="14477" l="0" r="0" t="1196"/>
          <a:stretch/>
        </p:blipFill>
        <p:spPr>
          <a:xfrm>
            <a:off x="0" y="0"/>
            <a:ext cx="9144000" cy="5423338"/>
          </a:xfrm>
          <a:prstGeom prst="rect">
            <a:avLst/>
          </a:prstGeom>
          <a:noFill/>
          <a:ln>
            <a:noFill/>
          </a:ln>
        </p:spPr>
      </p:pic>
      <p:sp>
        <p:nvSpPr>
          <p:cNvPr id="550" name="Google Shape;550;p72"/>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chemeClr val="dk1"/>
              </a:buClr>
              <a:buSzPts val="4500"/>
              <a:buFont typeface="Calibri"/>
              <a:buNone/>
            </a:pPr>
            <a:r>
              <a:rPr lang="en">
                <a:solidFill>
                  <a:schemeClr val="lt1"/>
                </a:solidFill>
                <a:latin typeface="Gill Sans"/>
                <a:ea typeface="Gill Sans"/>
                <a:cs typeface="Gill Sans"/>
                <a:sym typeface="Gill Sans"/>
              </a:rPr>
              <a:t>Thunderstorm Ingredients</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54" name="Shape 554"/>
        <p:cNvGrpSpPr/>
        <p:nvPr/>
      </p:nvGrpSpPr>
      <p:grpSpPr>
        <a:xfrm>
          <a:off x="0" y="0"/>
          <a:ext cx="0" cy="0"/>
          <a:chOff x="0" y="0"/>
          <a:chExt cx="0" cy="0"/>
        </a:xfrm>
      </p:grpSpPr>
      <p:sp>
        <p:nvSpPr>
          <p:cNvPr id="555" name="Google Shape;555;p73"/>
          <p:cNvSpPr txBox="1"/>
          <p:nvPr>
            <p:ph type="title"/>
          </p:nvPr>
        </p:nvSpPr>
        <p:spPr>
          <a:xfrm>
            <a:off x="171829" y="189912"/>
            <a:ext cx="8343521" cy="723683"/>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lt1"/>
              </a:buClr>
              <a:buSzPts val="3300"/>
              <a:buFont typeface="Gill Sans"/>
              <a:buNone/>
            </a:pPr>
            <a:r>
              <a:rPr lang="en"/>
              <a:t>Thunderstorm Ingredients </a:t>
            </a:r>
            <a:endParaRPr/>
          </a:p>
        </p:txBody>
      </p:sp>
      <p:sp>
        <p:nvSpPr>
          <p:cNvPr id="556" name="Google Shape;556;p73"/>
          <p:cNvSpPr txBox="1"/>
          <p:nvPr>
            <p:ph idx="1" type="body"/>
          </p:nvPr>
        </p:nvSpPr>
        <p:spPr>
          <a:xfrm>
            <a:off x="271463" y="1078577"/>
            <a:ext cx="4011779" cy="3554146"/>
          </a:xfrm>
          <a:prstGeom prst="rect">
            <a:avLst/>
          </a:prstGeom>
          <a:noFill/>
          <a:ln>
            <a:noFill/>
          </a:ln>
        </p:spPr>
        <p:txBody>
          <a:bodyPr anchorCtr="0" anchor="t" bIns="91425" lIns="91425" spcFirstLastPara="1" rIns="91425" wrap="square" tIns="91425">
            <a:noAutofit/>
          </a:bodyPr>
          <a:lstStyle/>
          <a:p>
            <a:pPr indent="-177800" lvl="0" marL="177800" rtl="0" algn="l">
              <a:lnSpc>
                <a:spcPct val="90000"/>
              </a:lnSpc>
              <a:spcBef>
                <a:spcPts val="800"/>
              </a:spcBef>
              <a:spcAft>
                <a:spcPts val="0"/>
              </a:spcAft>
              <a:buClr>
                <a:schemeClr val="dk1"/>
              </a:buClr>
              <a:buSzPts val="2600"/>
              <a:buAutoNum type="arabicPeriod"/>
            </a:pPr>
            <a:r>
              <a:rPr lang="en" sz="3200"/>
              <a:t>Instability</a:t>
            </a:r>
            <a:endParaRPr sz="3200"/>
          </a:p>
          <a:p>
            <a:pPr indent="-177800" lvl="0" marL="177800" rtl="0" algn="l">
              <a:lnSpc>
                <a:spcPct val="90000"/>
              </a:lnSpc>
              <a:spcBef>
                <a:spcPts val="800"/>
              </a:spcBef>
              <a:spcAft>
                <a:spcPts val="0"/>
              </a:spcAft>
              <a:buClr>
                <a:schemeClr val="dk1"/>
              </a:buClr>
              <a:buSzPts val="2600"/>
              <a:buAutoNum type="arabicPeriod"/>
            </a:pPr>
            <a:r>
              <a:rPr lang="en" sz="3200"/>
              <a:t>Moisture</a:t>
            </a:r>
            <a:endParaRPr sz="3200"/>
          </a:p>
          <a:p>
            <a:pPr indent="-177800" lvl="0" marL="177800" rtl="0" algn="l">
              <a:lnSpc>
                <a:spcPct val="90000"/>
              </a:lnSpc>
              <a:spcBef>
                <a:spcPts val="800"/>
              </a:spcBef>
              <a:spcAft>
                <a:spcPts val="0"/>
              </a:spcAft>
              <a:buClr>
                <a:schemeClr val="dk1"/>
              </a:buClr>
              <a:buSzPts val="2600"/>
              <a:buAutoNum type="arabicPeriod"/>
            </a:pPr>
            <a:r>
              <a:rPr lang="en" sz="3200"/>
              <a:t>Lift</a:t>
            </a:r>
            <a:endParaRPr/>
          </a:p>
          <a:p>
            <a:pPr indent="0" lvl="0" marL="0" rtl="0" algn="l">
              <a:lnSpc>
                <a:spcPct val="90000"/>
              </a:lnSpc>
              <a:spcBef>
                <a:spcPts val="800"/>
              </a:spcBef>
              <a:spcAft>
                <a:spcPts val="0"/>
              </a:spcAft>
              <a:buClr>
                <a:schemeClr val="dk1"/>
              </a:buClr>
              <a:buSzPts val="2600"/>
              <a:buNone/>
            </a:pPr>
            <a:r>
              <a:rPr lang="en" sz="3200"/>
              <a:t>Most severe storms also require </a:t>
            </a:r>
            <a:r>
              <a:rPr b="1" lang="en" sz="3200" u="sng"/>
              <a:t>wind shear</a:t>
            </a:r>
            <a:endParaRPr b="1" sz="3200" u="sng"/>
          </a:p>
        </p:txBody>
      </p:sp>
      <p:pic>
        <p:nvPicPr>
          <p:cNvPr id="557" name="Google Shape;557;p73"/>
          <p:cNvPicPr preferRelativeResize="0"/>
          <p:nvPr/>
        </p:nvPicPr>
        <p:blipFill rotWithShape="1">
          <a:blip r:embed="rId3">
            <a:alphaModFix/>
          </a:blip>
          <a:srcRect b="0" l="0" r="0" t="0"/>
          <a:stretch/>
        </p:blipFill>
        <p:spPr>
          <a:xfrm>
            <a:off x="4571997" y="1211725"/>
            <a:ext cx="4201150" cy="3297900"/>
          </a:xfrm>
          <a:prstGeom prst="rect">
            <a:avLst/>
          </a:prstGeom>
          <a:noFill/>
          <a:ln>
            <a:noFill/>
          </a:ln>
        </p:spPr>
      </p:pic>
      <p:sp>
        <p:nvSpPr>
          <p:cNvPr id="558" name="Google Shape;558;p73"/>
          <p:cNvSpPr txBox="1"/>
          <p:nvPr/>
        </p:nvSpPr>
        <p:spPr>
          <a:xfrm>
            <a:off x="6773925" y="4120950"/>
            <a:ext cx="1956600" cy="312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FFFFFF"/>
              </a:buClr>
              <a:buSzPts val="1800"/>
              <a:buFont typeface="Calibri"/>
              <a:buNone/>
            </a:pPr>
            <a:r>
              <a:rPr b="0" i="1" lang="en" sz="1800" u="none" cap="none" strike="noStrike">
                <a:solidFill>
                  <a:srgbClr val="FFFFFF"/>
                </a:solidFill>
                <a:latin typeface="Calibri"/>
                <a:ea typeface="Calibri"/>
                <a:cs typeface="Calibri"/>
                <a:sym typeface="Calibri"/>
              </a:rPr>
              <a:t>NOAA Photo Library</a:t>
            </a:r>
            <a:endParaRPr b="0" i="1" sz="1800" u="none" cap="none" strike="noStrike">
              <a:solidFill>
                <a:srgbClr val="FFFF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6">
                                            <p:txEl>
                                              <p:pRg end="0" st="0"/>
                                            </p:txEl>
                                          </p:spTgt>
                                        </p:tgtEl>
                                        <p:attrNameLst>
                                          <p:attrName>style.visibility</p:attrName>
                                        </p:attrNameLst>
                                      </p:cBhvr>
                                      <p:to>
                                        <p:strVal val="visible"/>
                                      </p:to>
                                    </p:set>
                                    <p:animEffect filter="fade" transition="in">
                                      <p:cBhvr>
                                        <p:cTn dur="1000"/>
                                        <p:tgtEl>
                                          <p:spTgt spid="55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6">
                                            <p:txEl>
                                              <p:pRg end="1" st="1"/>
                                            </p:txEl>
                                          </p:spTgt>
                                        </p:tgtEl>
                                        <p:attrNameLst>
                                          <p:attrName>style.visibility</p:attrName>
                                        </p:attrNameLst>
                                      </p:cBhvr>
                                      <p:to>
                                        <p:strVal val="visible"/>
                                      </p:to>
                                    </p:set>
                                    <p:animEffect filter="fade" transition="in">
                                      <p:cBhvr>
                                        <p:cTn dur="1000"/>
                                        <p:tgtEl>
                                          <p:spTgt spid="55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6">
                                            <p:txEl>
                                              <p:pRg end="2" st="2"/>
                                            </p:txEl>
                                          </p:spTgt>
                                        </p:tgtEl>
                                        <p:attrNameLst>
                                          <p:attrName>style.visibility</p:attrName>
                                        </p:attrNameLst>
                                      </p:cBhvr>
                                      <p:to>
                                        <p:strVal val="visible"/>
                                      </p:to>
                                    </p:set>
                                    <p:animEffect filter="fade" transition="in">
                                      <p:cBhvr>
                                        <p:cTn dur="1000"/>
                                        <p:tgtEl>
                                          <p:spTgt spid="55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6">
                                            <p:txEl>
                                              <p:pRg end="3" st="3"/>
                                            </p:txEl>
                                          </p:spTgt>
                                        </p:tgtEl>
                                        <p:attrNameLst>
                                          <p:attrName>style.visibility</p:attrName>
                                        </p:attrNameLst>
                                      </p:cBhvr>
                                      <p:to>
                                        <p:strVal val="visible"/>
                                      </p:to>
                                    </p:set>
                                    <p:animEffect filter="fade" transition="in">
                                      <p:cBhvr>
                                        <p:cTn dur="1000"/>
                                        <p:tgtEl>
                                          <p:spTgt spid="556">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63" name="Shape 563"/>
        <p:cNvGrpSpPr/>
        <p:nvPr/>
      </p:nvGrpSpPr>
      <p:grpSpPr>
        <a:xfrm>
          <a:off x="0" y="0"/>
          <a:ext cx="0" cy="0"/>
          <a:chOff x="0" y="0"/>
          <a:chExt cx="0" cy="0"/>
        </a:xfrm>
      </p:grpSpPr>
      <p:sp>
        <p:nvSpPr>
          <p:cNvPr id="564" name="Google Shape;564;p74"/>
          <p:cNvSpPr txBox="1"/>
          <p:nvPr>
            <p:ph type="title"/>
          </p:nvPr>
        </p:nvSpPr>
        <p:spPr>
          <a:xfrm>
            <a:off x="171829" y="189912"/>
            <a:ext cx="8343450" cy="7236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SzPts val="3300"/>
              <a:buNone/>
            </a:pPr>
            <a:r>
              <a:rPr b="0" lang="en"/>
              <a:t>Thunderstorm Ingredients: </a:t>
            </a:r>
            <a:r>
              <a:rPr lang="en"/>
              <a:t>Instability </a:t>
            </a:r>
            <a:endParaRPr/>
          </a:p>
        </p:txBody>
      </p:sp>
      <p:sp>
        <p:nvSpPr>
          <p:cNvPr id="565" name="Google Shape;565;p74"/>
          <p:cNvSpPr txBox="1"/>
          <p:nvPr>
            <p:ph idx="1" type="body"/>
          </p:nvPr>
        </p:nvSpPr>
        <p:spPr>
          <a:xfrm>
            <a:off x="171829" y="1078577"/>
            <a:ext cx="4289812" cy="3550574"/>
          </a:xfrm>
          <a:prstGeom prst="rect">
            <a:avLst/>
          </a:prstGeom>
          <a:noFill/>
          <a:ln>
            <a:noFill/>
          </a:ln>
        </p:spPr>
        <p:txBody>
          <a:bodyPr anchorCtr="0" anchor="t" bIns="34275" lIns="68575" spcFirstLastPara="1" rIns="68575" wrap="square" tIns="34275">
            <a:noAutofit/>
          </a:bodyPr>
          <a:lstStyle/>
          <a:p>
            <a:pPr indent="-254000" lvl="0" marL="342900" rtl="0" algn="l">
              <a:lnSpc>
                <a:spcPct val="90000"/>
              </a:lnSpc>
              <a:spcBef>
                <a:spcPts val="0"/>
              </a:spcBef>
              <a:spcAft>
                <a:spcPts val="0"/>
              </a:spcAft>
              <a:buSzPts val="1400"/>
              <a:buChar char="●"/>
            </a:pPr>
            <a:r>
              <a:rPr lang="en" sz="2400"/>
              <a:t>Hot air rises. </a:t>
            </a:r>
            <a:r>
              <a:rPr i="1" lang="en" sz="2400"/>
              <a:t>How do we get hot air?</a:t>
            </a:r>
            <a:r>
              <a:rPr lang="en" sz="2400"/>
              <a:t> </a:t>
            </a:r>
            <a:endParaRPr sz="2400"/>
          </a:p>
          <a:p>
            <a:pPr indent="-254000" lvl="1" marL="685800" rtl="0" algn="l">
              <a:lnSpc>
                <a:spcPct val="90000"/>
              </a:lnSpc>
              <a:spcBef>
                <a:spcPts val="0"/>
              </a:spcBef>
              <a:spcAft>
                <a:spcPts val="0"/>
              </a:spcAft>
              <a:buClr>
                <a:srgbClr val="000000"/>
              </a:buClr>
              <a:buSzPts val="1400"/>
              <a:buChar char="○"/>
            </a:pPr>
            <a:r>
              <a:rPr lang="en" sz="2100"/>
              <a:t>Sun heats the ground → ground heats the air</a:t>
            </a:r>
            <a:endParaRPr sz="2100"/>
          </a:p>
          <a:p>
            <a:pPr indent="-254000" lvl="0" marL="342900" rtl="0" algn="l">
              <a:lnSpc>
                <a:spcPct val="90000"/>
              </a:lnSpc>
              <a:spcBef>
                <a:spcPts val="0"/>
              </a:spcBef>
              <a:spcAft>
                <a:spcPts val="0"/>
              </a:spcAft>
              <a:buSzPts val="1400"/>
              <a:buChar char="●"/>
            </a:pPr>
            <a:r>
              <a:rPr lang="en" sz="2400"/>
              <a:t>The larger the temperature difference between the surface and the air above, the greater the instability</a:t>
            </a:r>
            <a:endParaRPr sz="2400"/>
          </a:p>
          <a:p>
            <a:pPr indent="-254000" lvl="1" marL="685800" rtl="0" algn="l">
              <a:lnSpc>
                <a:spcPct val="90000"/>
              </a:lnSpc>
              <a:spcBef>
                <a:spcPts val="0"/>
              </a:spcBef>
              <a:spcAft>
                <a:spcPts val="0"/>
              </a:spcAft>
              <a:buSzPts val="1400"/>
              <a:buChar char="●"/>
            </a:pPr>
            <a:r>
              <a:rPr lang="en" sz="2100"/>
              <a:t>Instability is maximized on warm, sunny days with abnormally cold air aloft</a:t>
            </a:r>
            <a:endParaRPr sz="2100"/>
          </a:p>
          <a:p>
            <a:pPr indent="0" lvl="0" marL="0" rtl="0" algn="l">
              <a:lnSpc>
                <a:spcPct val="90000"/>
              </a:lnSpc>
              <a:spcBef>
                <a:spcPts val="800"/>
              </a:spcBef>
              <a:spcAft>
                <a:spcPts val="0"/>
              </a:spcAft>
              <a:buSzPts val="2100"/>
              <a:buNone/>
            </a:pPr>
            <a:r>
              <a:t/>
            </a:r>
            <a:endParaRPr sz="2400"/>
          </a:p>
        </p:txBody>
      </p:sp>
      <p:grpSp>
        <p:nvGrpSpPr>
          <p:cNvPr id="566" name="Google Shape;566;p74"/>
          <p:cNvGrpSpPr/>
          <p:nvPr/>
        </p:nvGrpSpPr>
        <p:grpSpPr>
          <a:xfrm>
            <a:off x="5163207" y="1016875"/>
            <a:ext cx="3799488" cy="3720662"/>
            <a:chOff x="5838826" y="1152475"/>
            <a:chExt cx="3238574" cy="3416525"/>
          </a:xfrm>
        </p:grpSpPr>
        <p:sp>
          <p:nvSpPr>
            <p:cNvPr id="567" name="Google Shape;567;p74"/>
            <p:cNvSpPr/>
            <p:nvPr/>
          </p:nvSpPr>
          <p:spPr>
            <a:xfrm>
              <a:off x="7924800" y="1152475"/>
              <a:ext cx="1152600" cy="1162200"/>
            </a:xfrm>
            <a:prstGeom prst="sun">
              <a:avLst>
                <a:gd fmla="val 25000" name="adj"/>
              </a:avLst>
            </a:prstGeom>
            <a:solidFill>
              <a:srgbClr val="FFFF00"/>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68" name="Google Shape;568;p74"/>
            <p:cNvSpPr/>
            <p:nvPr/>
          </p:nvSpPr>
          <p:spPr>
            <a:xfrm>
              <a:off x="5838826" y="4191000"/>
              <a:ext cx="3143100" cy="378000"/>
            </a:xfrm>
            <a:prstGeom prst="rect">
              <a:avLst/>
            </a:prstGeom>
            <a:solidFill>
              <a:srgbClr val="05FF0C"/>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69" name="Google Shape;569;p74"/>
            <p:cNvSpPr/>
            <p:nvPr/>
          </p:nvSpPr>
          <p:spPr>
            <a:xfrm rot="820012">
              <a:off x="8115943" y="2462364"/>
              <a:ext cx="304728" cy="1657164"/>
            </a:xfrm>
            <a:prstGeom prst="down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nvGrpSpPr>
            <p:cNvPr id="570" name="Google Shape;570;p74"/>
            <p:cNvGrpSpPr/>
            <p:nvPr/>
          </p:nvGrpSpPr>
          <p:grpSpPr>
            <a:xfrm>
              <a:off x="5962622" y="2593555"/>
              <a:ext cx="430157" cy="970694"/>
              <a:chOff x="5782501" y="2671675"/>
              <a:chExt cx="705522" cy="1394675"/>
            </a:xfrm>
          </p:grpSpPr>
          <p:sp>
            <p:nvSpPr>
              <p:cNvPr id="571" name="Google Shape;571;p74"/>
              <p:cNvSpPr/>
              <p:nvPr/>
            </p:nvSpPr>
            <p:spPr>
              <a:xfrm rot="-5400000">
                <a:off x="5934075" y="3524250"/>
                <a:ext cx="457200" cy="627000"/>
              </a:xfrm>
              <a:prstGeom prst="blockArc">
                <a:avLst>
                  <a:gd fmla="val 10800000" name="adj1"/>
                  <a:gd fmla="val 0" name="adj2"/>
                  <a:gd fmla="val 25000" name="adj3"/>
                </a:avLst>
              </a:prstGeom>
              <a:solidFill>
                <a:srgbClr val="FF9900"/>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72" name="Google Shape;572;p74"/>
              <p:cNvSpPr/>
              <p:nvPr/>
            </p:nvSpPr>
            <p:spPr>
              <a:xfrm rot="5400000">
                <a:off x="5867401" y="3181348"/>
                <a:ext cx="457200" cy="627000"/>
              </a:xfrm>
              <a:prstGeom prst="blockArc">
                <a:avLst>
                  <a:gd fmla="val 10800000" name="adj1"/>
                  <a:gd fmla="val 0" name="adj2"/>
                  <a:gd fmla="val 25000" name="adj3"/>
                </a:avLst>
              </a:prstGeom>
              <a:solidFill>
                <a:srgbClr val="FF9900"/>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73" name="Google Shape;573;p74"/>
              <p:cNvSpPr/>
              <p:nvPr/>
            </p:nvSpPr>
            <p:spPr>
              <a:xfrm rot="-5585156">
                <a:off x="5934196" y="2848216"/>
                <a:ext cx="456963" cy="627001"/>
              </a:xfrm>
              <a:prstGeom prst="blockArc">
                <a:avLst>
                  <a:gd fmla="val 10800000" name="adj1"/>
                  <a:gd fmla="val 0" name="adj2"/>
                  <a:gd fmla="val 25000" name="adj3"/>
                </a:avLst>
              </a:prstGeom>
              <a:solidFill>
                <a:srgbClr val="FF9900"/>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74" name="Google Shape;574;p74"/>
              <p:cNvSpPr/>
              <p:nvPr/>
            </p:nvSpPr>
            <p:spPr>
              <a:xfrm>
                <a:off x="5913000" y="2671675"/>
                <a:ext cx="366000" cy="378000"/>
              </a:xfrm>
              <a:prstGeom prst="upArrow">
                <a:avLst>
                  <a:gd fmla="val 50000" name="adj1"/>
                  <a:gd fmla="val 50000" name="adj2"/>
                </a:avLst>
              </a:prstGeom>
              <a:solidFill>
                <a:srgbClr val="FF9900"/>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grpSp>
          <p:nvGrpSpPr>
            <p:cNvPr id="575" name="Google Shape;575;p74"/>
            <p:cNvGrpSpPr/>
            <p:nvPr/>
          </p:nvGrpSpPr>
          <p:grpSpPr>
            <a:xfrm>
              <a:off x="6433959" y="2593555"/>
              <a:ext cx="430157" cy="970694"/>
              <a:chOff x="5782501" y="2671675"/>
              <a:chExt cx="705522" cy="1394675"/>
            </a:xfrm>
          </p:grpSpPr>
          <p:sp>
            <p:nvSpPr>
              <p:cNvPr id="576" name="Google Shape;576;p74"/>
              <p:cNvSpPr/>
              <p:nvPr/>
            </p:nvSpPr>
            <p:spPr>
              <a:xfrm rot="-5400000">
                <a:off x="5934075" y="3524250"/>
                <a:ext cx="457200" cy="627000"/>
              </a:xfrm>
              <a:prstGeom prst="blockArc">
                <a:avLst>
                  <a:gd fmla="val 10800000" name="adj1"/>
                  <a:gd fmla="val 0" name="adj2"/>
                  <a:gd fmla="val 25000" name="adj3"/>
                </a:avLst>
              </a:prstGeom>
              <a:solidFill>
                <a:srgbClr val="FF9900"/>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77" name="Google Shape;577;p74"/>
              <p:cNvSpPr/>
              <p:nvPr/>
            </p:nvSpPr>
            <p:spPr>
              <a:xfrm rot="5400000">
                <a:off x="5867401" y="3181348"/>
                <a:ext cx="457200" cy="627000"/>
              </a:xfrm>
              <a:prstGeom prst="blockArc">
                <a:avLst>
                  <a:gd fmla="val 10800000" name="adj1"/>
                  <a:gd fmla="val 0" name="adj2"/>
                  <a:gd fmla="val 25000" name="adj3"/>
                </a:avLst>
              </a:prstGeom>
              <a:solidFill>
                <a:srgbClr val="FF9900"/>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78" name="Google Shape;578;p74"/>
              <p:cNvSpPr/>
              <p:nvPr/>
            </p:nvSpPr>
            <p:spPr>
              <a:xfrm rot="-5585156">
                <a:off x="5934196" y="2848216"/>
                <a:ext cx="456963" cy="627001"/>
              </a:xfrm>
              <a:prstGeom prst="blockArc">
                <a:avLst>
                  <a:gd fmla="val 10800000" name="adj1"/>
                  <a:gd fmla="val 0" name="adj2"/>
                  <a:gd fmla="val 25000" name="adj3"/>
                </a:avLst>
              </a:prstGeom>
              <a:solidFill>
                <a:srgbClr val="FF9900"/>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79" name="Google Shape;579;p74"/>
              <p:cNvSpPr/>
              <p:nvPr/>
            </p:nvSpPr>
            <p:spPr>
              <a:xfrm>
                <a:off x="5913000" y="2671675"/>
                <a:ext cx="366000" cy="378000"/>
              </a:xfrm>
              <a:prstGeom prst="upArrow">
                <a:avLst>
                  <a:gd fmla="val 50000" name="adj1"/>
                  <a:gd fmla="val 50000" name="adj2"/>
                </a:avLst>
              </a:prstGeom>
              <a:solidFill>
                <a:srgbClr val="FF9900"/>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grpSp>
          <p:nvGrpSpPr>
            <p:cNvPr id="580" name="Google Shape;580;p74"/>
            <p:cNvGrpSpPr/>
            <p:nvPr/>
          </p:nvGrpSpPr>
          <p:grpSpPr>
            <a:xfrm>
              <a:off x="6905284" y="2593555"/>
              <a:ext cx="430157" cy="970694"/>
              <a:chOff x="5782501" y="2671675"/>
              <a:chExt cx="705522" cy="1394675"/>
            </a:xfrm>
          </p:grpSpPr>
          <p:sp>
            <p:nvSpPr>
              <p:cNvPr id="581" name="Google Shape;581;p74"/>
              <p:cNvSpPr/>
              <p:nvPr/>
            </p:nvSpPr>
            <p:spPr>
              <a:xfrm rot="-5400000">
                <a:off x="5934075" y="3524250"/>
                <a:ext cx="457200" cy="627000"/>
              </a:xfrm>
              <a:prstGeom prst="blockArc">
                <a:avLst>
                  <a:gd fmla="val 10800000" name="adj1"/>
                  <a:gd fmla="val 0" name="adj2"/>
                  <a:gd fmla="val 25000" name="adj3"/>
                </a:avLst>
              </a:prstGeom>
              <a:solidFill>
                <a:srgbClr val="FF9900"/>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82" name="Google Shape;582;p74"/>
              <p:cNvSpPr/>
              <p:nvPr/>
            </p:nvSpPr>
            <p:spPr>
              <a:xfrm rot="5400000">
                <a:off x="5867401" y="3181348"/>
                <a:ext cx="457200" cy="627000"/>
              </a:xfrm>
              <a:prstGeom prst="blockArc">
                <a:avLst>
                  <a:gd fmla="val 10800000" name="adj1"/>
                  <a:gd fmla="val 0" name="adj2"/>
                  <a:gd fmla="val 25000" name="adj3"/>
                </a:avLst>
              </a:prstGeom>
              <a:solidFill>
                <a:srgbClr val="FF9900"/>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83" name="Google Shape;583;p74"/>
              <p:cNvSpPr/>
              <p:nvPr/>
            </p:nvSpPr>
            <p:spPr>
              <a:xfrm rot="-5585156">
                <a:off x="5934196" y="2848216"/>
                <a:ext cx="456963" cy="627001"/>
              </a:xfrm>
              <a:prstGeom prst="blockArc">
                <a:avLst>
                  <a:gd fmla="val 10800000" name="adj1"/>
                  <a:gd fmla="val 0" name="adj2"/>
                  <a:gd fmla="val 25000" name="adj3"/>
                </a:avLst>
              </a:prstGeom>
              <a:solidFill>
                <a:srgbClr val="FF9900"/>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84" name="Google Shape;584;p74"/>
              <p:cNvSpPr/>
              <p:nvPr/>
            </p:nvSpPr>
            <p:spPr>
              <a:xfrm>
                <a:off x="5913000" y="2671675"/>
                <a:ext cx="366000" cy="378000"/>
              </a:xfrm>
              <a:prstGeom prst="upArrow">
                <a:avLst>
                  <a:gd fmla="val 50000" name="adj1"/>
                  <a:gd fmla="val 50000" name="adj2"/>
                </a:avLst>
              </a:prstGeom>
              <a:solidFill>
                <a:srgbClr val="FF9900"/>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sp>
          <p:nvSpPr>
            <p:cNvPr id="585" name="Google Shape;585;p74"/>
            <p:cNvSpPr/>
            <p:nvPr/>
          </p:nvSpPr>
          <p:spPr>
            <a:xfrm>
              <a:off x="5886450" y="3657600"/>
              <a:ext cx="1520100" cy="495300"/>
            </a:xfrm>
            <a:prstGeom prst="roundRect">
              <a:avLst>
                <a:gd fmla="val 16667" name="adj"/>
              </a:avLst>
            </a:prstGeom>
            <a:solidFill>
              <a:schemeClr val="lt2"/>
            </a:solidFill>
            <a:ln cap="flat" cmpd="sng" w="28575">
              <a:solidFill>
                <a:schemeClr val="dk2"/>
              </a:solidFill>
              <a:prstDash val="dash"/>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500"/>
                <a:buFont typeface="Arial"/>
                <a:buNone/>
              </a:pPr>
              <a:r>
                <a:rPr b="0" i="1" lang="en" sz="1500" u="none" cap="none" strike="noStrike">
                  <a:solidFill>
                    <a:srgbClr val="000000"/>
                  </a:solidFill>
                  <a:latin typeface="Arial"/>
                  <a:ea typeface="Arial"/>
                  <a:cs typeface="Arial"/>
                  <a:sym typeface="Arial"/>
                </a:rPr>
                <a:t>Ground heats air</a:t>
              </a:r>
              <a:endParaRPr b="0" i="1" sz="1500" u="none" cap="none" strike="noStrike">
                <a:solidFill>
                  <a:srgbClr val="000000"/>
                </a:solidFill>
                <a:latin typeface="Arial"/>
                <a:ea typeface="Arial"/>
                <a:cs typeface="Arial"/>
                <a:sym typeface="Arial"/>
              </a:endParaRPr>
            </a:p>
          </p:txBody>
        </p:sp>
        <p:sp>
          <p:nvSpPr>
            <p:cNvPr id="586" name="Google Shape;586;p74"/>
            <p:cNvSpPr/>
            <p:nvPr/>
          </p:nvSpPr>
          <p:spPr>
            <a:xfrm>
              <a:off x="7134225" y="4229100"/>
              <a:ext cx="1659900" cy="301800"/>
            </a:xfrm>
            <a:prstGeom prst="roundRect">
              <a:avLst>
                <a:gd fmla="val 16667" name="adj"/>
              </a:avLst>
            </a:prstGeom>
            <a:noFill/>
            <a:ln cap="flat" cmpd="sng" w="28575">
              <a:solidFill>
                <a:schemeClr val="dk2"/>
              </a:solidFill>
              <a:prstDash val="dash"/>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500"/>
                <a:buFont typeface="Arial"/>
                <a:buNone/>
              </a:pPr>
              <a:r>
                <a:rPr b="0" i="1" lang="en" sz="1500" u="none" cap="none" strike="noStrike">
                  <a:solidFill>
                    <a:srgbClr val="000000"/>
                  </a:solidFill>
                  <a:latin typeface="Arial"/>
                  <a:ea typeface="Arial"/>
                  <a:cs typeface="Arial"/>
                  <a:sym typeface="Arial"/>
                </a:rPr>
                <a:t>Sun heats ground</a:t>
              </a:r>
              <a:endParaRPr b="0" i="1" sz="1500" u="none" cap="none" strike="noStrike">
                <a:solidFill>
                  <a:srgbClr val="000000"/>
                </a:solidFill>
                <a:latin typeface="Arial"/>
                <a:ea typeface="Arial"/>
                <a:cs typeface="Arial"/>
                <a:sym typeface="Aria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5">
                                            <p:txEl>
                                              <p:pRg end="0" st="0"/>
                                            </p:txEl>
                                          </p:spTgt>
                                        </p:tgtEl>
                                        <p:attrNameLst>
                                          <p:attrName>style.visibility</p:attrName>
                                        </p:attrNameLst>
                                      </p:cBhvr>
                                      <p:to>
                                        <p:strVal val="visible"/>
                                      </p:to>
                                    </p:set>
                                    <p:animEffect filter="fade" transition="in">
                                      <p:cBhvr>
                                        <p:cTn dur="500"/>
                                        <p:tgtEl>
                                          <p:spTgt spid="56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5">
                                            <p:txEl>
                                              <p:pRg end="1" st="1"/>
                                            </p:txEl>
                                          </p:spTgt>
                                        </p:tgtEl>
                                        <p:attrNameLst>
                                          <p:attrName>style.visibility</p:attrName>
                                        </p:attrNameLst>
                                      </p:cBhvr>
                                      <p:to>
                                        <p:strVal val="visible"/>
                                      </p:to>
                                    </p:set>
                                    <p:animEffect filter="fade" transition="in">
                                      <p:cBhvr>
                                        <p:cTn dur="500"/>
                                        <p:tgtEl>
                                          <p:spTgt spid="56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5">
                                            <p:txEl>
                                              <p:pRg end="2" st="2"/>
                                            </p:txEl>
                                          </p:spTgt>
                                        </p:tgtEl>
                                        <p:attrNameLst>
                                          <p:attrName>style.visibility</p:attrName>
                                        </p:attrNameLst>
                                      </p:cBhvr>
                                      <p:to>
                                        <p:strVal val="visible"/>
                                      </p:to>
                                    </p:set>
                                    <p:animEffect filter="fade" transition="in">
                                      <p:cBhvr>
                                        <p:cTn dur="500"/>
                                        <p:tgtEl>
                                          <p:spTgt spid="56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5">
                                            <p:txEl>
                                              <p:pRg end="3" st="3"/>
                                            </p:txEl>
                                          </p:spTgt>
                                        </p:tgtEl>
                                        <p:attrNameLst>
                                          <p:attrName>style.visibility</p:attrName>
                                        </p:attrNameLst>
                                      </p:cBhvr>
                                      <p:to>
                                        <p:strVal val="visible"/>
                                      </p:to>
                                    </p:set>
                                    <p:animEffect filter="fade" transition="in">
                                      <p:cBhvr>
                                        <p:cTn dur="500"/>
                                        <p:tgtEl>
                                          <p:spTgt spid="56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5">
                                            <p:txEl>
                                              <p:pRg end="4" st="4"/>
                                            </p:txEl>
                                          </p:spTgt>
                                        </p:tgtEl>
                                        <p:attrNameLst>
                                          <p:attrName>style.visibility</p:attrName>
                                        </p:attrNameLst>
                                      </p:cBhvr>
                                      <p:to>
                                        <p:strVal val="visible"/>
                                      </p:to>
                                    </p:set>
                                    <p:animEffect filter="fade" transition="in">
                                      <p:cBhvr>
                                        <p:cTn dur="500"/>
                                        <p:tgtEl>
                                          <p:spTgt spid="565">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90" name="Shape 590"/>
        <p:cNvGrpSpPr/>
        <p:nvPr/>
      </p:nvGrpSpPr>
      <p:grpSpPr>
        <a:xfrm>
          <a:off x="0" y="0"/>
          <a:ext cx="0" cy="0"/>
          <a:chOff x="0" y="0"/>
          <a:chExt cx="0" cy="0"/>
        </a:xfrm>
      </p:grpSpPr>
      <p:sp>
        <p:nvSpPr>
          <p:cNvPr id="591" name="Google Shape;591;p75"/>
          <p:cNvSpPr txBox="1"/>
          <p:nvPr>
            <p:ph type="title"/>
          </p:nvPr>
        </p:nvSpPr>
        <p:spPr>
          <a:xfrm>
            <a:off x="171829" y="189912"/>
            <a:ext cx="8343521" cy="723683"/>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Gill Sans"/>
              <a:buNone/>
            </a:pPr>
            <a:r>
              <a:rPr b="0" lang="en"/>
              <a:t>Thunderstorm Ingredients: </a:t>
            </a:r>
            <a:r>
              <a:rPr lang="en"/>
              <a:t>Moisture</a:t>
            </a:r>
            <a:endParaRPr/>
          </a:p>
        </p:txBody>
      </p:sp>
      <p:sp>
        <p:nvSpPr>
          <p:cNvPr id="592" name="Google Shape;592;p75"/>
          <p:cNvSpPr txBox="1"/>
          <p:nvPr>
            <p:ph idx="1" type="body"/>
          </p:nvPr>
        </p:nvSpPr>
        <p:spPr>
          <a:xfrm>
            <a:off x="171829" y="1078577"/>
            <a:ext cx="8833625" cy="3554146"/>
          </a:xfrm>
          <a:prstGeom prst="rect">
            <a:avLst/>
          </a:prstGeom>
          <a:noFill/>
          <a:ln>
            <a:noFill/>
          </a:ln>
        </p:spPr>
        <p:txBody>
          <a:bodyPr anchorCtr="0" anchor="t" bIns="34275" lIns="68575" spcFirstLastPara="1" rIns="68575" wrap="square" tIns="34275">
            <a:noAutofit/>
          </a:bodyPr>
          <a:lstStyle/>
          <a:p>
            <a:pPr indent="-254000" lvl="0" marL="342900" rtl="0" algn="l">
              <a:lnSpc>
                <a:spcPct val="90000"/>
              </a:lnSpc>
              <a:spcBef>
                <a:spcPts val="0"/>
              </a:spcBef>
              <a:spcAft>
                <a:spcPts val="0"/>
              </a:spcAft>
              <a:buSzPts val="1400"/>
              <a:buChar char="●"/>
            </a:pPr>
            <a:r>
              <a:rPr lang="en" sz="3600"/>
              <a:t>Moisture is needed to form clouds and precipitation</a:t>
            </a:r>
            <a:endParaRPr sz="3300"/>
          </a:p>
          <a:p>
            <a:pPr indent="-254000" lvl="0" marL="342900" rtl="0" algn="l">
              <a:lnSpc>
                <a:spcPct val="90000"/>
              </a:lnSpc>
              <a:spcBef>
                <a:spcPts val="0"/>
              </a:spcBef>
              <a:spcAft>
                <a:spcPts val="0"/>
              </a:spcAft>
              <a:buSzPts val="1400"/>
              <a:buChar char="●"/>
            </a:pPr>
            <a:r>
              <a:rPr lang="en" sz="3600"/>
              <a:t>Moisture increases instability (CAPE). </a:t>
            </a:r>
            <a:r>
              <a:rPr i="1" lang="en" sz="3600"/>
              <a:t>Why?</a:t>
            </a:r>
            <a:endParaRPr sz="3300"/>
          </a:p>
          <a:p>
            <a:pPr indent="-234950" lvl="1" marL="685800" rtl="0" algn="l">
              <a:lnSpc>
                <a:spcPct val="90000"/>
              </a:lnSpc>
              <a:spcBef>
                <a:spcPts val="0"/>
              </a:spcBef>
              <a:spcAft>
                <a:spcPts val="0"/>
              </a:spcAft>
              <a:buSzPts val="1100"/>
              <a:buChar char="○"/>
            </a:pPr>
            <a:r>
              <a:rPr lang="en" sz="3300"/>
              <a:t>When water vapor in a rising parcel of air </a:t>
            </a:r>
            <a:r>
              <a:rPr b="1" lang="en" sz="3300"/>
              <a:t>condenses</a:t>
            </a:r>
            <a:r>
              <a:rPr lang="en" sz="3300"/>
              <a:t> to form cloud droplets, the parcel of air is </a:t>
            </a:r>
            <a:r>
              <a:rPr b="1" lang="en" sz="3300"/>
              <a:t>warmed </a:t>
            </a:r>
            <a:r>
              <a:rPr lang="en" sz="3300"/>
              <a:t>relative to its surroundings</a:t>
            </a:r>
            <a:endParaRPr b="1" sz="3300"/>
          </a:p>
          <a:p>
            <a:pPr indent="-234950" lvl="1" marL="685800" rtl="0" algn="l">
              <a:lnSpc>
                <a:spcPct val="90000"/>
              </a:lnSpc>
              <a:spcBef>
                <a:spcPts val="0"/>
              </a:spcBef>
              <a:spcAft>
                <a:spcPts val="0"/>
              </a:spcAft>
              <a:buSzPts val="1100"/>
              <a:buChar char="○"/>
            </a:pPr>
            <a:r>
              <a:rPr lang="en" sz="3300"/>
              <a:t>This warming enhances instability</a:t>
            </a:r>
            <a:endParaRPr sz="3000"/>
          </a:p>
          <a:p>
            <a:pPr indent="0" lvl="0" marL="38100" rtl="0" algn="l">
              <a:lnSpc>
                <a:spcPct val="90000"/>
              </a:lnSpc>
              <a:spcBef>
                <a:spcPts val="800"/>
              </a:spcBef>
              <a:spcAft>
                <a:spcPts val="0"/>
              </a:spcAft>
              <a:buSzPts val="2100"/>
              <a:buNone/>
            </a:pPr>
            <a:r>
              <a:t/>
            </a:r>
            <a:endParaRPr sz="33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2">
                                            <p:txEl>
                                              <p:pRg end="0" st="0"/>
                                            </p:txEl>
                                          </p:spTgt>
                                        </p:tgtEl>
                                        <p:attrNameLst>
                                          <p:attrName>style.visibility</p:attrName>
                                        </p:attrNameLst>
                                      </p:cBhvr>
                                      <p:to>
                                        <p:strVal val="visible"/>
                                      </p:to>
                                    </p:set>
                                    <p:animEffect filter="fade" transition="in">
                                      <p:cBhvr>
                                        <p:cTn dur="500"/>
                                        <p:tgtEl>
                                          <p:spTgt spid="59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2">
                                            <p:txEl>
                                              <p:pRg end="1" st="1"/>
                                            </p:txEl>
                                          </p:spTgt>
                                        </p:tgtEl>
                                        <p:attrNameLst>
                                          <p:attrName>style.visibility</p:attrName>
                                        </p:attrNameLst>
                                      </p:cBhvr>
                                      <p:to>
                                        <p:strVal val="visible"/>
                                      </p:to>
                                    </p:set>
                                    <p:animEffect filter="fade" transition="in">
                                      <p:cBhvr>
                                        <p:cTn dur="500"/>
                                        <p:tgtEl>
                                          <p:spTgt spid="59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2">
                                            <p:txEl>
                                              <p:pRg end="2" st="2"/>
                                            </p:txEl>
                                          </p:spTgt>
                                        </p:tgtEl>
                                        <p:attrNameLst>
                                          <p:attrName>style.visibility</p:attrName>
                                        </p:attrNameLst>
                                      </p:cBhvr>
                                      <p:to>
                                        <p:strVal val="visible"/>
                                      </p:to>
                                    </p:set>
                                    <p:animEffect filter="fade" transition="in">
                                      <p:cBhvr>
                                        <p:cTn dur="500"/>
                                        <p:tgtEl>
                                          <p:spTgt spid="59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2">
                                            <p:txEl>
                                              <p:pRg end="3" st="3"/>
                                            </p:txEl>
                                          </p:spTgt>
                                        </p:tgtEl>
                                        <p:attrNameLst>
                                          <p:attrName>style.visibility</p:attrName>
                                        </p:attrNameLst>
                                      </p:cBhvr>
                                      <p:to>
                                        <p:strVal val="visible"/>
                                      </p:to>
                                    </p:set>
                                    <p:animEffect filter="fade" transition="in">
                                      <p:cBhvr>
                                        <p:cTn dur="500"/>
                                        <p:tgtEl>
                                          <p:spTgt spid="592">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2">
                                            <p:txEl>
                                              <p:pRg end="4" st="4"/>
                                            </p:txEl>
                                          </p:spTgt>
                                        </p:tgtEl>
                                        <p:attrNameLst>
                                          <p:attrName>style.visibility</p:attrName>
                                        </p:attrNameLst>
                                      </p:cBhvr>
                                      <p:to>
                                        <p:strVal val="visible"/>
                                      </p:to>
                                    </p:set>
                                    <p:animEffect filter="fade" transition="in">
                                      <p:cBhvr>
                                        <p:cTn dur="500"/>
                                        <p:tgtEl>
                                          <p:spTgt spid="592">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96" name="Shape 596"/>
        <p:cNvGrpSpPr/>
        <p:nvPr/>
      </p:nvGrpSpPr>
      <p:grpSpPr>
        <a:xfrm>
          <a:off x="0" y="0"/>
          <a:ext cx="0" cy="0"/>
          <a:chOff x="0" y="0"/>
          <a:chExt cx="0" cy="0"/>
        </a:xfrm>
      </p:grpSpPr>
      <p:sp>
        <p:nvSpPr>
          <p:cNvPr id="597" name="Google Shape;597;p76"/>
          <p:cNvSpPr txBox="1"/>
          <p:nvPr>
            <p:ph type="title"/>
          </p:nvPr>
        </p:nvSpPr>
        <p:spPr>
          <a:xfrm>
            <a:off x="171829" y="189912"/>
            <a:ext cx="8343521" cy="723683"/>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Gill Sans"/>
              <a:buNone/>
            </a:pPr>
            <a:r>
              <a:rPr b="0" lang="en"/>
              <a:t>Thunderstorm Ingredients: </a:t>
            </a:r>
            <a:r>
              <a:rPr lang="en"/>
              <a:t>Lift</a:t>
            </a:r>
            <a:endParaRPr/>
          </a:p>
        </p:txBody>
      </p:sp>
      <p:sp>
        <p:nvSpPr>
          <p:cNvPr id="598" name="Google Shape;598;p76"/>
          <p:cNvSpPr txBox="1"/>
          <p:nvPr>
            <p:ph idx="1" type="body"/>
          </p:nvPr>
        </p:nvSpPr>
        <p:spPr>
          <a:xfrm>
            <a:off x="171829" y="1157288"/>
            <a:ext cx="3036454" cy="3475435"/>
          </a:xfrm>
          <a:prstGeom prst="rect">
            <a:avLst/>
          </a:prstGeom>
          <a:noFill/>
          <a:ln>
            <a:noFill/>
          </a:ln>
        </p:spPr>
        <p:txBody>
          <a:bodyPr anchorCtr="0" anchor="t" bIns="34275" lIns="68575" spcFirstLastPara="1" rIns="68575" wrap="square" tIns="34275">
            <a:noAutofit/>
          </a:bodyPr>
          <a:lstStyle/>
          <a:p>
            <a:pPr indent="-254000" lvl="0" marL="342900" rtl="0" algn="l">
              <a:lnSpc>
                <a:spcPct val="90000"/>
              </a:lnSpc>
              <a:spcBef>
                <a:spcPts val="0"/>
              </a:spcBef>
              <a:spcAft>
                <a:spcPts val="0"/>
              </a:spcAft>
              <a:buSzPts val="1400"/>
              <a:buChar char="●"/>
            </a:pPr>
            <a:r>
              <a:rPr lang="en" sz="2300"/>
              <a:t>Forced ascent (lift) is needed to create thunderstorms</a:t>
            </a:r>
            <a:endParaRPr/>
          </a:p>
          <a:p>
            <a:pPr indent="-165100" lvl="0" marL="342900" rtl="0" algn="l">
              <a:lnSpc>
                <a:spcPct val="90000"/>
              </a:lnSpc>
              <a:spcBef>
                <a:spcPts val="0"/>
              </a:spcBef>
              <a:spcAft>
                <a:spcPts val="0"/>
              </a:spcAft>
              <a:buSzPts val="1400"/>
              <a:buNone/>
            </a:pPr>
            <a:r>
              <a:t/>
            </a:r>
            <a:endParaRPr sz="2300"/>
          </a:p>
          <a:p>
            <a:pPr indent="-254000" lvl="0" marL="342900" rtl="0" algn="l">
              <a:lnSpc>
                <a:spcPct val="90000"/>
              </a:lnSpc>
              <a:spcBef>
                <a:spcPts val="0"/>
              </a:spcBef>
              <a:spcAft>
                <a:spcPts val="0"/>
              </a:spcAft>
              <a:buSzPts val="1400"/>
              <a:buChar char="●"/>
            </a:pPr>
            <a:r>
              <a:rPr lang="en" sz="2300"/>
              <a:t>What can force air to rise?</a:t>
            </a:r>
            <a:endParaRPr sz="2300"/>
          </a:p>
          <a:p>
            <a:pPr indent="-234950" lvl="1" marL="685800" rtl="0" algn="l">
              <a:lnSpc>
                <a:spcPct val="90000"/>
              </a:lnSpc>
              <a:spcBef>
                <a:spcPts val="0"/>
              </a:spcBef>
              <a:spcAft>
                <a:spcPts val="0"/>
              </a:spcAft>
              <a:buSzPts val="1100"/>
              <a:buChar char="○"/>
            </a:pPr>
            <a:r>
              <a:rPr lang="en" sz="2300"/>
              <a:t>Cold Fronts</a:t>
            </a:r>
            <a:endParaRPr sz="2300"/>
          </a:p>
          <a:p>
            <a:pPr indent="-234950" lvl="1" marL="685800" rtl="0" algn="l">
              <a:lnSpc>
                <a:spcPct val="90000"/>
              </a:lnSpc>
              <a:spcBef>
                <a:spcPts val="0"/>
              </a:spcBef>
              <a:spcAft>
                <a:spcPts val="0"/>
              </a:spcAft>
              <a:buSzPts val="1100"/>
              <a:buChar char="○"/>
            </a:pPr>
            <a:r>
              <a:rPr lang="en" sz="2300"/>
              <a:t>Warm Fronts</a:t>
            </a:r>
            <a:endParaRPr sz="2300"/>
          </a:p>
          <a:p>
            <a:pPr indent="-234950" lvl="1" marL="685800" rtl="0" algn="l">
              <a:lnSpc>
                <a:spcPct val="90000"/>
              </a:lnSpc>
              <a:spcBef>
                <a:spcPts val="0"/>
              </a:spcBef>
              <a:spcAft>
                <a:spcPts val="0"/>
              </a:spcAft>
              <a:buSzPts val="1100"/>
              <a:buChar char="○"/>
            </a:pPr>
            <a:r>
              <a:rPr lang="en" sz="2300"/>
              <a:t>Mountains</a:t>
            </a:r>
            <a:endParaRPr sz="2300"/>
          </a:p>
          <a:p>
            <a:pPr indent="-165100" lvl="0" marL="342900" marR="0" rtl="0" algn="l">
              <a:lnSpc>
                <a:spcPct val="90000"/>
              </a:lnSpc>
              <a:spcBef>
                <a:spcPts val="800"/>
              </a:spcBef>
              <a:spcAft>
                <a:spcPts val="0"/>
              </a:spcAft>
              <a:buClr>
                <a:schemeClr val="dk1"/>
              </a:buClr>
              <a:buSzPts val="2100"/>
              <a:buFont typeface="Arial"/>
              <a:buNone/>
            </a:pPr>
            <a:r>
              <a:t/>
            </a:r>
            <a:endParaRPr sz="2700"/>
          </a:p>
        </p:txBody>
      </p:sp>
      <p:pic>
        <p:nvPicPr>
          <p:cNvPr id="599" name="Google Shape;599;p76"/>
          <p:cNvPicPr preferRelativeResize="0"/>
          <p:nvPr/>
        </p:nvPicPr>
        <p:blipFill rotWithShape="1">
          <a:blip r:embed="rId3">
            <a:alphaModFix/>
          </a:blip>
          <a:srcRect b="0" l="0" r="0" t="0"/>
          <a:stretch/>
        </p:blipFill>
        <p:spPr>
          <a:xfrm>
            <a:off x="3208282" y="1078577"/>
            <a:ext cx="3282858" cy="1845396"/>
          </a:xfrm>
          <a:prstGeom prst="rect">
            <a:avLst/>
          </a:prstGeom>
          <a:noFill/>
          <a:ln>
            <a:noFill/>
          </a:ln>
        </p:spPr>
      </p:pic>
      <p:pic>
        <p:nvPicPr>
          <p:cNvPr id="600" name="Google Shape;600;p76"/>
          <p:cNvPicPr preferRelativeResize="0"/>
          <p:nvPr/>
        </p:nvPicPr>
        <p:blipFill rotWithShape="1">
          <a:blip r:embed="rId4">
            <a:alphaModFix/>
          </a:blip>
          <a:srcRect b="0" l="0" r="1739" t="0"/>
          <a:stretch/>
        </p:blipFill>
        <p:spPr>
          <a:xfrm>
            <a:off x="3208282" y="2923985"/>
            <a:ext cx="3282866" cy="1708737"/>
          </a:xfrm>
          <a:prstGeom prst="rect">
            <a:avLst/>
          </a:prstGeom>
          <a:noFill/>
          <a:ln>
            <a:noFill/>
          </a:ln>
        </p:spPr>
      </p:pic>
      <p:pic>
        <p:nvPicPr>
          <p:cNvPr id="601" name="Google Shape;601;p76"/>
          <p:cNvPicPr preferRelativeResize="0"/>
          <p:nvPr/>
        </p:nvPicPr>
        <p:blipFill rotWithShape="1">
          <a:blip r:embed="rId5">
            <a:alphaModFix/>
          </a:blip>
          <a:srcRect b="0" l="0" r="0" t="0"/>
          <a:stretch/>
        </p:blipFill>
        <p:spPr>
          <a:xfrm>
            <a:off x="6491148" y="2122344"/>
            <a:ext cx="2566141" cy="150501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8">
                                            <p:txEl>
                                              <p:pRg end="0" st="0"/>
                                            </p:txEl>
                                          </p:spTgt>
                                        </p:tgtEl>
                                        <p:attrNameLst>
                                          <p:attrName>style.visibility</p:attrName>
                                        </p:attrNameLst>
                                      </p:cBhvr>
                                      <p:to>
                                        <p:strVal val="visible"/>
                                      </p:to>
                                    </p:set>
                                    <p:animEffect filter="fade" transition="in">
                                      <p:cBhvr>
                                        <p:cTn dur="500"/>
                                        <p:tgtEl>
                                          <p:spTgt spid="59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8">
                                            <p:txEl>
                                              <p:pRg end="1" st="1"/>
                                            </p:txEl>
                                          </p:spTgt>
                                        </p:tgtEl>
                                        <p:attrNameLst>
                                          <p:attrName>style.visibility</p:attrName>
                                        </p:attrNameLst>
                                      </p:cBhvr>
                                      <p:to>
                                        <p:strVal val="visible"/>
                                      </p:to>
                                    </p:set>
                                    <p:animEffect filter="fade" transition="in">
                                      <p:cBhvr>
                                        <p:cTn dur="500"/>
                                        <p:tgtEl>
                                          <p:spTgt spid="59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8">
                                            <p:txEl>
                                              <p:pRg end="2" st="2"/>
                                            </p:txEl>
                                          </p:spTgt>
                                        </p:tgtEl>
                                        <p:attrNameLst>
                                          <p:attrName>style.visibility</p:attrName>
                                        </p:attrNameLst>
                                      </p:cBhvr>
                                      <p:to>
                                        <p:strVal val="visible"/>
                                      </p:to>
                                    </p:set>
                                    <p:animEffect filter="fade" transition="in">
                                      <p:cBhvr>
                                        <p:cTn dur="500"/>
                                        <p:tgtEl>
                                          <p:spTgt spid="59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8">
                                            <p:txEl>
                                              <p:pRg end="3" st="3"/>
                                            </p:txEl>
                                          </p:spTgt>
                                        </p:tgtEl>
                                        <p:attrNameLst>
                                          <p:attrName>style.visibility</p:attrName>
                                        </p:attrNameLst>
                                      </p:cBhvr>
                                      <p:to>
                                        <p:strVal val="visible"/>
                                      </p:to>
                                    </p:set>
                                    <p:animEffect filter="fade" transition="in">
                                      <p:cBhvr>
                                        <p:cTn dur="500"/>
                                        <p:tgtEl>
                                          <p:spTgt spid="59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8">
                                            <p:txEl>
                                              <p:pRg end="4" st="4"/>
                                            </p:txEl>
                                          </p:spTgt>
                                        </p:tgtEl>
                                        <p:attrNameLst>
                                          <p:attrName>style.visibility</p:attrName>
                                        </p:attrNameLst>
                                      </p:cBhvr>
                                      <p:to>
                                        <p:strVal val="visible"/>
                                      </p:to>
                                    </p:set>
                                    <p:animEffect filter="fade" transition="in">
                                      <p:cBhvr>
                                        <p:cTn dur="500"/>
                                        <p:tgtEl>
                                          <p:spTgt spid="598">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8">
                                            <p:txEl>
                                              <p:pRg end="5" st="5"/>
                                            </p:txEl>
                                          </p:spTgt>
                                        </p:tgtEl>
                                        <p:attrNameLst>
                                          <p:attrName>style.visibility</p:attrName>
                                        </p:attrNameLst>
                                      </p:cBhvr>
                                      <p:to>
                                        <p:strVal val="visible"/>
                                      </p:to>
                                    </p:set>
                                    <p:animEffect filter="fade" transition="in">
                                      <p:cBhvr>
                                        <p:cTn dur="500"/>
                                        <p:tgtEl>
                                          <p:spTgt spid="598">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8">
                                            <p:txEl>
                                              <p:pRg end="6" st="6"/>
                                            </p:txEl>
                                          </p:spTgt>
                                        </p:tgtEl>
                                        <p:attrNameLst>
                                          <p:attrName>style.visibility</p:attrName>
                                        </p:attrNameLst>
                                      </p:cBhvr>
                                      <p:to>
                                        <p:strVal val="visible"/>
                                      </p:to>
                                    </p:set>
                                    <p:animEffect filter="fade" transition="in">
                                      <p:cBhvr>
                                        <p:cTn dur="500"/>
                                        <p:tgtEl>
                                          <p:spTgt spid="598">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9"/>
                                        </p:tgtEl>
                                        <p:attrNameLst>
                                          <p:attrName>style.visibility</p:attrName>
                                        </p:attrNameLst>
                                      </p:cBhvr>
                                      <p:to>
                                        <p:strVal val="visible"/>
                                      </p:to>
                                    </p:set>
                                    <p:animEffect filter="fade" transition="in">
                                      <p:cBhvr>
                                        <p:cTn dur="500"/>
                                        <p:tgtEl>
                                          <p:spTgt spid="5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0"/>
                                        </p:tgtEl>
                                        <p:attrNameLst>
                                          <p:attrName>style.visibility</p:attrName>
                                        </p:attrNameLst>
                                      </p:cBhvr>
                                      <p:to>
                                        <p:strVal val="visible"/>
                                      </p:to>
                                    </p:set>
                                    <p:animEffect filter="fade" transition="in">
                                      <p:cBhvr>
                                        <p:cTn dur="500"/>
                                        <p:tgtEl>
                                          <p:spTgt spid="6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1"/>
                                        </p:tgtEl>
                                        <p:attrNameLst>
                                          <p:attrName>style.visibility</p:attrName>
                                        </p:attrNameLst>
                                      </p:cBhvr>
                                      <p:to>
                                        <p:strVal val="visible"/>
                                      </p:to>
                                    </p:set>
                                    <p:animEffect filter="fade" transition="in">
                                      <p:cBhvr>
                                        <p:cTn dur="500"/>
                                        <p:tgtEl>
                                          <p:spTgt spid="6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05" name="Shape 605"/>
        <p:cNvGrpSpPr/>
        <p:nvPr/>
      </p:nvGrpSpPr>
      <p:grpSpPr>
        <a:xfrm>
          <a:off x="0" y="0"/>
          <a:ext cx="0" cy="0"/>
          <a:chOff x="0" y="0"/>
          <a:chExt cx="0" cy="0"/>
        </a:xfrm>
      </p:grpSpPr>
      <p:sp>
        <p:nvSpPr>
          <p:cNvPr id="606" name="Google Shape;606;p77"/>
          <p:cNvSpPr txBox="1"/>
          <p:nvPr>
            <p:ph type="title"/>
          </p:nvPr>
        </p:nvSpPr>
        <p:spPr>
          <a:xfrm>
            <a:off x="171829" y="189912"/>
            <a:ext cx="8343521" cy="723683"/>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Gill Sans"/>
              <a:buNone/>
            </a:pPr>
            <a:r>
              <a:rPr b="0" lang="en"/>
              <a:t>Thunderstorm Ingredients: </a:t>
            </a:r>
            <a:r>
              <a:rPr lang="en"/>
              <a:t>Wind Shear</a:t>
            </a:r>
            <a:endParaRPr/>
          </a:p>
        </p:txBody>
      </p:sp>
      <p:grpSp>
        <p:nvGrpSpPr>
          <p:cNvPr id="607" name="Google Shape;607;p77"/>
          <p:cNvGrpSpPr/>
          <p:nvPr/>
        </p:nvGrpSpPr>
        <p:grpSpPr>
          <a:xfrm>
            <a:off x="461728" y="1078577"/>
            <a:ext cx="8053624" cy="3623011"/>
            <a:chOff x="760153" y="1287015"/>
            <a:chExt cx="7386669" cy="3236500"/>
          </a:xfrm>
        </p:grpSpPr>
        <p:pic>
          <p:nvPicPr>
            <p:cNvPr descr="https://www.weather.gov/images/jetstream/tstorms/directionalshear.jpg" id="608" name="Google Shape;608;p77"/>
            <p:cNvPicPr preferRelativeResize="0"/>
            <p:nvPr/>
          </p:nvPicPr>
          <p:blipFill rotWithShape="1">
            <a:blip r:embed="rId3">
              <a:alphaModFix/>
            </a:blip>
            <a:srcRect b="0" l="0" r="0" t="0"/>
            <a:stretch/>
          </p:blipFill>
          <p:spPr>
            <a:xfrm>
              <a:off x="760153" y="1287015"/>
              <a:ext cx="3134059" cy="2930346"/>
            </a:xfrm>
            <a:prstGeom prst="rect">
              <a:avLst/>
            </a:prstGeom>
            <a:noFill/>
            <a:ln>
              <a:noFill/>
            </a:ln>
            <a:effectLst>
              <a:outerShdw blurRad="292100" rotWithShape="0" algn="tl" dir="2700000" dist="139700">
                <a:srgbClr val="333333">
                  <a:alpha val="64313"/>
                </a:srgbClr>
              </a:outerShdw>
            </a:effectLst>
          </p:spPr>
        </p:pic>
        <p:pic>
          <p:nvPicPr>
            <p:cNvPr descr="https://www.weather.gov/images/jetstream/tstorms/speedshear.jpg" id="609" name="Google Shape;609;p77"/>
            <p:cNvPicPr preferRelativeResize="0"/>
            <p:nvPr/>
          </p:nvPicPr>
          <p:blipFill rotWithShape="1">
            <a:blip r:embed="rId4">
              <a:alphaModFix/>
            </a:blip>
            <a:srcRect b="0" l="0" r="0" t="0"/>
            <a:stretch/>
          </p:blipFill>
          <p:spPr>
            <a:xfrm>
              <a:off x="5018442" y="1287015"/>
              <a:ext cx="3128380" cy="2925036"/>
            </a:xfrm>
            <a:prstGeom prst="rect">
              <a:avLst/>
            </a:prstGeom>
            <a:noFill/>
            <a:ln>
              <a:noFill/>
            </a:ln>
            <a:effectLst>
              <a:outerShdw blurRad="292100" rotWithShape="0" algn="tl" dir="2700000" dist="139700">
                <a:srgbClr val="333333">
                  <a:alpha val="64313"/>
                </a:srgbClr>
              </a:outerShdw>
            </a:effectLst>
          </p:spPr>
        </p:pic>
        <p:sp>
          <p:nvSpPr>
            <p:cNvPr id="610" name="Google Shape;610;p77"/>
            <p:cNvSpPr txBox="1"/>
            <p:nvPr/>
          </p:nvSpPr>
          <p:spPr>
            <a:xfrm>
              <a:off x="2159107" y="2571750"/>
              <a:ext cx="1735104" cy="721724"/>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400"/>
                <a:buFont typeface="Arial"/>
                <a:buNone/>
              </a:pPr>
              <a:r>
                <a:rPr b="1" i="0" lang="en" sz="2400" u="none" cap="none" strike="noStrike">
                  <a:solidFill>
                    <a:srgbClr val="000000"/>
                  </a:solidFill>
                  <a:latin typeface="Arial"/>
                  <a:ea typeface="Arial"/>
                  <a:cs typeface="Arial"/>
                  <a:sym typeface="Arial"/>
                </a:rPr>
                <a:t>Directional Shear</a:t>
              </a:r>
              <a:endParaRPr b="0" i="0" sz="1100" u="none" cap="none" strike="noStrike">
                <a:solidFill>
                  <a:srgbClr val="000000"/>
                </a:solidFill>
                <a:latin typeface="Arial"/>
                <a:ea typeface="Arial"/>
                <a:cs typeface="Arial"/>
                <a:sym typeface="Arial"/>
              </a:endParaRPr>
            </a:p>
          </p:txBody>
        </p:sp>
        <p:sp>
          <p:nvSpPr>
            <p:cNvPr id="611" name="Google Shape;611;p77"/>
            <p:cNvSpPr txBox="1"/>
            <p:nvPr/>
          </p:nvSpPr>
          <p:spPr>
            <a:xfrm>
              <a:off x="6881618" y="1798974"/>
              <a:ext cx="1265204" cy="804206"/>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700"/>
                <a:buFont typeface="Arial"/>
                <a:buNone/>
              </a:pPr>
              <a:r>
                <a:rPr b="1" i="0" lang="en" sz="2700" u="none" cap="none" strike="noStrike">
                  <a:solidFill>
                    <a:srgbClr val="000000"/>
                  </a:solidFill>
                  <a:latin typeface="Arial"/>
                  <a:ea typeface="Arial"/>
                  <a:cs typeface="Arial"/>
                  <a:sym typeface="Arial"/>
                </a:rPr>
                <a:t>Speed Shear</a:t>
              </a:r>
              <a:endParaRPr b="0" i="0" sz="1100" u="none" cap="none" strike="noStrike">
                <a:solidFill>
                  <a:srgbClr val="000000"/>
                </a:solidFill>
                <a:latin typeface="Arial"/>
                <a:ea typeface="Arial"/>
                <a:cs typeface="Arial"/>
                <a:sym typeface="Arial"/>
              </a:endParaRPr>
            </a:p>
          </p:txBody>
        </p:sp>
        <p:sp>
          <p:nvSpPr>
            <p:cNvPr id="612" name="Google Shape;612;p77"/>
            <p:cNvSpPr/>
            <p:nvPr/>
          </p:nvSpPr>
          <p:spPr>
            <a:xfrm>
              <a:off x="760153" y="4255446"/>
              <a:ext cx="3134059" cy="268069"/>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500"/>
                <a:buFont typeface="Arial"/>
                <a:buNone/>
              </a:pPr>
              <a:r>
                <a:rPr b="0" i="0" lang="en" sz="1500" u="none" cap="none" strike="noStrike">
                  <a:solidFill>
                    <a:schemeClr val="dk1"/>
                  </a:solidFill>
                  <a:latin typeface="Arial"/>
                  <a:ea typeface="Arial"/>
                  <a:cs typeface="Arial"/>
                  <a:sym typeface="Arial"/>
                </a:rPr>
                <a:t>Wind </a:t>
              </a:r>
              <a:r>
                <a:rPr b="1" i="0" lang="en" sz="1500" u="none" cap="none" strike="noStrike">
                  <a:solidFill>
                    <a:schemeClr val="dk1"/>
                  </a:solidFill>
                  <a:latin typeface="Arial"/>
                  <a:ea typeface="Arial"/>
                  <a:cs typeface="Arial"/>
                  <a:sym typeface="Arial"/>
                </a:rPr>
                <a:t>direction</a:t>
              </a:r>
              <a:r>
                <a:rPr b="0" i="0" lang="en" sz="1500" u="none" cap="none" strike="noStrike">
                  <a:solidFill>
                    <a:schemeClr val="dk1"/>
                  </a:solidFill>
                  <a:latin typeface="Arial"/>
                  <a:ea typeface="Arial"/>
                  <a:cs typeface="Arial"/>
                  <a:sym typeface="Arial"/>
                </a:rPr>
                <a:t> changes with height</a:t>
              </a:r>
              <a:endParaRPr b="0" i="0" sz="1100" u="none" cap="none" strike="noStrike">
                <a:solidFill>
                  <a:srgbClr val="000000"/>
                </a:solidFill>
                <a:latin typeface="Arial"/>
                <a:ea typeface="Arial"/>
                <a:cs typeface="Arial"/>
                <a:sym typeface="Arial"/>
              </a:endParaRPr>
            </a:p>
          </p:txBody>
        </p:sp>
      </p:grpSp>
      <p:sp>
        <p:nvSpPr>
          <p:cNvPr id="613" name="Google Shape;613;p77"/>
          <p:cNvSpPr/>
          <p:nvPr/>
        </p:nvSpPr>
        <p:spPr>
          <a:xfrm>
            <a:off x="5339024" y="4401505"/>
            <a:ext cx="2941805" cy="300082"/>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chemeClr val="dk1"/>
                </a:solidFill>
                <a:latin typeface="Arial"/>
                <a:ea typeface="Arial"/>
                <a:cs typeface="Arial"/>
                <a:sym typeface="Arial"/>
              </a:rPr>
              <a:t>Wind </a:t>
            </a:r>
            <a:r>
              <a:rPr b="1" i="0" lang="en" sz="1500" u="none" cap="none" strike="noStrike">
                <a:solidFill>
                  <a:schemeClr val="dk1"/>
                </a:solidFill>
                <a:latin typeface="Arial"/>
                <a:ea typeface="Arial"/>
                <a:cs typeface="Arial"/>
                <a:sym typeface="Arial"/>
              </a:rPr>
              <a:t>speed</a:t>
            </a:r>
            <a:r>
              <a:rPr b="0" i="0" lang="en" sz="1500" u="none" cap="none" strike="noStrike">
                <a:solidFill>
                  <a:schemeClr val="dk1"/>
                </a:solidFill>
                <a:latin typeface="Arial"/>
                <a:ea typeface="Arial"/>
                <a:cs typeface="Arial"/>
                <a:sym typeface="Arial"/>
              </a:rPr>
              <a:t> changes with height</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59" name="Shape 259"/>
        <p:cNvGrpSpPr/>
        <p:nvPr/>
      </p:nvGrpSpPr>
      <p:grpSpPr>
        <a:xfrm>
          <a:off x="0" y="0"/>
          <a:ext cx="0" cy="0"/>
          <a:chOff x="0" y="0"/>
          <a:chExt cx="0" cy="0"/>
        </a:xfrm>
      </p:grpSpPr>
      <p:sp>
        <p:nvSpPr>
          <p:cNvPr id="260" name="Google Shape;260;p42"/>
          <p:cNvSpPr txBox="1"/>
          <p:nvPr>
            <p:ph idx="1" type="body"/>
          </p:nvPr>
        </p:nvSpPr>
        <p:spPr>
          <a:xfrm>
            <a:off x="171829" y="1048135"/>
            <a:ext cx="4343021" cy="3584587"/>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Clr>
                <a:schemeClr val="dk1"/>
              </a:buClr>
              <a:buSzPts val="2100"/>
              <a:buNone/>
            </a:pPr>
            <a:r>
              <a:rPr b="1" lang="en"/>
              <a:t>9 National Centers (NCEP)</a:t>
            </a:r>
            <a:endParaRPr/>
          </a:p>
          <a:p>
            <a:pPr indent="-342900" lvl="1" marL="520700" rtl="0" algn="l">
              <a:lnSpc>
                <a:spcPct val="100000"/>
              </a:lnSpc>
              <a:spcBef>
                <a:spcPts val="400"/>
              </a:spcBef>
              <a:spcAft>
                <a:spcPts val="0"/>
              </a:spcAft>
              <a:buClr>
                <a:schemeClr val="dk1"/>
              </a:buClr>
              <a:buSzPts val="1800"/>
              <a:buFont typeface="Calibri"/>
              <a:buAutoNum type="arabicPeriod"/>
            </a:pPr>
            <a:r>
              <a:rPr lang="en"/>
              <a:t>AWC – Aviation Weather Center</a:t>
            </a:r>
            <a:endParaRPr/>
          </a:p>
          <a:p>
            <a:pPr indent="-342900" lvl="1" marL="520700" rtl="0" algn="l">
              <a:lnSpc>
                <a:spcPct val="100000"/>
              </a:lnSpc>
              <a:spcBef>
                <a:spcPts val="400"/>
              </a:spcBef>
              <a:spcAft>
                <a:spcPts val="0"/>
              </a:spcAft>
              <a:buClr>
                <a:schemeClr val="dk1"/>
              </a:buClr>
              <a:buSzPts val="1800"/>
              <a:buFont typeface="Calibri"/>
              <a:buAutoNum type="arabicPeriod"/>
            </a:pPr>
            <a:r>
              <a:rPr lang="en"/>
              <a:t>CPC – Climate Prediction Center</a:t>
            </a:r>
            <a:endParaRPr/>
          </a:p>
          <a:p>
            <a:pPr indent="-342900" lvl="1" marL="520700" rtl="0" algn="l">
              <a:lnSpc>
                <a:spcPct val="100000"/>
              </a:lnSpc>
              <a:spcBef>
                <a:spcPts val="400"/>
              </a:spcBef>
              <a:spcAft>
                <a:spcPts val="0"/>
              </a:spcAft>
              <a:buClr>
                <a:schemeClr val="dk1"/>
              </a:buClr>
              <a:buSzPts val="1800"/>
              <a:buFont typeface="Calibri"/>
              <a:buAutoNum type="arabicPeriod"/>
            </a:pPr>
            <a:r>
              <a:rPr lang="en"/>
              <a:t>EMC – Environmental Modeling Center</a:t>
            </a:r>
            <a:endParaRPr/>
          </a:p>
          <a:p>
            <a:pPr indent="-342900" lvl="1" marL="520700" rtl="0" algn="l">
              <a:lnSpc>
                <a:spcPct val="100000"/>
              </a:lnSpc>
              <a:spcBef>
                <a:spcPts val="400"/>
              </a:spcBef>
              <a:spcAft>
                <a:spcPts val="0"/>
              </a:spcAft>
              <a:buClr>
                <a:schemeClr val="dk1"/>
              </a:buClr>
              <a:buSzPts val="1800"/>
              <a:buFont typeface="Calibri"/>
              <a:buAutoNum type="arabicPeriod"/>
            </a:pPr>
            <a:r>
              <a:rPr lang="en"/>
              <a:t>NCO – NCEP Central Operations</a:t>
            </a:r>
            <a:endParaRPr/>
          </a:p>
          <a:p>
            <a:pPr indent="-342900" lvl="1" marL="520700" rtl="0" algn="l">
              <a:lnSpc>
                <a:spcPct val="100000"/>
              </a:lnSpc>
              <a:spcBef>
                <a:spcPts val="400"/>
              </a:spcBef>
              <a:spcAft>
                <a:spcPts val="0"/>
              </a:spcAft>
              <a:buClr>
                <a:schemeClr val="dk1"/>
              </a:buClr>
              <a:buSzPts val="1800"/>
              <a:buFont typeface="Calibri"/>
              <a:buAutoNum type="arabicPeriod"/>
            </a:pPr>
            <a:r>
              <a:rPr lang="en"/>
              <a:t>NHC – National Hurricane Center</a:t>
            </a:r>
            <a:endParaRPr/>
          </a:p>
          <a:p>
            <a:pPr indent="-342900" lvl="1" marL="520700" rtl="0" algn="l">
              <a:lnSpc>
                <a:spcPct val="100000"/>
              </a:lnSpc>
              <a:spcBef>
                <a:spcPts val="400"/>
              </a:spcBef>
              <a:spcAft>
                <a:spcPts val="0"/>
              </a:spcAft>
              <a:buClr>
                <a:schemeClr val="dk1"/>
              </a:buClr>
              <a:buSzPts val="1800"/>
              <a:buFont typeface="Calibri"/>
              <a:buAutoNum type="arabicPeriod"/>
            </a:pPr>
            <a:r>
              <a:rPr lang="en"/>
              <a:t>OPC – Ocean Prediction Center</a:t>
            </a:r>
            <a:endParaRPr/>
          </a:p>
          <a:p>
            <a:pPr indent="-342900" lvl="1" marL="520700" rtl="0" algn="l">
              <a:lnSpc>
                <a:spcPct val="100000"/>
              </a:lnSpc>
              <a:spcBef>
                <a:spcPts val="400"/>
              </a:spcBef>
              <a:spcAft>
                <a:spcPts val="0"/>
              </a:spcAft>
              <a:buClr>
                <a:schemeClr val="dk1"/>
              </a:buClr>
              <a:buSzPts val="1800"/>
              <a:buFont typeface="Calibri"/>
              <a:buAutoNum type="arabicPeriod"/>
            </a:pPr>
            <a:r>
              <a:rPr lang="en"/>
              <a:t>SPC – Storm Prediction Center</a:t>
            </a:r>
            <a:endParaRPr/>
          </a:p>
          <a:p>
            <a:pPr indent="-342900" lvl="1" marL="520700" rtl="0" algn="l">
              <a:lnSpc>
                <a:spcPct val="100000"/>
              </a:lnSpc>
              <a:spcBef>
                <a:spcPts val="400"/>
              </a:spcBef>
              <a:spcAft>
                <a:spcPts val="0"/>
              </a:spcAft>
              <a:buClr>
                <a:schemeClr val="dk1"/>
              </a:buClr>
              <a:buSzPts val="1800"/>
              <a:buFont typeface="Calibri"/>
              <a:buAutoNum type="arabicPeriod"/>
            </a:pPr>
            <a:r>
              <a:rPr lang="en"/>
              <a:t>SWPC – Space Weather Prediction Center</a:t>
            </a:r>
            <a:endParaRPr/>
          </a:p>
          <a:p>
            <a:pPr indent="-342900" lvl="1" marL="520700" rtl="0" algn="l">
              <a:lnSpc>
                <a:spcPct val="100000"/>
              </a:lnSpc>
              <a:spcBef>
                <a:spcPts val="400"/>
              </a:spcBef>
              <a:spcAft>
                <a:spcPts val="0"/>
              </a:spcAft>
              <a:buClr>
                <a:schemeClr val="dk1"/>
              </a:buClr>
              <a:buSzPts val="1800"/>
              <a:buFont typeface="Calibri"/>
              <a:buAutoNum type="arabicPeriod"/>
            </a:pPr>
            <a:r>
              <a:rPr lang="en"/>
              <a:t>WPC – Weather Prediction Center</a:t>
            </a:r>
            <a:endParaRPr/>
          </a:p>
        </p:txBody>
      </p:sp>
      <p:sp>
        <p:nvSpPr>
          <p:cNvPr id="261" name="Google Shape;261;p42"/>
          <p:cNvSpPr txBox="1"/>
          <p:nvPr>
            <p:ph idx="2" type="body"/>
          </p:nvPr>
        </p:nvSpPr>
        <p:spPr>
          <a:xfrm>
            <a:off x="4629150" y="1048135"/>
            <a:ext cx="4343021" cy="3584587"/>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dk1"/>
              </a:buClr>
              <a:buSzPts val="2700"/>
              <a:buNone/>
            </a:pPr>
            <a:r>
              <a:rPr b="1" lang="en" sz="2700"/>
              <a:t>Local Offices</a:t>
            </a:r>
            <a:endParaRPr sz="1500"/>
          </a:p>
          <a:p>
            <a:pPr indent="0" lvl="0" marL="0" rtl="0" algn="l">
              <a:lnSpc>
                <a:spcPct val="90000"/>
              </a:lnSpc>
              <a:spcBef>
                <a:spcPts val="800"/>
              </a:spcBef>
              <a:spcAft>
                <a:spcPts val="0"/>
              </a:spcAft>
              <a:buClr>
                <a:schemeClr val="dk1"/>
              </a:buClr>
              <a:buSzPts val="2100"/>
              <a:buNone/>
            </a:pPr>
            <a:r>
              <a:rPr lang="en"/>
              <a:t>122 Local Weather Forecast Offices</a:t>
            </a:r>
            <a:endParaRPr/>
          </a:p>
          <a:p>
            <a:pPr indent="-177800" lvl="2" marL="863600" rtl="0" algn="l">
              <a:lnSpc>
                <a:spcPct val="90000"/>
              </a:lnSpc>
              <a:spcBef>
                <a:spcPts val="400"/>
              </a:spcBef>
              <a:spcAft>
                <a:spcPts val="0"/>
              </a:spcAft>
              <a:buClr>
                <a:schemeClr val="dk1"/>
              </a:buClr>
              <a:buSzPts val="1800"/>
              <a:buChar char="•"/>
            </a:pPr>
            <a:r>
              <a:rPr lang="en" sz="1800"/>
              <a:t>Five offices serve Pennsylvania</a:t>
            </a:r>
            <a:endParaRPr/>
          </a:p>
          <a:p>
            <a:pPr indent="0" lvl="0" marL="0" rtl="0" algn="l">
              <a:lnSpc>
                <a:spcPct val="90000"/>
              </a:lnSpc>
              <a:spcBef>
                <a:spcPts val="800"/>
              </a:spcBef>
              <a:spcAft>
                <a:spcPts val="0"/>
              </a:spcAft>
              <a:buClr>
                <a:schemeClr val="dk1"/>
              </a:buClr>
              <a:buSzPts val="2100"/>
              <a:buNone/>
            </a:pPr>
            <a:r>
              <a:rPr lang="en"/>
              <a:t>13 River Forecast Centers</a:t>
            </a:r>
            <a:endParaRPr/>
          </a:p>
          <a:p>
            <a:pPr indent="-177800" lvl="2" marL="863600" rtl="0" algn="l">
              <a:lnSpc>
                <a:spcPct val="90000"/>
              </a:lnSpc>
              <a:spcBef>
                <a:spcPts val="400"/>
              </a:spcBef>
              <a:spcAft>
                <a:spcPts val="0"/>
              </a:spcAft>
              <a:buClr>
                <a:schemeClr val="dk1"/>
              </a:buClr>
              <a:buSzPts val="1800"/>
              <a:buChar char="•"/>
            </a:pPr>
            <a:r>
              <a:rPr lang="en" sz="1800"/>
              <a:t>Two serve Pennsylvania</a:t>
            </a:r>
            <a:endParaRPr/>
          </a:p>
          <a:p>
            <a:pPr indent="0" lvl="0" marL="0" rtl="0" algn="l">
              <a:lnSpc>
                <a:spcPct val="90000"/>
              </a:lnSpc>
              <a:spcBef>
                <a:spcPts val="800"/>
              </a:spcBef>
              <a:spcAft>
                <a:spcPts val="0"/>
              </a:spcAft>
              <a:buClr>
                <a:schemeClr val="dk1"/>
              </a:buClr>
              <a:buSzPts val="2100"/>
              <a:buNone/>
            </a:pPr>
            <a:r>
              <a:rPr lang="en"/>
              <a:t>6 Regional Offices</a:t>
            </a:r>
            <a:endParaRPr/>
          </a:p>
          <a:p>
            <a:pPr indent="-177800" lvl="1" marL="520700" rtl="0" algn="l">
              <a:lnSpc>
                <a:spcPct val="90000"/>
              </a:lnSpc>
              <a:spcBef>
                <a:spcPts val="400"/>
              </a:spcBef>
              <a:spcAft>
                <a:spcPts val="0"/>
              </a:spcAft>
              <a:buClr>
                <a:schemeClr val="dk1"/>
              </a:buClr>
              <a:buSzPts val="1800"/>
              <a:buChar char="•"/>
            </a:pPr>
            <a:r>
              <a:rPr lang="en"/>
              <a:t>Eastern, Central, Southern, Western, Alaska and Pacific</a:t>
            </a:r>
            <a:endParaRPr/>
          </a:p>
          <a:p>
            <a:pPr indent="0" lvl="0" marL="0" rtl="0" algn="l">
              <a:lnSpc>
                <a:spcPct val="90000"/>
              </a:lnSpc>
              <a:spcBef>
                <a:spcPts val="800"/>
              </a:spcBef>
              <a:spcAft>
                <a:spcPts val="0"/>
              </a:spcAft>
              <a:buClr>
                <a:schemeClr val="dk1"/>
              </a:buClr>
              <a:buSzPts val="2100"/>
              <a:buNone/>
            </a:pPr>
            <a:r>
              <a:rPr lang="en"/>
              <a:t>NWS Headquarters</a:t>
            </a:r>
            <a:endParaRPr/>
          </a:p>
          <a:p>
            <a:pPr indent="-177800" lvl="1" marL="520700" rtl="0" algn="l">
              <a:lnSpc>
                <a:spcPct val="90000"/>
              </a:lnSpc>
              <a:spcBef>
                <a:spcPts val="400"/>
              </a:spcBef>
              <a:spcAft>
                <a:spcPts val="0"/>
              </a:spcAft>
              <a:buClr>
                <a:schemeClr val="dk1"/>
              </a:buClr>
              <a:buSzPts val="1800"/>
              <a:buChar char="•"/>
            </a:pPr>
            <a:r>
              <a:rPr lang="en"/>
              <a:t>Silver Spring, MD</a:t>
            </a:r>
            <a:endParaRPr sz="2100"/>
          </a:p>
        </p:txBody>
      </p:sp>
      <p:sp>
        <p:nvSpPr>
          <p:cNvPr id="262" name="Google Shape;262;p42"/>
          <p:cNvSpPr txBox="1"/>
          <p:nvPr>
            <p:ph type="title"/>
          </p:nvPr>
        </p:nvSpPr>
        <p:spPr>
          <a:xfrm>
            <a:off x="171829" y="189912"/>
            <a:ext cx="8343521" cy="723683"/>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lt1"/>
              </a:buClr>
              <a:buSzPts val="2700"/>
              <a:buFont typeface="Gill Sans"/>
              <a:buNone/>
            </a:pPr>
            <a:r>
              <a:rPr lang="en" sz="2700"/>
              <a:t>Organization of the National Weather Service</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17" name="Shape 617"/>
        <p:cNvGrpSpPr/>
        <p:nvPr/>
      </p:nvGrpSpPr>
      <p:grpSpPr>
        <a:xfrm>
          <a:off x="0" y="0"/>
          <a:ext cx="0" cy="0"/>
          <a:chOff x="0" y="0"/>
          <a:chExt cx="0" cy="0"/>
        </a:xfrm>
      </p:grpSpPr>
      <p:sp>
        <p:nvSpPr>
          <p:cNvPr id="618" name="Google Shape;618;p78"/>
          <p:cNvSpPr txBox="1"/>
          <p:nvPr>
            <p:ph type="title"/>
          </p:nvPr>
        </p:nvSpPr>
        <p:spPr>
          <a:xfrm>
            <a:off x="171829" y="189912"/>
            <a:ext cx="8343521" cy="723683"/>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Gill Sans"/>
              <a:buNone/>
            </a:pPr>
            <a:r>
              <a:rPr b="0" lang="en"/>
              <a:t>Thunderstorm Ingredients: </a:t>
            </a:r>
            <a:r>
              <a:rPr lang="en"/>
              <a:t>Wind Shear</a:t>
            </a:r>
            <a:endParaRPr/>
          </a:p>
        </p:txBody>
      </p:sp>
      <p:sp>
        <p:nvSpPr>
          <p:cNvPr id="619" name="Google Shape;619;p78"/>
          <p:cNvSpPr txBox="1"/>
          <p:nvPr/>
        </p:nvSpPr>
        <p:spPr>
          <a:xfrm>
            <a:off x="171829" y="1411730"/>
            <a:ext cx="1528158" cy="2887837"/>
          </a:xfrm>
          <a:prstGeom prst="rect">
            <a:avLst/>
          </a:prstGeom>
          <a:noFill/>
          <a:ln>
            <a:noFill/>
          </a:ln>
        </p:spPr>
        <p:txBody>
          <a:bodyPr anchorCtr="0" anchor="t" bIns="68575" lIns="68575" spcFirstLastPara="1" rIns="68575" wrap="square" tIns="68575">
            <a:noAutofit/>
          </a:bodyPr>
          <a:lstStyle/>
          <a:p>
            <a:pPr indent="0" lvl="0" marL="0" marR="0" rtl="0" algn="l">
              <a:lnSpc>
                <a:spcPct val="90000"/>
              </a:lnSpc>
              <a:spcBef>
                <a:spcPts val="0"/>
              </a:spcBef>
              <a:spcAft>
                <a:spcPts val="1200"/>
              </a:spcAft>
              <a:buClr>
                <a:schemeClr val="dk1"/>
              </a:buClr>
              <a:buSzPts val="2100"/>
              <a:buFont typeface="Arial"/>
              <a:buNone/>
            </a:pPr>
            <a:r>
              <a:rPr b="1" i="0" lang="en" sz="2700" u="none" cap="none" strike="noStrike">
                <a:solidFill>
                  <a:schemeClr val="dk1"/>
                </a:solidFill>
                <a:latin typeface="Gill Sans"/>
                <a:ea typeface="Gill Sans"/>
                <a:cs typeface="Gill Sans"/>
                <a:sym typeface="Gill Sans"/>
              </a:rPr>
              <a:t>Low Wind Shear → </a:t>
            </a:r>
            <a:r>
              <a:rPr b="0" i="0" lang="en" sz="1500" u="none" cap="none" strike="noStrike">
                <a:solidFill>
                  <a:schemeClr val="dk1"/>
                </a:solidFill>
                <a:latin typeface="Gill Sans"/>
                <a:ea typeface="Gill Sans"/>
                <a:cs typeface="Gill Sans"/>
                <a:sym typeface="Gill Sans"/>
              </a:rPr>
              <a:t>Rain falls through updraft, killing the short-lived storm. Lower chance for severe weather.</a:t>
            </a:r>
            <a:endParaRPr b="0" i="0" sz="1100" u="none" cap="none" strike="noStrike">
              <a:solidFill>
                <a:srgbClr val="000000"/>
              </a:solidFill>
              <a:latin typeface="Arial"/>
              <a:ea typeface="Arial"/>
              <a:cs typeface="Arial"/>
              <a:sym typeface="Arial"/>
            </a:endParaRPr>
          </a:p>
        </p:txBody>
      </p:sp>
      <p:grpSp>
        <p:nvGrpSpPr>
          <p:cNvPr id="620" name="Google Shape;620;p78"/>
          <p:cNvGrpSpPr/>
          <p:nvPr/>
        </p:nvGrpSpPr>
        <p:grpSpPr>
          <a:xfrm>
            <a:off x="1699987" y="1165981"/>
            <a:ext cx="5634109" cy="3295660"/>
            <a:chOff x="1654239" y="1207800"/>
            <a:chExt cx="6153560" cy="3416400"/>
          </a:xfrm>
        </p:grpSpPr>
        <p:pic>
          <p:nvPicPr>
            <p:cNvPr id="621" name="Google Shape;621;p78"/>
            <p:cNvPicPr preferRelativeResize="0"/>
            <p:nvPr/>
          </p:nvPicPr>
          <p:blipFill rotWithShape="1">
            <a:blip r:embed="rId3">
              <a:alphaModFix/>
            </a:blip>
            <a:srcRect b="0" l="0" r="0" t="0"/>
            <a:stretch/>
          </p:blipFill>
          <p:spPr>
            <a:xfrm>
              <a:off x="1654239" y="1207800"/>
              <a:ext cx="2733110" cy="3416400"/>
            </a:xfrm>
            <a:prstGeom prst="rect">
              <a:avLst/>
            </a:prstGeom>
            <a:noFill/>
            <a:ln>
              <a:noFill/>
            </a:ln>
          </p:spPr>
        </p:pic>
        <p:pic>
          <p:nvPicPr>
            <p:cNvPr id="622" name="Google Shape;622;p78"/>
            <p:cNvPicPr preferRelativeResize="0"/>
            <p:nvPr/>
          </p:nvPicPr>
          <p:blipFill rotWithShape="1">
            <a:blip r:embed="rId4">
              <a:alphaModFix/>
            </a:blip>
            <a:srcRect b="0" l="0" r="22124" t="0"/>
            <a:stretch/>
          </p:blipFill>
          <p:spPr>
            <a:xfrm>
              <a:off x="4387350" y="1451025"/>
              <a:ext cx="3420449" cy="2929950"/>
            </a:xfrm>
            <a:prstGeom prst="rect">
              <a:avLst/>
            </a:prstGeom>
            <a:noFill/>
            <a:ln>
              <a:noFill/>
            </a:ln>
          </p:spPr>
        </p:pic>
      </p:grpSp>
      <p:sp>
        <p:nvSpPr>
          <p:cNvPr id="623" name="Google Shape;623;p78"/>
          <p:cNvSpPr txBox="1"/>
          <p:nvPr/>
        </p:nvSpPr>
        <p:spPr>
          <a:xfrm>
            <a:off x="7416269" y="1664711"/>
            <a:ext cx="1589186" cy="2562300"/>
          </a:xfrm>
          <a:prstGeom prst="rect">
            <a:avLst/>
          </a:prstGeom>
          <a:noFill/>
          <a:ln>
            <a:noFill/>
          </a:ln>
        </p:spPr>
        <p:txBody>
          <a:bodyPr anchorCtr="0" anchor="t" bIns="68575" lIns="68575" spcFirstLastPara="1" rIns="68575" wrap="square" tIns="68575">
            <a:noAutofit/>
          </a:bodyPr>
          <a:lstStyle/>
          <a:p>
            <a:pPr indent="0" lvl="0" marL="0" marR="0" rtl="0" algn="l">
              <a:lnSpc>
                <a:spcPct val="90000"/>
              </a:lnSpc>
              <a:spcBef>
                <a:spcPts val="0"/>
              </a:spcBef>
              <a:spcAft>
                <a:spcPts val="1200"/>
              </a:spcAft>
              <a:buClr>
                <a:schemeClr val="dk1"/>
              </a:buClr>
              <a:buSzPts val="2100"/>
              <a:buFont typeface="Arial"/>
              <a:buNone/>
            </a:pPr>
            <a:r>
              <a:rPr b="1" i="0" lang="en" sz="2700" u="none" cap="none" strike="noStrike">
                <a:solidFill>
                  <a:schemeClr val="dk1"/>
                </a:solidFill>
                <a:latin typeface="Gill Sans"/>
                <a:ea typeface="Gill Sans"/>
                <a:cs typeface="Gill Sans"/>
                <a:sym typeface="Gill Sans"/>
              </a:rPr>
              <a:t>High Wind Shear → </a:t>
            </a:r>
            <a:r>
              <a:rPr b="0" i="0" lang="en" sz="1500" u="none" cap="none" strike="noStrike">
                <a:solidFill>
                  <a:schemeClr val="dk1"/>
                </a:solidFill>
                <a:latin typeface="Gill Sans"/>
                <a:ea typeface="Gill Sans"/>
                <a:cs typeface="Gill Sans"/>
                <a:sym typeface="Gill Sans"/>
              </a:rPr>
              <a:t>Rain falls downwind of updraft and updraft remains intact. Higher chance for severe weather.</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27" name="Shape 627"/>
        <p:cNvGrpSpPr/>
        <p:nvPr/>
      </p:nvGrpSpPr>
      <p:grpSpPr>
        <a:xfrm>
          <a:off x="0" y="0"/>
          <a:ext cx="0" cy="0"/>
          <a:chOff x="0" y="0"/>
          <a:chExt cx="0" cy="0"/>
        </a:xfrm>
      </p:grpSpPr>
      <p:pic>
        <p:nvPicPr>
          <p:cNvPr id="628" name="Google Shape;628;p79"/>
          <p:cNvPicPr preferRelativeResize="0"/>
          <p:nvPr/>
        </p:nvPicPr>
        <p:blipFill rotWithShape="1">
          <a:blip r:embed="rId3">
            <a:alphaModFix/>
          </a:blip>
          <a:srcRect b="0" l="0" r="0" t="0"/>
          <a:stretch/>
        </p:blipFill>
        <p:spPr>
          <a:xfrm>
            <a:off x="0" y="0"/>
            <a:ext cx="9141292" cy="5143500"/>
          </a:xfrm>
          <a:prstGeom prst="rect">
            <a:avLst/>
          </a:prstGeom>
          <a:noFill/>
          <a:ln>
            <a:noFill/>
          </a:ln>
        </p:spPr>
      </p:pic>
      <p:sp>
        <p:nvSpPr>
          <p:cNvPr id="629" name="Google Shape;629;p79"/>
          <p:cNvSpPr txBox="1"/>
          <p:nvPr>
            <p:ph type="title"/>
          </p:nvPr>
        </p:nvSpPr>
        <p:spPr>
          <a:xfrm>
            <a:off x="623888" y="651272"/>
            <a:ext cx="7886700" cy="2139553"/>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SzPts val="4500"/>
              <a:buNone/>
            </a:pPr>
            <a:r>
              <a:rPr lang="en">
                <a:solidFill>
                  <a:schemeClr val="lt1"/>
                </a:solidFill>
                <a:latin typeface="Gill Sans"/>
                <a:ea typeface="Gill Sans"/>
                <a:cs typeface="Gill Sans"/>
                <a:sym typeface="Gill Sans"/>
              </a:rPr>
              <a:t>Types of Thunderstorms</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33" name="Shape 633"/>
        <p:cNvGrpSpPr/>
        <p:nvPr/>
      </p:nvGrpSpPr>
      <p:grpSpPr>
        <a:xfrm>
          <a:off x="0" y="0"/>
          <a:ext cx="0" cy="0"/>
          <a:chOff x="0" y="0"/>
          <a:chExt cx="0" cy="0"/>
        </a:xfrm>
      </p:grpSpPr>
      <p:sp>
        <p:nvSpPr>
          <p:cNvPr id="634" name="Google Shape;634;p80"/>
          <p:cNvSpPr txBox="1"/>
          <p:nvPr>
            <p:ph type="title"/>
          </p:nvPr>
        </p:nvSpPr>
        <p:spPr>
          <a:xfrm>
            <a:off x="171829" y="189912"/>
            <a:ext cx="8343521" cy="723683"/>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lt1"/>
              </a:buClr>
              <a:buSzPts val="3300"/>
              <a:buFont typeface="Gill Sans"/>
              <a:buNone/>
            </a:pPr>
            <a:r>
              <a:rPr lang="en"/>
              <a:t>Ordinary Thunderstorms</a:t>
            </a:r>
            <a:endParaRPr/>
          </a:p>
        </p:txBody>
      </p:sp>
      <p:sp>
        <p:nvSpPr>
          <p:cNvPr id="635" name="Google Shape;635;p80"/>
          <p:cNvSpPr txBox="1"/>
          <p:nvPr>
            <p:ph idx="1" type="body"/>
          </p:nvPr>
        </p:nvSpPr>
        <p:spPr>
          <a:xfrm>
            <a:off x="171829" y="1078577"/>
            <a:ext cx="8833625" cy="3554146"/>
          </a:xfrm>
          <a:prstGeom prst="rect">
            <a:avLst/>
          </a:prstGeom>
          <a:noFill/>
          <a:ln>
            <a:noFill/>
          </a:ln>
        </p:spPr>
        <p:txBody>
          <a:bodyPr anchorCtr="0" anchor="t" bIns="34275" lIns="68575" spcFirstLastPara="1" rIns="68575" wrap="square" tIns="34275">
            <a:noAutofit/>
          </a:bodyPr>
          <a:lstStyle/>
          <a:p>
            <a:pPr indent="-38100" lvl="0" marL="177800" rtl="0" algn="l">
              <a:lnSpc>
                <a:spcPct val="90000"/>
              </a:lnSpc>
              <a:spcBef>
                <a:spcPts val="0"/>
              </a:spcBef>
              <a:spcAft>
                <a:spcPts val="0"/>
              </a:spcAft>
              <a:buClr>
                <a:schemeClr val="dk1"/>
              </a:buClr>
              <a:buSzPts val="2100"/>
              <a:buNone/>
            </a:pPr>
            <a:r>
              <a:t/>
            </a:r>
            <a:endParaRPr/>
          </a:p>
        </p:txBody>
      </p:sp>
      <p:pic>
        <p:nvPicPr>
          <p:cNvPr descr="https://www.weather.gov/images/jetstream/tstorms/toweringcu.png" id="636" name="Google Shape;636;p80"/>
          <p:cNvPicPr preferRelativeResize="0"/>
          <p:nvPr/>
        </p:nvPicPr>
        <p:blipFill rotWithShape="1">
          <a:blip r:embed="rId3">
            <a:alphaModFix/>
          </a:blip>
          <a:srcRect b="0" l="0" r="0" t="0"/>
          <a:stretch/>
        </p:blipFill>
        <p:spPr>
          <a:xfrm>
            <a:off x="467488" y="1168139"/>
            <a:ext cx="2394715" cy="3099044"/>
          </a:xfrm>
          <a:prstGeom prst="rect">
            <a:avLst/>
          </a:prstGeom>
          <a:noFill/>
          <a:ln>
            <a:noFill/>
          </a:ln>
          <a:effectLst>
            <a:outerShdw blurRad="292100" rotWithShape="0" algn="tl" dir="2700000" dist="139700">
              <a:srgbClr val="333333">
                <a:alpha val="63529"/>
              </a:srgbClr>
            </a:outerShdw>
          </a:effectLst>
        </p:spPr>
      </p:pic>
      <p:sp>
        <p:nvSpPr>
          <p:cNvPr id="637" name="Google Shape;637;p80"/>
          <p:cNvSpPr txBox="1"/>
          <p:nvPr/>
        </p:nvSpPr>
        <p:spPr>
          <a:xfrm>
            <a:off x="467487" y="4289699"/>
            <a:ext cx="2394714" cy="346249"/>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800"/>
              <a:buFont typeface="Calibri"/>
              <a:buNone/>
            </a:pPr>
            <a:r>
              <a:rPr b="1" i="0" lang="en" sz="1800" u="none" cap="none" strike="noStrike">
                <a:solidFill>
                  <a:srgbClr val="000000"/>
                </a:solidFill>
                <a:latin typeface="Calibri"/>
                <a:ea typeface="Calibri"/>
                <a:cs typeface="Calibri"/>
                <a:sym typeface="Calibri"/>
              </a:rPr>
              <a:t>Towering Cumulus</a:t>
            </a:r>
            <a:endParaRPr b="0" i="0" sz="1100" u="none" cap="none" strike="noStrike">
              <a:solidFill>
                <a:srgbClr val="000000"/>
              </a:solidFill>
              <a:latin typeface="Arial"/>
              <a:ea typeface="Arial"/>
              <a:cs typeface="Arial"/>
              <a:sym typeface="Arial"/>
            </a:endParaRPr>
          </a:p>
        </p:txBody>
      </p:sp>
      <p:pic>
        <p:nvPicPr>
          <p:cNvPr descr="https://www.weather.gov/images/jetstream/tstorms/mature.png" id="638" name="Google Shape;638;p80"/>
          <p:cNvPicPr preferRelativeResize="0"/>
          <p:nvPr/>
        </p:nvPicPr>
        <p:blipFill rotWithShape="1">
          <a:blip r:embed="rId4">
            <a:alphaModFix/>
          </a:blip>
          <a:srcRect b="0" l="0" r="0" t="0"/>
          <a:stretch/>
        </p:blipFill>
        <p:spPr>
          <a:xfrm>
            <a:off x="3374642" y="1172353"/>
            <a:ext cx="2394716" cy="3099044"/>
          </a:xfrm>
          <a:prstGeom prst="rect">
            <a:avLst/>
          </a:prstGeom>
          <a:noFill/>
          <a:ln>
            <a:noFill/>
          </a:ln>
          <a:effectLst>
            <a:outerShdw blurRad="292100" rotWithShape="0" algn="tl" dir="2700000" dist="139700">
              <a:srgbClr val="333333">
                <a:alpha val="63529"/>
              </a:srgbClr>
            </a:outerShdw>
          </a:effectLst>
        </p:spPr>
      </p:pic>
      <p:sp>
        <p:nvSpPr>
          <p:cNvPr id="639" name="Google Shape;639;p80"/>
          <p:cNvSpPr txBox="1"/>
          <p:nvPr/>
        </p:nvSpPr>
        <p:spPr>
          <a:xfrm>
            <a:off x="3374642" y="4287181"/>
            <a:ext cx="2394717" cy="346249"/>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800"/>
              <a:buFont typeface="Calibri"/>
              <a:buNone/>
            </a:pPr>
            <a:r>
              <a:rPr b="1" i="0" lang="en" sz="1800" u="none" cap="none" strike="noStrike">
                <a:solidFill>
                  <a:srgbClr val="000000"/>
                </a:solidFill>
                <a:latin typeface="Calibri"/>
                <a:ea typeface="Calibri"/>
                <a:cs typeface="Calibri"/>
                <a:sym typeface="Calibri"/>
              </a:rPr>
              <a:t>Mature Storm</a:t>
            </a:r>
            <a:endParaRPr b="0" i="0" sz="1100" u="none" cap="none" strike="noStrike">
              <a:solidFill>
                <a:srgbClr val="000000"/>
              </a:solidFill>
              <a:latin typeface="Arial"/>
              <a:ea typeface="Arial"/>
              <a:cs typeface="Arial"/>
              <a:sym typeface="Arial"/>
            </a:endParaRPr>
          </a:p>
        </p:txBody>
      </p:sp>
      <p:pic>
        <p:nvPicPr>
          <p:cNvPr descr="https://www.weather.gov/images/jetstream/tstorms/dissipate.png" id="640" name="Google Shape;640;p80"/>
          <p:cNvPicPr preferRelativeResize="0"/>
          <p:nvPr/>
        </p:nvPicPr>
        <p:blipFill rotWithShape="1">
          <a:blip r:embed="rId5">
            <a:alphaModFix/>
          </a:blip>
          <a:srcRect b="0" l="0" r="0" t="0"/>
          <a:stretch/>
        </p:blipFill>
        <p:spPr>
          <a:xfrm>
            <a:off x="6281798" y="1168139"/>
            <a:ext cx="2397972" cy="3103258"/>
          </a:xfrm>
          <a:prstGeom prst="rect">
            <a:avLst/>
          </a:prstGeom>
          <a:noFill/>
          <a:ln>
            <a:noFill/>
          </a:ln>
          <a:effectLst>
            <a:outerShdw blurRad="292100" rotWithShape="0" algn="tl" dir="2700000" dist="139700">
              <a:srgbClr val="333333">
                <a:alpha val="63529"/>
              </a:srgbClr>
            </a:outerShdw>
          </a:effectLst>
        </p:spPr>
      </p:pic>
      <p:sp>
        <p:nvSpPr>
          <p:cNvPr id="641" name="Google Shape;641;p80"/>
          <p:cNvSpPr txBox="1"/>
          <p:nvPr/>
        </p:nvSpPr>
        <p:spPr>
          <a:xfrm>
            <a:off x="6281798" y="4285485"/>
            <a:ext cx="2394717" cy="346249"/>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800"/>
              <a:buFont typeface="Calibri"/>
              <a:buNone/>
            </a:pPr>
            <a:r>
              <a:rPr b="1" i="0" lang="en" sz="1800" u="none" cap="none" strike="noStrike">
                <a:solidFill>
                  <a:srgbClr val="000000"/>
                </a:solidFill>
                <a:latin typeface="Calibri"/>
                <a:ea typeface="Calibri"/>
                <a:cs typeface="Calibri"/>
                <a:sym typeface="Calibri"/>
              </a:rPr>
              <a:t>Dissipation</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45" name="Shape 645"/>
        <p:cNvGrpSpPr/>
        <p:nvPr/>
      </p:nvGrpSpPr>
      <p:grpSpPr>
        <a:xfrm>
          <a:off x="0" y="0"/>
          <a:ext cx="0" cy="0"/>
          <a:chOff x="0" y="0"/>
          <a:chExt cx="0" cy="0"/>
        </a:xfrm>
      </p:grpSpPr>
      <p:pic>
        <p:nvPicPr>
          <p:cNvPr descr="https://www.weather.gov/images/jetstream/tstorms/multicell.jpg" id="646" name="Google Shape;646;p81"/>
          <p:cNvPicPr preferRelativeResize="0"/>
          <p:nvPr/>
        </p:nvPicPr>
        <p:blipFill rotWithShape="1">
          <a:blip r:embed="rId3">
            <a:alphaModFix/>
          </a:blip>
          <a:srcRect b="0" l="0" r="0" t="0"/>
          <a:stretch/>
        </p:blipFill>
        <p:spPr>
          <a:xfrm>
            <a:off x="71367" y="1179976"/>
            <a:ext cx="6104230" cy="3416400"/>
          </a:xfrm>
          <a:prstGeom prst="rect">
            <a:avLst/>
          </a:prstGeom>
          <a:noFill/>
          <a:ln>
            <a:noFill/>
          </a:ln>
          <a:effectLst>
            <a:outerShdw blurRad="292100" rotWithShape="0" algn="tl" dir="2700000" dist="139700">
              <a:srgbClr val="333333">
                <a:alpha val="63529"/>
              </a:srgbClr>
            </a:outerShdw>
          </a:effectLst>
        </p:spPr>
      </p:pic>
      <p:sp>
        <p:nvSpPr>
          <p:cNvPr id="647" name="Google Shape;647;p81"/>
          <p:cNvSpPr txBox="1"/>
          <p:nvPr>
            <p:ph type="title"/>
          </p:nvPr>
        </p:nvSpPr>
        <p:spPr>
          <a:xfrm>
            <a:off x="171829" y="189912"/>
            <a:ext cx="8343521" cy="723683"/>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lt1"/>
              </a:buClr>
              <a:buSzPts val="3300"/>
              <a:buFont typeface="Gill Sans"/>
              <a:buNone/>
            </a:pPr>
            <a:r>
              <a:rPr lang="en"/>
              <a:t>Multi-cell Thunderstorms</a:t>
            </a:r>
            <a:endParaRPr/>
          </a:p>
        </p:txBody>
      </p:sp>
      <p:sp>
        <p:nvSpPr>
          <p:cNvPr id="648" name="Google Shape;648;p81"/>
          <p:cNvSpPr txBox="1"/>
          <p:nvPr>
            <p:ph idx="1" type="body"/>
          </p:nvPr>
        </p:nvSpPr>
        <p:spPr>
          <a:xfrm>
            <a:off x="6328609" y="1078577"/>
            <a:ext cx="2744024" cy="3554146"/>
          </a:xfrm>
          <a:prstGeom prst="rect">
            <a:avLst/>
          </a:prstGeom>
          <a:noFill/>
          <a:ln>
            <a:noFill/>
          </a:ln>
        </p:spPr>
        <p:txBody>
          <a:bodyPr anchorCtr="0" anchor="t" bIns="91425" lIns="91425" spcFirstLastPara="1" rIns="91425" wrap="square" tIns="91425">
            <a:noAutofit/>
          </a:bodyPr>
          <a:lstStyle/>
          <a:p>
            <a:pPr indent="-273050" lvl="0" marL="279400" rtl="0" algn="l">
              <a:lnSpc>
                <a:spcPct val="90000"/>
              </a:lnSpc>
              <a:spcBef>
                <a:spcPts val="800"/>
              </a:spcBef>
              <a:spcAft>
                <a:spcPts val="0"/>
              </a:spcAft>
              <a:buClr>
                <a:schemeClr val="dk1"/>
              </a:buClr>
              <a:buSzPts val="1500"/>
              <a:buChar char="•"/>
            </a:pPr>
            <a:r>
              <a:rPr lang="en" sz="1500"/>
              <a:t>Upper-level winds carry the first cell downstream with a new cell forming upwind of the previous cell.</a:t>
            </a:r>
            <a:endParaRPr/>
          </a:p>
          <a:p>
            <a:pPr indent="-273050" lvl="0" marL="279400" rtl="0" algn="l">
              <a:lnSpc>
                <a:spcPct val="90000"/>
              </a:lnSpc>
              <a:spcBef>
                <a:spcPts val="2300"/>
              </a:spcBef>
              <a:spcAft>
                <a:spcPts val="0"/>
              </a:spcAft>
              <a:buClr>
                <a:schemeClr val="dk1"/>
              </a:buClr>
              <a:buSzPts val="1500"/>
              <a:buChar char="•"/>
            </a:pPr>
            <a:r>
              <a:rPr lang="en" sz="1500"/>
              <a:t>If the upper-level wind is opposite of the low-level winds, </a:t>
            </a:r>
            <a:r>
              <a:rPr b="1" lang="en" sz="1500"/>
              <a:t>backbuilding</a:t>
            </a:r>
            <a:r>
              <a:rPr lang="en" sz="1500"/>
              <a:t> can develop – leading to flash flooding.</a:t>
            </a:r>
            <a:endParaRPr/>
          </a:p>
          <a:p>
            <a:pPr indent="-273050" lvl="0" marL="279400" rtl="0" algn="l">
              <a:lnSpc>
                <a:spcPct val="90000"/>
              </a:lnSpc>
              <a:spcBef>
                <a:spcPts val="2300"/>
              </a:spcBef>
              <a:spcAft>
                <a:spcPts val="1600"/>
              </a:spcAft>
              <a:buClr>
                <a:schemeClr val="dk1"/>
              </a:buClr>
              <a:buSzPts val="1500"/>
              <a:buChar char="•"/>
            </a:pPr>
            <a:r>
              <a:rPr lang="en" sz="1500"/>
              <a:t>A line of multi-cell thunderstorms is called a squall line.</a:t>
            </a:r>
            <a:endParaRPr sz="1500"/>
          </a:p>
        </p:txBody>
      </p:sp>
      <p:sp>
        <p:nvSpPr>
          <p:cNvPr id="649" name="Google Shape;649;p81"/>
          <p:cNvSpPr txBox="1"/>
          <p:nvPr/>
        </p:nvSpPr>
        <p:spPr>
          <a:xfrm>
            <a:off x="3182436" y="3464458"/>
            <a:ext cx="2394714" cy="930928"/>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FFFFFF"/>
              </a:buClr>
              <a:buSzPts val="2800"/>
              <a:buFont typeface="Calibri"/>
              <a:buNone/>
            </a:pPr>
            <a:r>
              <a:rPr b="1" i="0" lang="en" sz="2800" u="none" cap="none" strike="noStrike">
                <a:solidFill>
                  <a:srgbClr val="FFFFFF"/>
                </a:solidFill>
                <a:latin typeface="Calibri"/>
                <a:ea typeface="Calibri"/>
                <a:cs typeface="Calibri"/>
                <a:sym typeface="Calibri"/>
              </a:rPr>
              <a:t>Multi-cell Cluster</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53" name="Shape 653"/>
        <p:cNvGrpSpPr/>
        <p:nvPr/>
      </p:nvGrpSpPr>
      <p:grpSpPr>
        <a:xfrm>
          <a:off x="0" y="0"/>
          <a:ext cx="0" cy="0"/>
          <a:chOff x="0" y="0"/>
          <a:chExt cx="0" cy="0"/>
        </a:xfrm>
      </p:grpSpPr>
      <p:sp>
        <p:nvSpPr>
          <p:cNvPr id="654" name="Google Shape;654;p82"/>
          <p:cNvSpPr txBox="1"/>
          <p:nvPr>
            <p:ph type="title"/>
          </p:nvPr>
        </p:nvSpPr>
        <p:spPr>
          <a:xfrm>
            <a:off x="171829" y="189912"/>
            <a:ext cx="8343521" cy="723683"/>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Gill Sans"/>
              <a:buNone/>
            </a:pPr>
            <a:r>
              <a:rPr lang="en"/>
              <a:t>Squall Lines</a:t>
            </a:r>
            <a:endParaRPr/>
          </a:p>
        </p:txBody>
      </p:sp>
      <p:sp>
        <p:nvSpPr>
          <p:cNvPr id="655" name="Google Shape;655;p82"/>
          <p:cNvSpPr txBox="1"/>
          <p:nvPr>
            <p:ph idx="1" type="body"/>
          </p:nvPr>
        </p:nvSpPr>
        <p:spPr>
          <a:xfrm>
            <a:off x="5423338" y="1078577"/>
            <a:ext cx="3582116" cy="3554146"/>
          </a:xfrm>
          <a:prstGeom prst="rect">
            <a:avLst/>
          </a:prstGeom>
          <a:noFill/>
          <a:ln>
            <a:noFill/>
          </a:ln>
        </p:spPr>
        <p:txBody>
          <a:bodyPr anchorCtr="0" anchor="t" bIns="34275" lIns="68575" spcFirstLastPara="1" rIns="68575" wrap="square" tIns="34275">
            <a:noAutofit/>
          </a:bodyPr>
          <a:lstStyle/>
          <a:p>
            <a:pPr indent="-209550" lvl="0" marL="215900" rtl="0" algn="l">
              <a:lnSpc>
                <a:spcPct val="90000"/>
              </a:lnSpc>
              <a:spcBef>
                <a:spcPts val="800"/>
              </a:spcBef>
              <a:spcAft>
                <a:spcPts val="0"/>
              </a:spcAft>
              <a:buSzPts val="2100"/>
              <a:buChar char="•"/>
            </a:pPr>
            <a:r>
              <a:rPr lang="en"/>
              <a:t>New cells continually reform at the leading edge of a cold pool.</a:t>
            </a:r>
            <a:endParaRPr/>
          </a:p>
          <a:p>
            <a:pPr indent="-209550" lvl="0" marL="215900" rtl="0" algn="l">
              <a:lnSpc>
                <a:spcPct val="90000"/>
              </a:lnSpc>
              <a:spcBef>
                <a:spcPts val="2000"/>
              </a:spcBef>
              <a:spcAft>
                <a:spcPts val="1200"/>
              </a:spcAft>
              <a:buSzPts val="2100"/>
              <a:buChar char="•"/>
            </a:pPr>
            <a:r>
              <a:rPr lang="en"/>
              <a:t>Updrafts and downdrafts along the line can become strong, resulting in large hail and damaging winds.</a:t>
            </a:r>
            <a:endParaRPr/>
          </a:p>
        </p:txBody>
      </p:sp>
      <p:pic>
        <p:nvPicPr>
          <p:cNvPr descr="https://www.weather.gov/images/jetstream/tstorms/squall.jpg" id="656" name="Google Shape;656;p82"/>
          <p:cNvPicPr preferRelativeResize="0"/>
          <p:nvPr/>
        </p:nvPicPr>
        <p:blipFill rotWithShape="1">
          <a:blip r:embed="rId3">
            <a:alphaModFix/>
          </a:blip>
          <a:srcRect b="0" l="0" r="0" t="0"/>
          <a:stretch/>
        </p:blipFill>
        <p:spPr>
          <a:xfrm>
            <a:off x="252248" y="1499596"/>
            <a:ext cx="4871545" cy="2712390"/>
          </a:xfrm>
          <a:prstGeom prst="rect">
            <a:avLst/>
          </a:prstGeom>
          <a:noFill/>
          <a:ln>
            <a:noFill/>
          </a:ln>
          <a:effectLst>
            <a:outerShdw blurRad="292100" rotWithShape="0" algn="tl" dir="2700000" dist="139700">
              <a:srgbClr val="333333">
                <a:alpha val="64313"/>
              </a:srgbClr>
            </a:outerShdw>
          </a:effectLst>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60" name="Shape 660"/>
        <p:cNvGrpSpPr/>
        <p:nvPr/>
      </p:nvGrpSpPr>
      <p:grpSpPr>
        <a:xfrm>
          <a:off x="0" y="0"/>
          <a:ext cx="0" cy="0"/>
          <a:chOff x="0" y="0"/>
          <a:chExt cx="0" cy="0"/>
        </a:xfrm>
      </p:grpSpPr>
      <p:sp>
        <p:nvSpPr>
          <p:cNvPr id="661" name="Google Shape;661;p83"/>
          <p:cNvSpPr txBox="1"/>
          <p:nvPr>
            <p:ph type="title"/>
          </p:nvPr>
        </p:nvSpPr>
        <p:spPr>
          <a:xfrm>
            <a:off x="171829" y="189912"/>
            <a:ext cx="8343521" cy="723683"/>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Gill Sans"/>
              <a:buNone/>
            </a:pPr>
            <a:r>
              <a:rPr lang="en"/>
              <a:t>Derechos</a:t>
            </a:r>
            <a:endParaRPr/>
          </a:p>
        </p:txBody>
      </p:sp>
      <p:sp>
        <p:nvSpPr>
          <p:cNvPr id="662" name="Google Shape;662;p83"/>
          <p:cNvSpPr txBox="1"/>
          <p:nvPr>
            <p:ph idx="1" type="body"/>
          </p:nvPr>
        </p:nvSpPr>
        <p:spPr>
          <a:xfrm>
            <a:off x="5510048" y="1305361"/>
            <a:ext cx="3495406" cy="3171955"/>
          </a:xfrm>
          <a:prstGeom prst="rect">
            <a:avLst/>
          </a:prstGeom>
          <a:noFill/>
          <a:ln>
            <a:noFill/>
          </a:ln>
        </p:spPr>
        <p:txBody>
          <a:bodyPr anchorCtr="0" anchor="t" bIns="34275" lIns="68575" spcFirstLastPara="1" rIns="68575" wrap="square" tIns="34275">
            <a:noAutofit/>
          </a:bodyPr>
          <a:lstStyle/>
          <a:p>
            <a:pPr indent="-209550" lvl="0" marL="215900" rtl="0" algn="l">
              <a:lnSpc>
                <a:spcPct val="90000"/>
              </a:lnSpc>
              <a:spcBef>
                <a:spcPts val="800"/>
              </a:spcBef>
              <a:spcAft>
                <a:spcPts val="0"/>
              </a:spcAft>
              <a:buSzPts val="2100"/>
              <a:buChar char="•"/>
            </a:pPr>
            <a:r>
              <a:rPr lang="en" sz="2000"/>
              <a:t>Widespread, long-lived wind storm associated with a rapidly moving squall line or quasi-linear convective system</a:t>
            </a:r>
            <a:endParaRPr/>
          </a:p>
          <a:p>
            <a:pPr indent="-209550" lvl="0" marL="215900" rtl="0" algn="l">
              <a:lnSpc>
                <a:spcPct val="90000"/>
              </a:lnSpc>
              <a:spcBef>
                <a:spcPts val="800"/>
              </a:spcBef>
              <a:spcAft>
                <a:spcPts val="0"/>
              </a:spcAft>
              <a:buSzPts val="2100"/>
              <a:buChar char="•"/>
            </a:pPr>
            <a:r>
              <a:rPr lang="en" sz="2000"/>
              <a:t>Must include wind gusts of 58+ mph along most of its length. </a:t>
            </a:r>
            <a:endParaRPr/>
          </a:p>
          <a:p>
            <a:pPr indent="-209550" lvl="0" marL="215900" rtl="0" algn="l">
              <a:lnSpc>
                <a:spcPct val="90000"/>
              </a:lnSpc>
              <a:spcBef>
                <a:spcPts val="800"/>
              </a:spcBef>
              <a:spcAft>
                <a:spcPts val="0"/>
              </a:spcAft>
              <a:buSzPts val="2100"/>
              <a:buChar char="•"/>
            </a:pPr>
            <a:r>
              <a:rPr lang="en" sz="2000"/>
              <a:t>Must have several well-separated 75 mph wind gusts</a:t>
            </a:r>
            <a:endParaRPr/>
          </a:p>
          <a:p>
            <a:pPr indent="-209550" lvl="0" marL="215900" rtl="0" algn="l">
              <a:lnSpc>
                <a:spcPct val="90000"/>
              </a:lnSpc>
              <a:spcBef>
                <a:spcPts val="800"/>
              </a:spcBef>
              <a:spcAft>
                <a:spcPts val="0"/>
              </a:spcAft>
              <a:buSzPts val="2100"/>
              <a:buChar char="•"/>
            </a:pPr>
            <a:r>
              <a:rPr lang="en" sz="2000"/>
              <a:t>Wind damage swath must extend more than 250 miles</a:t>
            </a:r>
            <a:endParaRPr sz="2000"/>
          </a:p>
        </p:txBody>
      </p:sp>
      <p:pic>
        <p:nvPicPr>
          <p:cNvPr id="663" name="Google Shape;663;p83"/>
          <p:cNvPicPr preferRelativeResize="0"/>
          <p:nvPr/>
        </p:nvPicPr>
        <p:blipFill rotWithShape="1">
          <a:blip r:embed="rId3">
            <a:alphaModFix/>
          </a:blip>
          <a:srcRect b="0" l="0" r="0" t="0"/>
          <a:stretch/>
        </p:blipFill>
        <p:spPr>
          <a:xfrm>
            <a:off x="94146" y="1078577"/>
            <a:ext cx="5013881" cy="3625524"/>
          </a:xfrm>
          <a:prstGeom prst="rect">
            <a:avLst/>
          </a:prstGeom>
          <a:noFill/>
          <a:ln>
            <a:noFill/>
          </a:ln>
          <a:effectLst>
            <a:outerShdw blurRad="292100" rotWithShape="0" algn="tl" dir="2700000" dist="139700">
              <a:srgbClr val="333333">
                <a:alpha val="64313"/>
              </a:srgbClr>
            </a:outerShdw>
          </a:effectLst>
        </p:spPr>
      </p:pic>
      <p:sp>
        <p:nvSpPr>
          <p:cNvPr id="664" name="Google Shape;664;p83"/>
          <p:cNvSpPr txBox="1"/>
          <p:nvPr/>
        </p:nvSpPr>
        <p:spPr>
          <a:xfrm>
            <a:off x="105352" y="4102202"/>
            <a:ext cx="3038180" cy="615651"/>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chemeClr val="lt1"/>
                </a:solidFill>
                <a:latin typeface="Arial"/>
                <a:ea typeface="Arial"/>
                <a:cs typeface="Arial"/>
                <a:sym typeface="Arial"/>
              </a:rPr>
              <a:t>June 3, 2020</a:t>
            </a:r>
            <a:endParaRPr b="0" i="0" sz="1100" u="none" cap="none" strike="noStrike">
              <a:solidFill>
                <a:srgbClr val="000000"/>
              </a:solidFill>
              <a:latin typeface="Arial"/>
              <a:ea typeface="Arial"/>
              <a:cs typeface="Arial"/>
              <a:sym typeface="Arial"/>
            </a:endParaRPr>
          </a:p>
        </p:txBody>
      </p:sp>
      <p:pic>
        <p:nvPicPr>
          <p:cNvPr id="665" name="Google Shape;665;p83"/>
          <p:cNvPicPr preferRelativeResize="0"/>
          <p:nvPr/>
        </p:nvPicPr>
        <p:blipFill rotWithShape="1">
          <a:blip r:embed="rId4">
            <a:alphaModFix/>
          </a:blip>
          <a:srcRect b="0" l="0" r="0" t="0"/>
          <a:stretch/>
        </p:blipFill>
        <p:spPr>
          <a:xfrm>
            <a:off x="260910" y="1736414"/>
            <a:ext cx="4343860" cy="2376139"/>
          </a:xfrm>
          <a:prstGeom prst="rect">
            <a:avLst/>
          </a:prstGeom>
          <a:noFill/>
          <a:ln>
            <a:noFill/>
          </a:ln>
          <a:effectLst>
            <a:outerShdw blurRad="292100" rotWithShape="0" algn="tl" dir="2700000" dist="139700">
              <a:srgbClr val="333333">
                <a:alpha val="64313"/>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69" name="Shape 669"/>
        <p:cNvGrpSpPr/>
        <p:nvPr/>
      </p:nvGrpSpPr>
      <p:grpSpPr>
        <a:xfrm>
          <a:off x="0" y="0"/>
          <a:ext cx="0" cy="0"/>
          <a:chOff x="0" y="0"/>
          <a:chExt cx="0" cy="0"/>
        </a:xfrm>
      </p:grpSpPr>
      <p:sp>
        <p:nvSpPr>
          <p:cNvPr id="670" name="Google Shape;670;p84"/>
          <p:cNvSpPr txBox="1"/>
          <p:nvPr>
            <p:ph type="title"/>
          </p:nvPr>
        </p:nvSpPr>
        <p:spPr>
          <a:xfrm>
            <a:off x="171829" y="189912"/>
            <a:ext cx="8343521" cy="723683"/>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Gill Sans"/>
              <a:buNone/>
            </a:pPr>
            <a:r>
              <a:rPr lang="en"/>
              <a:t>Derechos</a:t>
            </a:r>
            <a:endParaRPr/>
          </a:p>
        </p:txBody>
      </p:sp>
      <p:grpSp>
        <p:nvGrpSpPr>
          <p:cNvPr id="671" name="Google Shape;671;p84"/>
          <p:cNvGrpSpPr/>
          <p:nvPr/>
        </p:nvGrpSpPr>
        <p:grpSpPr>
          <a:xfrm>
            <a:off x="160023" y="1078577"/>
            <a:ext cx="5239667" cy="3591215"/>
            <a:chOff x="0" y="1215820"/>
            <a:chExt cx="5155660" cy="3416400"/>
          </a:xfrm>
        </p:grpSpPr>
        <p:pic>
          <p:nvPicPr>
            <p:cNvPr id="672" name="Google Shape;672;p84"/>
            <p:cNvPicPr preferRelativeResize="0"/>
            <p:nvPr/>
          </p:nvPicPr>
          <p:blipFill rotWithShape="1">
            <a:blip r:embed="rId3">
              <a:alphaModFix/>
            </a:blip>
            <a:srcRect b="0" l="0" r="0" t="0"/>
            <a:stretch/>
          </p:blipFill>
          <p:spPr>
            <a:xfrm>
              <a:off x="0" y="1215820"/>
              <a:ext cx="5155660" cy="3416400"/>
            </a:xfrm>
            <a:prstGeom prst="rect">
              <a:avLst/>
            </a:prstGeom>
            <a:noFill/>
            <a:ln>
              <a:noFill/>
            </a:ln>
            <a:effectLst>
              <a:outerShdw blurRad="292100" rotWithShape="0" algn="tl" dir="2700000" dist="139700">
                <a:srgbClr val="333333">
                  <a:alpha val="64313"/>
                </a:srgbClr>
              </a:outerShdw>
            </a:effectLst>
          </p:spPr>
        </p:pic>
        <p:sp>
          <p:nvSpPr>
            <p:cNvPr id="673" name="Google Shape;673;p84"/>
            <p:cNvSpPr txBox="1"/>
            <p:nvPr/>
          </p:nvSpPr>
          <p:spPr>
            <a:xfrm>
              <a:off x="180108" y="4170555"/>
              <a:ext cx="2033081" cy="461665"/>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chemeClr val="lt1"/>
                  </a:solidFill>
                  <a:latin typeface="Arial"/>
                  <a:ea typeface="Arial"/>
                  <a:cs typeface="Arial"/>
                  <a:sym typeface="Arial"/>
                </a:rPr>
                <a:t>June 3, 2020</a:t>
              </a:r>
              <a:endParaRPr b="0" i="0" sz="1100" u="none" cap="none" strike="noStrike">
                <a:solidFill>
                  <a:srgbClr val="000000"/>
                </a:solidFill>
                <a:latin typeface="Arial"/>
                <a:ea typeface="Arial"/>
                <a:cs typeface="Arial"/>
                <a:sym typeface="Arial"/>
              </a:endParaRPr>
            </a:p>
          </p:txBody>
        </p:sp>
      </p:grpSp>
      <p:sp>
        <p:nvSpPr>
          <p:cNvPr id="674" name="Google Shape;674;p84"/>
          <p:cNvSpPr txBox="1"/>
          <p:nvPr/>
        </p:nvSpPr>
        <p:spPr>
          <a:xfrm>
            <a:off x="5510048" y="1305361"/>
            <a:ext cx="3495406" cy="3171955"/>
          </a:xfrm>
          <a:prstGeom prst="rect">
            <a:avLst/>
          </a:prstGeom>
          <a:noFill/>
          <a:ln>
            <a:noFill/>
          </a:ln>
        </p:spPr>
        <p:txBody>
          <a:bodyPr anchorCtr="0" anchor="t" bIns="34275" lIns="68575" spcFirstLastPara="1" rIns="68575" wrap="square" tIns="34275">
            <a:noAutofit/>
          </a:bodyPr>
          <a:lstStyle/>
          <a:p>
            <a:pPr indent="-209550" lvl="0" marL="215900" marR="0" rtl="0" algn="l">
              <a:lnSpc>
                <a:spcPct val="90000"/>
              </a:lnSpc>
              <a:spcBef>
                <a:spcPts val="800"/>
              </a:spcBef>
              <a:spcAft>
                <a:spcPts val="0"/>
              </a:spcAft>
              <a:buClr>
                <a:schemeClr val="dk1"/>
              </a:buClr>
              <a:buSzPts val="2100"/>
              <a:buFont typeface="Arial"/>
              <a:buChar char="•"/>
            </a:pPr>
            <a:r>
              <a:rPr b="0" i="0" lang="en" sz="2000" u="none" cap="none" strike="noStrike">
                <a:solidFill>
                  <a:schemeClr val="dk1"/>
                </a:solidFill>
                <a:latin typeface="Gill Sans"/>
                <a:ea typeface="Gill Sans"/>
                <a:cs typeface="Gill Sans"/>
                <a:sym typeface="Gill Sans"/>
              </a:rPr>
              <a:t>Widespread, long-lived wind storm associated with a rapidly moving squall line or quasi-linear convective system</a:t>
            </a:r>
            <a:endParaRPr sz="1100"/>
          </a:p>
          <a:p>
            <a:pPr indent="-209550" lvl="0" marL="215900" marR="0" rtl="0" algn="l">
              <a:lnSpc>
                <a:spcPct val="90000"/>
              </a:lnSpc>
              <a:spcBef>
                <a:spcPts val="800"/>
              </a:spcBef>
              <a:spcAft>
                <a:spcPts val="0"/>
              </a:spcAft>
              <a:buClr>
                <a:schemeClr val="dk1"/>
              </a:buClr>
              <a:buSzPts val="2100"/>
              <a:buFont typeface="Arial"/>
              <a:buChar char="•"/>
            </a:pPr>
            <a:r>
              <a:rPr b="0" i="0" lang="en" sz="2000" u="none" cap="none" strike="noStrike">
                <a:solidFill>
                  <a:schemeClr val="dk1"/>
                </a:solidFill>
                <a:latin typeface="Gill Sans"/>
                <a:ea typeface="Gill Sans"/>
                <a:cs typeface="Gill Sans"/>
                <a:sym typeface="Gill Sans"/>
              </a:rPr>
              <a:t>Must include wind gusts of 58+ mph along most of its length. </a:t>
            </a:r>
            <a:endParaRPr sz="1100"/>
          </a:p>
          <a:p>
            <a:pPr indent="-209550" lvl="0" marL="215900" marR="0" rtl="0" algn="l">
              <a:lnSpc>
                <a:spcPct val="90000"/>
              </a:lnSpc>
              <a:spcBef>
                <a:spcPts val="800"/>
              </a:spcBef>
              <a:spcAft>
                <a:spcPts val="0"/>
              </a:spcAft>
              <a:buClr>
                <a:schemeClr val="dk1"/>
              </a:buClr>
              <a:buSzPts val="2100"/>
              <a:buFont typeface="Arial"/>
              <a:buChar char="•"/>
            </a:pPr>
            <a:r>
              <a:rPr b="0" i="0" lang="en" sz="2000" u="none" cap="none" strike="noStrike">
                <a:solidFill>
                  <a:schemeClr val="dk1"/>
                </a:solidFill>
                <a:latin typeface="Gill Sans"/>
                <a:ea typeface="Gill Sans"/>
                <a:cs typeface="Gill Sans"/>
                <a:sym typeface="Gill Sans"/>
              </a:rPr>
              <a:t>Must have several well-separated 75 mph wind gusts</a:t>
            </a:r>
            <a:endParaRPr sz="1100"/>
          </a:p>
          <a:p>
            <a:pPr indent="-209550" lvl="0" marL="215900" marR="0" rtl="0" algn="l">
              <a:lnSpc>
                <a:spcPct val="90000"/>
              </a:lnSpc>
              <a:spcBef>
                <a:spcPts val="800"/>
              </a:spcBef>
              <a:spcAft>
                <a:spcPts val="0"/>
              </a:spcAft>
              <a:buClr>
                <a:schemeClr val="dk1"/>
              </a:buClr>
              <a:buSzPts val="2100"/>
              <a:buFont typeface="Arial"/>
              <a:buChar char="•"/>
            </a:pPr>
            <a:r>
              <a:rPr b="0" i="0" lang="en" sz="2000" u="none" cap="none" strike="noStrike">
                <a:solidFill>
                  <a:schemeClr val="dk1"/>
                </a:solidFill>
                <a:latin typeface="Gill Sans"/>
                <a:ea typeface="Gill Sans"/>
                <a:cs typeface="Gill Sans"/>
                <a:sym typeface="Gill Sans"/>
              </a:rPr>
              <a:t>Wind damage swath must extend more than 250 miles</a:t>
            </a:r>
            <a:endParaRPr sz="1100"/>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78" name="Shape 678"/>
        <p:cNvGrpSpPr/>
        <p:nvPr/>
      </p:nvGrpSpPr>
      <p:grpSpPr>
        <a:xfrm>
          <a:off x="0" y="0"/>
          <a:ext cx="0" cy="0"/>
          <a:chOff x="0" y="0"/>
          <a:chExt cx="0" cy="0"/>
        </a:xfrm>
      </p:grpSpPr>
      <p:sp>
        <p:nvSpPr>
          <p:cNvPr id="679" name="Google Shape;679;p85"/>
          <p:cNvSpPr txBox="1"/>
          <p:nvPr>
            <p:ph type="title"/>
          </p:nvPr>
        </p:nvSpPr>
        <p:spPr>
          <a:xfrm>
            <a:off x="171829" y="189912"/>
            <a:ext cx="8343521" cy="723683"/>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lt1"/>
              </a:buClr>
              <a:buSzPts val="3300"/>
              <a:buFont typeface="Gill Sans"/>
              <a:buNone/>
            </a:pPr>
            <a:r>
              <a:rPr lang="en"/>
              <a:t>Supercell Thunderstorms</a:t>
            </a:r>
            <a:endParaRPr/>
          </a:p>
        </p:txBody>
      </p:sp>
      <p:sp>
        <p:nvSpPr>
          <p:cNvPr id="680" name="Google Shape;680;p85"/>
          <p:cNvSpPr txBox="1"/>
          <p:nvPr>
            <p:ph idx="1" type="body"/>
          </p:nvPr>
        </p:nvSpPr>
        <p:spPr>
          <a:xfrm>
            <a:off x="5799221" y="1078577"/>
            <a:ext cx="3140243" cy="3554146"/>
          </a:xfrm>
          <a:prstGeom prst="rect">
            <a:avLst/>
          </a:prstGeom>
          <a:noFill/>
          <a:ln>
            <a:noFill/>
          </a:ln>
        </p:spPr>
        <p:txBody>
          <a:bodyPr anchorCtr="0" anchor="ctr" bIns="91425" lIns="91425" spcFirstLastPara="1" rIns="91425" wrap="square" tIns="91425">
            <a:noAutofit/>
          </a:bodyPr>
          <a:lstStyle/>
          <a:p>
            <a:pPr indent="-273050" lvl="0" marL="279400" rtl="0" algn="l">
              <a:lnSpc>
                <a:spcPct val="90000"/>
              </a:lnSpc>
              <a:spcBef>
                <a:spcPts val="800"/>
              </a:spcBef>
              <a:spcAft>
                <a:spcPts val="0"/>
              </a:spcAft>
              <a:buClr>
                <a:schemeClr val="dk1"/>
              </a:buClr>
              <a:buSzPts val="1500"/>
              <a:buChar char="•"/>
            </a:pPr>
            <a:r>
              <a:rPr lang="en" sz="1500"/>
              <a:t>Characterized by </a:t>
            </a:r>
            <a:r>
              <a:rPr b="1" lang="en" sz="1500"/>
              <a:t>rotating updrafts</a:t>
            </a:r>
            <a:r>
              <a:rPr lang="en" sz="1500"/>
              <a:t> that can attain vertical velocities over 100 mph</a:t>
            </a:r>
            <a:endParaRPr/>
          </a:p>
          <a:p>
            <a:pPr indent="-273050" lvl="0" marL="279400" rtl="0" algn="l">
              <a:lnSpc>
                <a:spcPct val="90000"/>
              </a:lnSpc>
              <a:spcBef>
                <a:spcPts val="800"/>
              </a:spcBef>
              <a:spcAft>
                <a:spcPts val="0"/>
              </a:spcAft>
              <a:buClr>
                <a:schemeClr val="dk1"/>
              </a:buClr>
              <a:buSzPts val="1500"/>
              <a:buChar char="•"/>
            </a:pPr>
            <a:r>
              <a:rPr lang="en" sz="1500"/>
              <a:t>Supercells are responsible for producing the most extreme severe weather, including giant hail and violent tornadoes </a:t>
            </a:r>
            <a:endParaRPr/>
          </a:p>
          <a:p>
            <a:pPr indent="-273050" lvl="0" marL="279400" rtl="0" algn="l">
              <a:lnSpc>
                <a:spcPct val="90000"/>
              </a:lnSpc>
              <a:spcBef>
                <a:spcPts val="800"/>
              </a:spcBef>
              <a:spcAft>
                <a:spcPts val="0"/>
              </a:spcAft>
              <a:buClr>
                <a:schemeClr val="dk1"/>
              </a:buClr>
              <a:buSzPts val="1500"/>
              <a:buChar char="•"/>
            </a:pPr>
            <a:r>
              <a:rPr lang="en" sz="1500"/>
              <a:t>Downdrafts can produce downbursts/outflow winds in excess of 100 mph.</a:t>
            </a:r>
            <a:endParaRPr/>
          </a:p>
          <a:p>
            <a:pPr indent="-273050" lvl="0" marL="279400" rtl="0" algn="l">
              <a:lnSpc>
                <a:spcPct val="90000"/>
              </a:lnSpc>
              <a:spcBef>
                <a:spcPts val="800"/>
              </a:spcBef>
              <a:spcAft>
                <a:spcPts val="0"/>
              </a:spcAft>
              <a:buClr>
                <a:schemeClr val="dk1"/>
              </a:buClr>
              <a:buSzPts val="1500"/>
              <a:buChar char="•"/>
            </a:pPr>
            <a:r>
              <a:rPr lang="en" sz="1500"/>
              <a:t>Increased risk for tornadic supercells when winds turn clockwise with height (veering).</a:t>
            </a:r>
            <a:endParaRPr sz="1500"/>
          </a:p>
        </p:txBody>
      </p:sp>
      <p:pic>
        <p:nvPicPr>
          <p:cNvPr descr="https://www.weather.gov/images/jetstream/tstorms/classic_supercell.jpg" id="681" name="Google Shape;681;p85"/>
          <p:cNvPicPr preferRelativeResize="0"/>
          <p:nvPr/>
        </p:nvPicPr>
        <p:blipFill rotWithShape="1">
          <a:blip r:embed="rId3">
            <a:alphaModFix/>
          </a:blip>
          <a:srcRect b="0" l="0" r="0" t="0"/>
          <a:stretch/>
        </p:blipFill>
        <p:spPr>
          <a:xfrm>
            <a:off x="62553" y="1167808"/>
            <a:ext cx="5561353" cy="3479819"/>
          </a:xfrm>
          <a:prstGeom prst="rect">
            <a:avLst/>
          </a:prstGeom>
          <a:noFill/>
          <a:ln>
            <a:noFill/>
          </a:ln>
          <a:effectLst>
            <a:outerShdw blurRad="292100" rotWithShape="0" algn="tl" dir="2700000" dist="139700">
              <a:srgbClr val="333333">
                <a:alpha val="63529"/>
              </a:srgbClr>
            </a:outerShdw>
          </a:effectLst>
        </p:spPr>
      </p:pic>
      <p:sp>
        <p:nvSpPr>
          <p:cNvPr id="682" name="Google Shape;682;p85"/>
          <p:cNvSpPr txBox="1"/>
          <p:nvPr/>
        </p:nvSpPr>
        <p:spPr>
          <a:xfrm>
            <a:off x="-1" y="1167808"/>
            <a:ext cx="2248186" cy="684899"/>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FFFFFF"/>
              </a:buClr>
              <a:buSzPts val="2000"/>
              <a:buFont typeface="Calibri"/>
              <a:buNone/>
            </a:pPr>
            <a:r>
              <a:rPr b="1" i="0" lang="en" sz="2000" u="none" cap="none" strike="noStrike">
                <a:solidFill>
                  <a:srgbClr val="FFFFFF"/>
                </a:solidFill>
                <a:latin typeface="Calibri"/>
                <a:ea typeface="Calibri"/>
                <a:cs typeface="Calibri"/>
                <a:sym typeface="Calibri"/>
              </a:rPr>
              <a:t>Supercell Thunderstorm</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86" name="Shape 686"/>
        <p:cNvGrpSpPr/>
        <p:nvPr/>
      </p:nvGrpSpPr>
      <p:grpSpPr>
        <a:xfrm>
          <a:off x="0" y="0"/>
          <a:ext cx="0" cy="0"/>
          <a:chOff x="0" y="0"/>
          <a:chExt cx="0" cy="0"/>
        </a:xfrm>
      </p:grpSpPr>
      <p:sp>
        <p:nvSpPr>
          <p:cNvPr id="687" name="Google Shape;687;p86"/>
          <p:cNvSpPr txBox="1"/>
          <p:nvPr>
            <p:ph type="title"/>
          </p:nvPr>
        </p:nvSpPr>
        <p:spPr>
          <a:xfrm>
            <a:off x="171829" y="189912"/>
            <a:ext cx="8343521" cy="723683"/>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Gill Sans"/>
              <a:buNone/>
            </a:pPr>
            <a:r>
              <a:rPr lang="en"/>
              <a:t>Types of Supercell Thunderstorms</a:t>
            </a:r>
            <a:endParaRPr/>
          </a:p>
        </p:txBody>
      </p:sp>
      <p:pic>
        <p:nvPicPr>
          <p:cNvPr descr="https://www.weather.gov/images/jetstream/tstorms/hp_supercell.jpg" id="688" name="Google Shape;688;p86"/>
          <p:cNvPicPr preferRelativeResize="0"/>
          <p:nvPr/>
        </p:nvPicPr>
        <p:blipFill rotWithShape="1">
          <a:blip r:embed="rId3">
            <a:alphaModFix/>
          </a:blip>
          <a:srcRect b="0" l="0" r="0" t="0"/>
          <a:stretch/>
        </p:blipFill>
        <p:spPr>
          <a:xfrm>
            <a:off x="4644747" y="1104040"/>
            <a:ext cx="3582954" cy="2973854"/>
          </a:xfrm>
          <a:prstGeom prst="rect">
            <a:avLst/>
          </a:prstGeom>
          <a:noFill/>
          <a:ln>
            <a:noFill/>
          </a:ln>
          <a:effectLst>
            <a:outerShdw blurRad="292100" rotWithShape="0" algn="tl" dir="2700000" dist="139700">
              <a:srgbClr val="333333">
                <a:alpha val="64313"/>
              </a:srgbClr>
            </a:outerShdw>
          </a:effectLst>
        </p:spPr>
      </p:pic>
      <p:sp>
        <p:nvSpPr>
          <p:cNvPr id="689" name="Google Shape;689;p86"/>
          <p:cNvSpPr txBox="1"/>
          <p:nvPr/>
        </p:nvSpPr>
        <p:spPr>
          <a:xfrm>
            <a:off x="997354" y="4116053"/>
            <a:ext cx="2658239" cy="623248"/>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Arial"/>
                <a:ea typeface="Arial"/>
                <a:cs typeface="Arial"/>
                <a:sym typeface="Arial"/>
              </a:rPr>
              <a:t>Low-Precipitation (LP) Supercell</a:t>
            </a:r>
            <a:endParaRPr b="0" i="0" sz="1100" u="none" cap="none" strike="noStrike">
              <a:solidFill>
                <a:srgbClr val="000000"/>
              </a:solidFill>
              <a:latin typeface="Arial"/>
              <a:ea typeface="Arial"/>
              <a:cs typeface="Arial"/>
              <a:sym typeface="Arial"/>
            </a:endParaRPr>
          </a:p>
        </p:txBody>
      </p:sp>
      <p:pic>
        <p:nvPicPr>
          <p:cNvPr descr="https://www.weather.gov/images/jetstream/tstorms/lp_supercell.jpg" id="690" name="Google Shape;690;p86"/>
          <p:cNvPicPr preferRelativeResize="0"/>
          <p:nvPr/>
        </p:nvPicPr>
        <p:blipFill rotWithShape="1">
          <a:blip r:embed="rId4">
            <a:alphaModFix/>
          </a:blip>
          <a:srcRect b="0" l="0" r="0" t="0"/>
          <a:stretch/>
        </p:blipFill>
        <p:spPr>
          <a:xfrm>
            <a:off x="542161" y="1104040"/>
            <a:ext cx="3568624" cy="2973854"/>
          </a:xfrm>
          <a:prstGeom prst="rect">
            <a:avLst/>
          </a:prstGeom>
          <a:noFill/>
          <a:ln>
            <a:noFill/>
          </a:ln>
          <a:effectLst>
            <a:outerShdw blurRad="292100" rotWithShape="0" algn="tl" dir="2700000" dist="139700">
              <a:srgbClr val="333333">
                <a:alpha val="64313"/>
              </a:srgbClr>
            </a:outerShdw>
          </a:effectLst>
        </p:spPr>
      </p:pic>
      <p:sp>
        <p:nvSpPr>
          <p:cNvPr id="691" name="Google Shape;691;p86"/>
          <p:cNvSpPr txBox="1"/>
          <p:nvPr/>
        </p:nvSpPr>
        <p:spPr>
          <a:xfrm>
            <a:off x="5105060" y="4116054"/>
            <a:ext cx="2662328" cy="623248"/>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Arial"/>
                <a:ea typeface="Arial"/>
                <a:cs typeface="Arial"/>
                <a:sym typeface="Arial"/>
              </a:rPr>
              <a:t>High-Precipitation (HP) Supercell</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5" name="Shape 695"/>
        <p:cNvGrpSpPr/>
        <p:nvPr/>
      </p:nvGrpSpPr>
      <p:grpSpPr>
        <a:xfrm>
          <a:off x="0" y="0"/>
          <a:ext cx="0" cy="0"/>
          <a:chOff x="0" y="0"/>
          <a:chExt cx="0" cy="0"/>
        </a:xfrm>
      </p:grpSpPr>
      <p:pic>
        <p:nvPicPr>
          <p:cNvPr id="696" name="Google Shape;696;p87"/>
          <p:cNvPicPr preferRelativeResize="0"/>
          <p:nvPr/>
        </p:nvPicPr>
        <p:blipFill rotWithShape="1">
          <a:blip r:embed="rId3">
            <a:alphaModFix/>
          </a:blip>
          <a:srcRect b="24861" l="0" r="0" t="0"/>
          <a:stretch/>
        </p:blipFill>
        <p:spPr>
          <a:xfrm>
            <a:off x="-1" y="-1"/>
            <a:ext cx="9483953" cy="5344511"/>
          </a:xfrm>
          <a:prstGeom prst="rect">
            <a:avLst/>
          </a:prstGeom>
          <a:noFill/>
          <a:ln>
            <a:noFill/>
          </a:ln>
        </p:spPr>
      </p:pic>
      <p:sp>
        <p:nvSpPr>
          <p:cNvPr id="697" name="Google Shape;697;p87"/>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chemeClr val="dk1"/>
              </a:buClr>
              <a:buSzPts val="4500"/>
              <a:buFont typeface="Calibri"/>
              <a:buNone/>
            </a:pPr>
            <a:r>
              <a:rPr lang="en">
                <a:solidFill>
                  <a:schemeClr val="lt1"/>
                </a:solidFill>
                <a:latin typeface="Gill Sans"/>
                <a:ea typeface="Gill Sans"/>
                <a:cs typeface="Gill Sans"/>
                <a:sym typeface="Gill Sans"/>
              </a:rPr>
              <a:t>Thunderstorm Hazards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66" name="Shape 266"/>
        <p:cNvGrpSpPr/>
        <p:nvPr/>
      </p:nvGrpSpPr>
      <p:grpSpPr>
        <a:xfrm>
          <a:off x="0" y="0"/>
          <a:ext cx="0" cy="0"/>
          <a:chOff x="0" y="0"/>
          <a:chExt cx="0" cy="0"/>
        </a:xfrm>
      </p:grpSpPr>
      <p:sp>
        <p:nvSpPr>
          <p:cNvPr id="267" name="Google Shape;267;p43"/>
          <p:cNvSpPr txBox="1"/>
          <p:nvPr>
            <p:ph type="title"/>
          </p:nvPr>
        </p:nvSpPr>
        <p:spPr>
          <a:xfrm>
            <a:off x="171829" y="189912"/>
            <a:ext cx="8343521" cy="723683"/>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lt1"/>
              </a:buClr>
              <a:buSzPts val="3300"/>
              <a:buFont typeface="Gill Sans"/>
              <a:buNone/>
            </a:pPr>
            <a:r>
              <a:rPr lang="en"/>
              <a:t>Where are all those Local Offices?</a:t>
            </a:r>
            <a:endParaRPr/>
          </a:p>
        </p:txBody>
      </p:sp>
      <p:pic>
        <p:nvPicPr>
          <p:cNvPr descr="List of National Weather Service Weather Forecast Offices - Wikipedia" id="268" name="Google Shape;268;p43"/>
          <p:cNvPicPr preferRelativeResize="0"/>
          <p:nvPr/>
        </p:nvPicPr>
        <p:blipFill rotWithShape="1">
          <a:blip r:embed="rId3">
            <a:alphaModFix/>
          </a:blip>
          <a:srcRect b="0" l="0" r="0" t="0"/>
          <a:stretch/>
        </p:blipFill>
        <p:spPr>
          <a:xfrm>
            <a:off x="91936" y="1027920"/>
            <a:ext cx="5924407" cy="3712628"/>
          </a:xfrm>
          <a:prstGeom prst="rect">
            <a:avLst/>
          </a:prstGeom>
          <a:noFill/>
          <a:ln>
            <a:noFill/>
          </a:ln>
        </p:spPr>
      </p:pic>
      <p:pic>
        <p:nvPicPr>
          <p:cNvPr id="269" name="Google Shape;269;p43"/>
          <p:cNvPicPr preferRelativeResize="0"/>
          <p:nvPr/>
        </p:nvPicPr>
        <p:blipFill rotWithShape="1">
          <a:blip r:embed="rId4">
            <a:alphaModFix/>
          </a:blip>
          <a:srcRect b="0" l="0" r="0" t="0"/>
          <a:stretch/>
        </p:blipFill>
        <p:spPr>
          <a:xfrm rot="10800000">
            <a:off x="6090974" y="2965708"/>
            <a:ext cx="2777490" cy="1562338"/>
          </a:xfrm>
          <a:prstGeom prst="rect">
            <a:avLst/>
          </a:prstGeom>
          <a:noFill/>
          <a:ln>
            <a:noFill/>
          </a:ln>
          <a:effectLst>
            <a:outerShdw blurRad="292100" rotWithShape="0" algn="tl" dir="2700000" dist="139700">
              <a:srgbClr val="333333">
                <a:alpha val="63529"/>
              </a:srgbClr>
            </a:outerShdw>
          </a:effectLst>
        </p:spPr>
      </p:pic>
      <p:sp>
        <p:nvSpPr>
          <p:cNvPr id="270" name="Google Shape;270;p43"/>
          <p:cNvSpPr/>
          <p:nvPr/>
        </p:nvSpPr>
        <p:spPr>
          <a:xfrm>
            <a:off x="4840357" y="2007704"/>
            <a:ext cx="596347" cy="494472"/>
          </a:xfrm>
          <a:prstGeom prst="ellipse">
            <a:avLst/>
          </a:prstGeom>
          <a:noFill/>
          <a:ln cap="flat" cmpd="sng" w="57150">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271" name="Google Shape;271;p43"/>
          <p:cNvPicPr preferRelativeResize="0"/>
          <p:nvPr/>
        </p:nvPicPr>
        <p:blipFill rotWithShape="1">
          <a:blip r:embed="rId5">
            <a:alphaModFix/>
          </a:blip>
          <a:srcRect b="0" l="0" r="0" t="0"/>
          <a:stretch/>
        </p:blipFill>
        <p:spPr>
          <a:xfrm rot="10800000">
            <a:off x="6093746" y="1132724"/>
            <a:ext cx="2774718" cy="1755549"/>
          </a:xfrm>
          <a:prstGeom prst="rect">
            <a:avLst/>
          </a:prstGeom>
          <a:noFill/>
          <a:ln>
            <a:noFill/>
          </a:ln>
          <a:effectLst>
            <a:outerShdw blurRad="292100" rotWithShape="0" algn="tl" dir="2700000" dist="139700">
              <a:srgbClr val="333333">
                <a:alpha val="63529"/>
              </a:srgbClr>
            </a:outerShdw>
          </a:effectLst>
        </p:spPr>
      </p:pic>
      <p:sp>
        <p:nvSpPr>
          <p:cNvPr id="272" name="Google Shape;272;p43"/>
          <p:cNvSpPr txBox="1"/>
          <p:nvPr/>
        </p:nvSpPr>
        <p:spPr>
          <a:xfrm>
            <a:off x="6054176" y="1055287"/>
            <a:ext cx="2375452" cy="484748"/>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700"/>
              <a:buFont typeface="Arial"/>
              <a:buNone/>
            </a:pPr>
            <a:r>
              <a:rPr b="1" i="0" lang="en" sz="2700" u="none" cap="none" strike="noStrike">
                <a:solidFill>
                  <a:srgbClr val="FFD966"/>
                </a:solidFill>
                <a:latin typeface="Gill Sans"/>
                <a:ea typeface="Gill Sans"/>
                <a:cs typeface="Gill Sans"/>
                <a:sym typeface="Gill Sans"/>
              </a:rPr>
              <a:t>State College</a:t>
            </a:r>
            <a:endParaRPr b="0" i="0" sz="1100" u="none" cap="none" strike="noStrike">
              <a:solidFill>
                <a:srgbClr val="FFD966"/>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9"/>
                                        </p:tgtEl>
                                        <p:attrNameLst>
                                          <p:attrName>style.visibility</p:attrName>
                                        </p:attrNameLst>
                                      </p:cBhvr>
                                      <p:to>
                                        <p:strVal val="visible"/>
                                      </p:to>
                                    </p:set>
                                    <p:animEffect filter="fade" transition="in">
                                      <p:cBhvr>
                                        <p:cTn dur="500"/>
                                        <p:tgtEl>
                                          <p:spTgt spid="269"/>
                                        </p:tgtEl>
                                      </p:cBhvr>
                                    </p:animEffect>
                                  </p:childTnLst>
                                </p:cTn>
                              </p:par>
                              <p:par>
                                <p:cTn fill="hold" nodeType="withEffect" presetClass="entr" presetID="10" presetSubtype="0">
                                  <p:stCondLst>
                                    <p:cond delay="0"/>
                                  </p:stCondLst>
                                  <p:childTnLst>
                                    <p:set>
                                      <p:cBhvr>
                                        <p:cTn dur="1" fill="hold">
                                          <p:stCondLst>
                                            <p:cond delay="0"/>
                                          </p:stCondLst>
                                        </p:cTn>
                                        <p:tgtEl>
                                          <p:spTgt spid="270"/>
                                        </p:tgtEl>
                                        <p:attrNameLst>
                                          <p:attrName>style.visibility</p:attrName>
                                        </p:attrNameLst>
                                      </p:cBhvr>
                                      <p:to>
                                        <p:strVal val="visible"/>
                                      </p:to>
                                    </p:set>
                                    <p:animEffect filter="fade" transition="in">
                                      <p:cBhvr>
                                        <p:cTn dur="500"/>
                                        <p:tgtEl>
                                          <p:spTgt spid="270"/>
                                        </p:tgtEl>
                                      </p:cBhvr>
                                    </p:animEffect>
                                  </p:childTnLst>
                                </p:cTn>
                              </p:par>
                              <p:par>
                                <p:cTn fill="hold" nodeType="withEffect" presetClass="entr" presetID="10" presetSubtype="0">
                                  <p:stCondLst>
                                    <p:cond delay="0"/>
                                  </p:stCondLst>
                                  <p:childTnLst>
                                    <p:set>
                                      <p:cBhvr>
                                        <p:cTn dur="1" fill="hold">
                                          <p:stCondLst>
                                            <p:cond delay="0"/>
                                          </p:stCondLst>
                                        </p:cTn>
                                        <p:tgtEl>
                                          <p:spTgt spid="271"/>
                                        </p:tgtEl>
                                        <p:attrNameLst>
                                          <p:attrName>style.visibility</p:attrName>
                                        </p:attrNameLst>
                                      </p:cBhvr>
                                      <p:to>
                                        <p:strVal val="visible"/>
                                      </p:to>
                                    </p:set>
                                    <p:animEffect filter="fade" transition="in">
                                      <p:cBhvr>
                                        <p:cTn dur="500"/>
                                        <p:tgtEl>
                                          <p:spTgt spid="271"/>
                                        </p:tgtEl>
                                      </p:cBhvr>
                                    </p:animEffect>
                                  </p:childTnLst>
                                </p:cTn>
                              </p:par>
                              <p:par>
                                <p:cTn fill="hold" nodeType="withEffect" presetClass="entr" presetID="10" presetSubtype="0">
                                  <p:stCondLst>
                                    <p:cond delay="0"/>
                                  </p:stCondLst>
                                  <p:childTnLst>
                                    <p:set>
                                      <p:cBhvr>
                                        <p:cTn dur="1" fill="hold">
                                          <p:stCondLst>
                                            <p:cond delay="0"/>
                                          </p:stCondLst>
                                        </p:cTn>
                                        <p:tgtEl>
                                          <p:spTgt spid="272"/>
                                        </p:tgtEl>
                                        <p:attrNameLst>
                                          <p:attrName>style.visibility</p:attrName>
                                        </p:attrNameLst>
                                      </p:cBhvr>
                                      <p:to>
                                        <p:strVal val="visible"/>
                                      </p:to>
                                    </p:set>
                                    <p:animEffect filter="fade" transition="in">
                                      <p:cBhvr>
                                        <p:cTn dur="500"/>
                                        <p:tgtEl>
                                          <p:spTgt spid="2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1" name="Shape 701"/>
        <p:cNvGrpSpPr/>
        <p:nvPr/>
      </p:nvGrpSpPr>
      <p:grpSpPr>
        <a:xfrm>
          <a:off x="0" y="0"/>
          <a:ext cx="0" cy="0"/>
          <a:chOff x="0" y="0"/>
          <a:chExt cx="0" cy="0"/>
        </a:xfrm>
      </p:grpSpPr>
      <p:sp>
        <p:nvSpPr>
          <p:cNvPr id="702" name="Google Shape;702;p88"/>
          <p:cNvSpPr txBox="1"/>
          <p:nvPr>
            <p:ph type="title"/>
          </p:nvPr>
        </p:nvSpPr>
        <p:spPr>
          <a:xfrm>
            <a:off x="171829" y="189912"/>
            <a:ext cx="8343521" cy="723683"/>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lt1"/>
              </a:buClr>
              <a:buSzPts val="3300"/>
              <a:buFont typeface="Gill Sans"/>
              <a:buNone/>
            </a:pPr>
            <a:r>
              <a:rPr lang="en"/>
              <a:t>Straight Line Winds</a:t>
            </a:r>
            <a:endParaRPr/>
          </a:p>
        </p:txBody>
      </p:sp>
      <p:sp>
        <p:nvSpPr>
          <p:cNvPr id="703" name="Google Shape;703;p88"/>
          <p:cNvSpPr txBox="1"/>
          <p:nvPr>
            <p:ph idx="1" type="body"/>
          </p:nvPr>
        </p:nvSpPr>
        <p:spPr>
          <a:xfrm>
            <a:off x="171829" y="1035714"/>
            <a:ext cx="5914646" cy="3554146"/>
          </a:xfrm>
          <a:prstGeom prst="rect">
            <a:avLst/>
          </a:prstGeom>
          <a:noFill/>
          <a:ln>
            <a:noFill/>
          </a:ln>
        </p:spPr>
        <p:txBody>
          <a:bodyPr anchorCtr="0" anchor="t" bIns="34275" lIns="68575" spcFirstLastPara="1" rIns="68575" wrap="square" tIns="34275">
            <a:noAutofit/>
          </a:bodyPr>
          <a:lstStyle/>
          <a:p>
            <a:pPr indent="-215900" lvl="0" marL="177800" rtl="0" algn="l">
              <a:lnSpc>
                <a:spcPct val="90000"/>
              </a:lnSpc>
              <a:spcBef>
                <a:spcPts val="0"/>
              </a:spcBef>
              <a:spcAft>
                <a:spcPts val="0"/>
              </a:spcAft>
              <a:buClr>
                <a:schemeClr val="dk1"/>
              </a:buClr>
              <a:buSzPts val="2800"/>
              <a:buChar char="•"/>
            </a:pPr>
            <a:r>
              <a:rPr lang="en" sz="1800"/>
              <a:t>The most common type of wind damage we see here in Pennsylvania</a:t>
            </a:r>
            <a:endParaRPr sz="1800"/>
          </a:p>
          <a:p>
            <a:pPr indent="-215900" lvl="0" marL="177800" rtl="0" algn="l">
              <a:lnSpc>
                <a:spcPct val="90000"/>
              </a:lnSpc>
              <a:spcBef>
                <a:spcPts val="800"/>
              </a:spcBef>
              <a:spcAft>
                <a:spcPts val="0"/>
              </a:spcAft>
              <a:buClr>
                <a:schemeClr val="dk1"/>
              </a:buClr>
              <a:buSzPts val="2800"/>
              <a:buChar char="•"/>
            </a:pPr>
            <a:r>
              <a:rPr lang="en" sz="1800"/>
              <a:t>Result from a combination of the storm’s forward motion, the transport of momentum from strong wind aloft, and the generation of storm-relative outflow as a downdraft descends to the ground </a:t>
            </a:r>
            <a:endParaRPr sz="1800"/>
          </a:p>
          <a:p>
            <a:pPr indent="-215900" lvl="0" marL="177800" rtl="0" algn="l">
              <a:lnSpc>
                <a:spcPct val="90000"/>
              </a:lnSpc>
              <a:spcBef>
                <a:spcPts val="800"/>
              </a:spcBef>
              <a:spcAft>
                <a:spcPts val="0"/>
              </a:spcAft>
              <a:buSzPts val="2800"/>
              <a:buChar char="•"/>
            </a:pPr>
            <a:r>
              <a:rPr lang="en" sz="1800"/>
              <a:t>Winds produce damage generally in a single direction, oriented parallel to the direction the storms were coming from</a:t>
            </a:r>
            <a:endParaRPr sz="1800"/>
          </a:p>
          <a:p>
            <a:pPr indent="-171450" lvl="0" marL="177800" rtl="0" algn="l">
              <a:lnSpc>
                <a:spcPct val="90000"/>
              </a:lnSpc>
              <a:spcBef>
                <a:spcPts val="800"/>
              </a:spcBef>
              <a:spcAft>
                <a:spcPts val="0"/>
              </a:spcAft>
              <a:buClr>
                <a:schemeClr val="dk1"/>
              </a:buClr>
              <a:buSzPts val="2100"/>
              <a:buChar char="•"/>
            </a:pPr>
            <a:r>
              <a:rPr lang="en" sz="1800"/>
              <a:t>Straight line winds may occur ahead of the actual “storm” at the leading edge (or gust front)</a:t>
            </a:r>
            <a:endParaRPr sz="1800"/>
          </a:p>
        </p:txBody>
      </p:sp>
      <p:pic>
        <p:nvPicPr>
          <p:cNvPr descr="http://www.crh.noaa.gov/images/iwx/program_areas/wxpics/clouds_sun/squall_line.jpg" id="704" name="Google Shape;704;p88"/>
          <p:cNvPicPr preferRelativeResize="0"/>
          <p:nvPr/>
        </p:nvPicPr>
        <p:blipFill rotWithShape="1">
          <a:blip r:embed="rId3">
            <a:alphaModFix/>
          </a:blip>
          <a:srcRect b="0" l="0" r="0" t="0"/>
          <a:stretch/>
        </p:blipFill>
        <p:spPr>
          <a:xfrm>
            <a:off x="6261497" y="1035714"/>
            <a:ext cx="2793206" cy="1647979"/>
          </a:xfrm>
          <a:prstGeom prst="rect">
            <a:avLst/>
          </a:prstGeom>
          <a:noFill/>
          <a:ln>
            <a:noFill/>
          </a:ln>
        </p:spPr>
      </p:pic>
      <p:grpSp>
        <p:nvGrpSpPr>
          <p:cNvPr id="705" name="Google Shape;705;p88"/>
          <p:cNvGrpSpPr/>
          <p:nvPr/>
        </p:nvGrpSpPr>
        <p:grpSpPr>
          <a:xfrm>
            <a:off x="6400801" y="2784370"/>
            <a:ext cx="2743199" cy="1913859"/>
            <a:chOff x="5029201" y="4267199"/>
            <a:chExt cx="3657599" cy="2551812"/>
          </a:xfrm>
        </p:grpSpPr>
        <p:pic>
          <p:nvPicPr>
            <p:cNvPr descr="http://www.jamesspann.com/wordpress/wp-content/uploads/2011/02/2-25-2011-1-11-20-AM.png" id="706" name="Google Shape;706;p88"/>
            <p:cNvPicPr preferRelativeResize="0"/>
            <p:nvPr/>
          </p:nvPicPr>
          <p:blipFill rotWithShape="1">
            <a:blip r:embed="rId4">
              <a:alphaModFix/>
            </a:blip>
            <a:srcRect b="0" l="0" r="0" t="0"/>
            <a:stretch/>
          </p:blipFill>
          <p:spPr>
            <a:xfrm>
              <a:off x="5029201" y="4267199"/>
              <a:ext cx="3352800" cy="2551812"/>
            </a:xfrm>
            <a:prstGeom prst="rect">
              <a:avLst/>
            </a:prstGeom>
            <a:noFill/>
            <a:ln>
              <a:noFill/>
            </a:ln>
          </p:spPr>
        </p:pic>
        <p:cxnSp>
          <p:nvCxnSpPr>
            <p:cNvPr id="707" name="Google Shape;707;p88"/>
            <p:cNvCxnSpPr/>
            <p:nvPr/>
          </p:nvCxnSpPr>
          <p:spPr>
            <a:xfrm>
              <a:off x="8077200" y="4800600"/>
              <a:ext cx="609600" cy="457200"/>
            </a:xfrm>
            <a:prstGeom prst="straightConnector1">
              <a:avLst/>
            </a:prstGeom>
            <a:noFill/>
            <a:ln cap="flat" cmpd="sng" w="47625">
              <a:solidFill>
                <a:srgbClr val="FF0000"/>
              </a:solidFill>
              <a:prstDash val="solid"/>
              <a:miter lim="800000"/>
              <a:headEnd len="sm" w="sm" type="none"/>
              <a:tailEnd len="med" w="med" type="stealth"/>
            </a:ln>
          </p:spPr>
        </p:cxnSp>
        <p:cxnSp>
          <p:nvCxnSpPr>
            <p:cNvPr id="708" name="Google Shape;708;p88"/>
            <p:cNvCxnSpPr/>
            <p:nvPr/>
          </p:nvCxnSpPr>
          <p:spPr>
            <a:xfrm>
              <a:off x="7073900" y="6172200"/>
              <a:ext cx="609600" cy="457200"/>
            </a:xfrm>
            <a:prstGeom prst="straightConnector1">
              <a:avLst/>
            </a:prstGeom>
            <a:noFill/>
            <a:ln cap="flat" cmpd="sng" w="47625">
              <a:solidFill>
                <a:srgbClr val="FF0000"/>
              </a:solidFill>
              <a:prstDash val="solid"/>
              <a:miter lim="800000"/>
              <a:headEnd len="sm" w="sm" type="none"/>
              <a:tailEnd len="med" w="med" type="stealth"/>
            </a:ln>
          </p:spPr>
        </p:cxnSp>
        <p:cxnSp>
          <p:nvCxnSpPr>
            <p:cNvPr id="709" name="Google Shape;709;p88"/>
            <p:cNvCxnSpPr/>
            <p:nvPr/>
          </p:nvCxnSpPr>
          <p:spPr>
            <a:xfrm>
              <a:off x="7423150" y="5715000"/>
              <a:ext cx="609600" cy="457200"/>
            </a:xfrm>
            <a:prstGeom prst="straightConnector1">
              <a:avLst/>
            </a:prstGeom>
            <a:noFill/>
            <a:ln cap="flat" cmpd="sng" w="47625">
              <a:solidFill>
                <a:srgbClr val="FF0000"/>
              </a:solidFill>
              <a:prstDash val="solid"/>
              <a:miter lim="800000"/>
              <a:headEnd len="sm" w="sm" type="none"/>
              <a:tailEnd len="med" w="med" type="stealth"/>
            </a:ln>
          </p:spPr>
        </p:cxnSp>
        <p:cxnSp>
          <p:nvCxnSpPr>
            <p:cNvPr id="710" name="Google Shape;710;p88"/>
            <p:cNvCxnSpPr/>
            <p:nvPr/>
          </p:nvCxnSpPr>
          <p:spPr>
            <a:xfrm>
              <a:off x="7772400" y="5257800"/>
              <a:ext cx="609600" cy="457200"/>
            </a:xfrm>
            <a:prstGeom prst="straightConnector1">
              <a:avLst/>
            </a:prstGeom>
            <a:noFill/>
            <a:ln cap="flat" cmpd="sng" w="47625">
              <a:solidFill>
                <a:srgbClr val="FF0000"/>
              </a:solidFill>
              <a:prstDash val="solid"/>
              <a:miter lim="800000"/>
              <a:headEnd len="sm" w="sm" type="none"/>
              <a:tailEnd len="med" w="med" type="stealth"/>
            </a:ln>
          </p:spPr>
        </p:cxn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3">
                                            <p:txEl>
                                              <p:pRg end="0" st="0"/>
                                            </p:txEl>
                                          </p:spTgt>
                                        </p:tgtEl>
                                        <p:attrNameLst>
                                          <p:attrName>style.visibility</p:attrName>
                                        </p:attrNameLst>
                                      </p:cBhvr>
                                      <p:to>
                                        <p:strVal val="visible"/>
                                      </p:to>
                                    </p:set>
                                    <p:animEffect filter="fade" transition="in">
                                      <p:cBhvr>
                                        <p:cTn dur="500"/>
                                        <p:tgtEl>
                                          <p:spTgt spid="70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3">
                                            <p:txEl>
                                              <p:pRg end="1" st="1"/>
                                            </p:txEl>
                                          </p:spTgt>
                                        </p:tgtEl>
                                        <p:attrNameLst>
                                          <p:attrName>style.visibility</p:attrName>
                                        </p:attrNameLst>
                                      </p:cBhvr>
                                      <p:to>
                                        <p:strVal val="visible"/>
                                      </p:to>
                                    </p:set>
                                    <p:animEffect filter="fade" transition="in">
                                      <p:cBhvr>
                                        <p:cTn dur="500"/>
                                        <p:tgtEl>
                                          <p:spTgt spid="70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3">
                                            <p:txEl>
                                              <p:pRg end="2" st="2"/>
                                            </p:txEl>
                                          </p:spTgt>
                                        </p:tgtEl>
                                        <p:attrNameLst>
                                          <p:attrName>style.visibility</p:attrName>
                                        </p:attrNameLst>
                                      </p:cBhvr>
                                      <p:to>
                                        <p:strVal val="visible"/>
                                      </p:to>
                                    </p:set>
                                    <p:animEffect filter="fade" transition="in">
                                      <p:cBhvr>
                                        <p:cTn dur="500"/>
                                        <p:tgtEl>
                                          <p:spTgt spid="70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3">
                                            <p:txEl>
                                              <p:pRg end="3" st="3"/>
                                            </p:txEl>
                                          </p:spTgt>
                                        </p:tgtEl>
                                        <p:attrNameLst>
                                          <p:attrName>style.visibility</p:attrName>
                                        </p:attrNameLst>
                                      </p:cBhvr>
                                      <p:to>
                                        <p:strVal val="visible"/>
                                      </p:to>
                                    </p:set>
                                    <p:animEffect filter="fade" transition="in">
                                      <p:cBhvr>
                                        <p:cTn dur="500"/>
                                        <p:tgtEl>
                                          <p:spTgt spid="703">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14" name="Shape 714"/>
        <p:cNvGrpSpPr/>
        <p:nvPr/>
      </p:nvGrpSpPr>
      <p:grpSpPr>
        <a:xfrm>
          <a:off x="0" y="0"/>
          <a:ext cx="0" cy="0"/>
          <a:chOff x="0" y="0"/>
          <a:chExt cx="0" cy="0"/>
        </a:xfrm>
      </p:grpSpPr>
      <p:pic>
        <p:nvPicPr>
          <p:cNvPr descr="http://www.crh.noaa.gov/images/iwx/program_areas/wxpics/clouds_sun/squall_line.jpg" id="715" name="Google Shape;715;p89"/>
          <p:cNvPicPr preferRelativeResize="0"/>
          <p:nvPr/>
        </p:nvPicPr>
        <p:blipFill rotWithShape="1">
          <a:blip r:embed="rId3">
            <a:alphaModFix/>
          </a:blip>
          <a:srcRect b="0" l="0" r="0" t="0"/>
          <a:stretch/>
        </p:blipFill>
        <p:spPr>
          <a:xfrm>
            <a:off x="3136503" y="2262217"/>
            <a:ext cx="2347102" cy="1391380"/>
          </a:xfrm>
          <a:prstGeom prst="rect">
            <a:avLst/>
          </a:prstGeom>
          <a:noFill/>
          <a:ln>
            <a:noFill/>
          </a:ln>
        </p:spPr>
      </p:pic>
      <p:sp>
        <p:nvSpPr>
          <p:cNvPr id="716" name="Google Shape;716;p89"/>
          <p:cNvSpPr txBox="1"/>
          <p:nvPr>
            <p:ph type="title"/>
          </p:nvPr>
        </p:nvSpPr>
        <p:spPr>
          <a:xfrm>
            <a:off x="171829" y="189912"/>
            <a:ext cx="8343521" cy="723683"/>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lt1"/>
              </a:buClr>
              <a:buSzPts val="3300"/>
              <a:buFont typeface="Gill Sans"/>
              <a:buNone/>
            </a:pPr>
            <a:r>
              <a:rPr lang="en"/>
              <a:t>Straight Line Winds</a:t>
            </a:r>
            <a:endParaRPr/>
          </a:p>
        </p:txBody>
      </p:sp>
      <p:pic>
        <p:nvPicPr>
          <p:cNvPr id="717" name="Google Shape;717;p89"/>
          <p:cNvPicPr preferRelativeResize="0"/>
          <p:nvPr/>
        </p:nvPicPr>
        <p:blipFill rotWithShape="1">
          <a:blip r:embed="rId4">
            <a:alphaModFix/>
          </a:blip>
          <a:srcRect b="0" l="0" r="0" t="0"/>
          <a:stretch/>
        </p:blipFill>
        <p:spPr>
          <a:xfrm>
            <a:off x="294689" y="1233523"/>
            <a:ext cx="2382440" cy="1475184"/>
          </a:xfrm>
          <a:prstGeom prst="rect">
            <a:avLst/>
          </a:prstGeom>
          <a:noFill/>
          <a:ln>
            <a:noFill/>
          </a:ln>
        </p:spPr>
      </p:pic>
      <p:pic>
        <p:nvPicPr>
          <p:cNvPr id="718" name="Google Shape;718;p89"/>
          <p:cNvPicPr preferRelativeResize="0"/>
          <p:nvPr/>
        </p:nvPicPr>
        <p:blipFill rotWithShape="1">
          <a:blip r:embed="rId5">
            <a:alphaModFix/>
          </a:blip>
          <a:srcRect b="0" l="0" r="0" t="0"/>
          <a:stretch/>
        </p:blipFill>
        <p:spPr>
          <a:xfrm>
            <a:off x="6582128" y="3139247"/>
            <a:ext cx="2382440" cy="1475184"/>
          </a:xfrm>
          <a:prstGeom prst="rect">
            <a:avLst/>
          </a:prstGeom>
          <a:noFill/>
          <a:ln>
            <a:noFill/>
          </a:ln>
        </p:spPr>
      </p:pic>
      <p:sp>
        <p:nvSpPr>
          <p:cNvPr id="719" name="Google Shape;719;p89"/>
          <p:cNvSpPr/>
          <p:nvPr/>
        </p:nvSpPr>
        <p:spPr>
          <a:xfrm rot="1193838">
            <a:off x="456959" y="959590"/>
            <a:ext cx="1168837" cy="1880592"/>
          </a:xfrm>
          <a:prstGeom prst="ellipse">
            <a:avLst/>
          </a:prstGeom>
          <a:solidFill>
            <a:srgbClr val="C00000">
              <a:alpha val="42745"/>
            </a:srgbClr>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20" name="Google Shape;720;p89"/>
          <p:cNvSpPr txBox="1"/>
          <p:nvPr/>
        </p:nvSpPr>
        <p:spPr>
          <a:xfrm>
            <a:off x="382852" y="2770050"/>
            <a:ext cx="942300" cy="715800"/>
          </a:xfrm>
          <a:prstGeom prst="rect">
            <a:avLst/>
          </a:prstGeom>
          <a:solidFill>
            <a:srgbClr val="FFC000"/>
          </a:solidFill>
          <a:ln cap="flat" cmpd="sng" w="9525">
            <a:solidFill>
              <a:schemeClr val="dk1"/>
            </a:solidFill>
            <a:prstDash val="solid"/>
            <a:round/>
            <a:headEnd len="sm" w="sm" type="none"/>
            <a:tailEnd len="sm" w="sm" type="none"/>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Calibri"/>
              <a:buNone/>
            </a:pPr>
            <a:r>
              <a:rPr b="1" i="0" lang="en" sz="1400" u="none" cap="none" strike="noStrike">
                <a:solidFill>
                  <a:srgbClr val="000000"/>
                </a:solidFill>
                <a:latin typeface="Calibri"/>
                <a:ea typeface="Calibri"/>
                <a:cs typeface="Calibri"/>
                <a:sym typeface="Calibri"/>
              </a:rPr>
              <a:t>35 mph</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Calibri"/>
              <a:buNone/>
            </a:pPr>
            <a:r>
              <a:rPr b="1" i="0" lang="en" sz="1400" u="none" cap="none" strike="noStrike">
                <a:solidFill>
                  <a:srgbClr val="000000"/>
                </a:solidFill>
                <a:latin typeface="Calibri"/>
                <a:ea typeface="Calibri"/>
                <a:cs typeface="Calibri"/>
                <a:sym typeface="Calibri"/>
              </a:rPr>
              <a:t>winds at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Calibri"/>
              <a:buNone/>
            </a:pPr>
            <a:r>
              <a:rPr b="1" i="0" lang="en" sz="1400" u="none" cap="none" strike="noStrike">
                <a:solidFill>
                  <a:srgbClr val="000000"/>
                </a:solidFill>
                <a:latin typeface="Calibri"/>
                <a:ea typeface="Calibri"/>
                <a:cs typeface="Calibri"/>
                <a:sym typeface="Calibri"/>
              </a:rPr>
              <a:t>5000 feet</a:t>
            </a:r>
            <a:endParaRPr b="0" i="0" sz="1100" u="none" cap="none" strike="noStrike">
              <a:solidFill>
                <a:srgbClr val="000000"/>
              </a:solidFill>
              <a:latin typeface="Arial"/>
              <a:ea typeface="Arial"/>
              <a:cs typeface="Arial"/>
              <a:sym typeface="Arial"/>
            </a:endParaRPr>
          </a:p>
        </p:txBody>
      </p:sp>
      <p:cxnSp>
        <p:nvCxnSpPr>
          <p:cNvPr id="721" name="Google Shape;721;p89"/>
          <p:cNvCxnSpPr/>
          <p:nvPr/>
        </p:nvCxnSpPr>
        <p:spPr>
          <a:xfrm>
            <a:off x="385277" y="1856670"/>
            <a:ext cx="800100" cy="322777"/>
          </a:xfrm>
          <a:prstGeom prst="straightConnector1">
            <a:avLst/>
          </a:prstGeom>
          <a:noFill/>
          <a:ln cap="flat" cmpd="sng" w="25400">
            <a:solidFill>
              <a:schemeClr val="dk1"/>
            </a:solidFill>
            <a:prstDash val="solid"/>
            <a:miter lim="800000"/>
            <a:headEnd len="sm" w="sm" type="none"/>
            <a:tailEnd len="med" w="med" type="stealth"/>
          </a:ln>
        </p:spPr>
      </p:cxnSp>
      <p:cxnSp>
        <p:nvCxnSpPr>
          <p:cNvPr id="722" name="Google Shape;722;p89"/>
          <p:cNvCxnSpPr/>
          <p:nvPr/>
        </p:nvCxnSpPr>
        <p:spPr>
          <a:xfrm>
            <a:off x="477053" y="1532134"/>
            <a:ext cx="800100" cy="322777"/>
          </a:xfrm>
          <a:prstGeom prst="straightConnector1">
            <a:avLst/>
          </a:prstGeom>
          <a:noFill/>
          <a:ln cap="flat" cmpd="sng" w="25400">
            <a:solidFill>
              <a:schemeClr val="dk1"/>
            </a:solidFill>
            <a:prstDash val="solid"/>
            <a:miter lim="800000"/>
            <a:headEnd len="sm" w="sm" type="none"/>
            <a:tailEnd len="med" w="med" type="stealth"/>
          </a:ln>
        </p:spPr>
      </p:cxnSp>
      <p:cxnSp>
        <p:nvCxnSpPr>
          <p:cNvPr id="723" name="Google Shape;723;p89"/>
          <p:cNvCxnSpPr/>
          <p:nvPr/>
        </p:nvCxnSpPr>
        <p:spPr>
          <a:xfrm>
            <a:off x="524938" y="2345663"/>
            <a:ext cx="800100" cy="322777"/>
          </a:xfrm>
          <a:prstGeom prst="straightConnector1">
            <a:avLst/>
          </a:prstGeom>
          <a:noFill/>
          <a:ln cap="flat" cmpd="sng" w="25400">
            <a:solidFill>
              <a:schemeClr val="dk1"/>
            </a:solidFill>
            <a:prstDash val="solid"/>
            <a:miter lim="800000"/>
            <a:headEnd len="sm" w="sm" type="none"/>
            <a:tailEnd len="med" w="med" type="stealth"/>
          </a:ln>
        </p:spPr>
      </p:cxnSp>
      <p:cxnSp>
        <p:nvCxnSpPr>
          <p:cNvPr id="724" name="Google Shape;724;p89"/>
          <p:cNvCxnSpPr/>
          <p:nvPr/>
        </p:nvCxnSpPr>
        <p:spPr>
          <a:xfrm>
            <a:off x="866189" y="1209357"/>
            <a:ext cx="800100" cy="322777"/>
          </a:xfrm>
          <a:prstGeom prst="straightConnector1">
            <a:avLst/>
          </a:prstGeom>
          <a:noFill/>
          <a:ln cap="flat" cmpd="sng" w="25400">
            <a:solidFill>
              <a:schemeClr val="dk1"/>
            </a:solidFill>
            <a:prstDash val="solid"/>
            <a:miter lim="800000"/>
            <a:headEnd len="sm" w="sm" type="none"/>
            <a:tailEnd len="med" w="med" type="stealth"/>
          </a:ln>
        </p:spPr>
      </p:cxnSp>
      <p:sp>
        <p:nvSpPr>
          <p:cNvPr id="725" name="Google Shape;725;p89"/>
          <p:cNvSpPr txBox="1"/>
          <p:nvPr/>
        </p:nvSpPr>
        <p:spPr>
          <a:xfrm>
            <a:off x="2616196" y="3203473"/>
            <a:ext cx="1206000" cy="715800"/>
          </a:xfrm>
          <a:prstGeom prst="rect">
            <a:avLst/>
          </a:prstGeom>
          <a:solidFill>
            <a:srgbClr val="FFC000"/>
          </a:solidFill>
          <a:ln cap="flat" cmpd="sng" w="9525">
            <a:solidFill>
              <a:schemeClr val="dk1"/>
            </a:solidFill>
            <a:prstDash val="solid"/>
            <a:round/>
            <a:headEnd len="sm" w="sm" type="none"/>
            <a:tailEnd len="sm" w="sm" type="none"/>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Calibri"/>
              <a:buNone/>
            </a:pPr>
            <a:r>
              <a:rPr b="1" i="0" lang="en" sz="1400" u="none" cap="none" strike="noStrike">
                <a:solidFill>
                  <a:srgbClr val="000000"/>
                </a:solidFill>
                <a:latin typeface="Calibri"/>
                <a:ea typeface="Calibri"/>
                <a:cs typeface="Calibri"/>
                <a:sym typeface="Calibri"/>
              </a:rPr>
              <a:t>Downdraft-</a:t>
            </a:r>
            <a:endParaRPr b="1"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Calibri"/>
              <a:buNone/>
            </a:pPr>
            <a:r>
              <a:rPr b="1" i="0" lang="en" sz="1400" u="none" cap="none" strike="noStrike">
                <a:solidFill>
                  <a:srgbClr val="000000"/>
                </a:solidFill>
                <a:latin typeface="Calibri"/>
                <a:ea typeface="Calibri"/>
                <a:cs typeface="Calibri"/>
                <a:sym typeface="Calibri"/>
              </a:rPr>
              <a:t>Enhanced Winds</a:t>
            </a:r>
            <a:endParaRPr b="0" i="0" sz="1100" u="none" cap="none" strike="noStrike">
              <a:solidFill>
                <a:srgbClr val="000000"/>
              </a:solidFill>
              <a:latin typeface="Arial"/>
              <a:ea typeface="Arial"/>
              <a:cs typeface="Arial"/>
              <a:sym typeface="Arial"/>
            </a:endParaRPr>
          </a:p>
        </p:txBody>
      </p:sp>
      <p:sp>
        <p:nvSpPr>
          <p:cNvPr id="726" name="Google Shape;726;p89"/>
          <p:cNvSpPr txBox="1"/>
          <p:nvPr/>
        </p:nvSpPr>
        <p:spPr>
          <a:xfrm>
            <a:off x="5824398" y="3653597"/>
            <a:ext cx="1040614" cy="692497"/>
          </a:xfrm>
          <a:prstGeom prst="rect">
            <a:avLst/>
          </a:prstGeom>
          <a:solidFill>
            <a:srgbClr val="FFC000"/>
          </a:solidFill>
          <a:ln cap="flat" cmpd="sng" w="9525">
            <a:solidFill>
              <a:schemeClr val="dk1"/>
            </a:solidFill>
            <a:prstDash val="solid"/>
            <a:round/>
            <a:headEnd len="sm" w="sm" type="none"/>
            <a:tailEnd len="sm" w="sm" type="none"/>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Calibri"/>
              <a:buNone/>
            </a:pPr>
            <a:r>
              <a:rPr b="1" i="0" lang="en" sz="1400" u="none" cap="none" strike="noStrike">
                <a:solidFill>
                  <a:srgbClr val="000000"/>
                </a:solidFill>
                <a:latin typeface="Calibri"/>
                <a:ea typeface="Calibri"/>
                <a:cs typeface="Calibri"/>
                <a:sym typeface="Calibri"/>
              </a:rPr>
              <a:t>Surface wind gusts of 65 mph</a:t>
            </a:r>
            <a:endParaRPr b="0" i="0" sz="1100" u="none" cap="none" strike="noStrike">
              <a:solidFill>
                <a:srgbClr val="000000"/>
              </a:solidFill>
              <a:latin typeface="Arial"/>
              <a:ea typeface="Arial"/>
              <a:cs typeface="Arial"/>
              <a:sym typeface="Arial"/>
            </a:endParaRPr>
          </a:p>
        </p:txBody>
      </p:sp>
      <p:sp>
        <p:nvSpPr>
          <p:cNvPr id="727" name="Google Shape;727;p89"/>
          <p:cNvSpPr txBox="1"/>
          <p:nvPr/>
        </p:nvSpPr>
        <p:spPr>
          <a:xfrm>
            <a:off x="2659982" y="1725798"/>
            <a:ext cx="423433" cy="692497"/>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4100"/>
              <a:buFont typeface="Noto Sans Symbols"/>
              <a:buNone/>
            </a:pPr>
            <a:r>
              <a:rPr b="1" i="0" lang="en" sz="4100" u="none" cap="none" strike="noStrike">
                <a:solidFill>
                  <a:srgbClr val="000000"/>
                </a:solidFill>
                <a:latin typeface="Noto Sans Symbols"/>
                <a:ea typeface="Noto Sans Symbols"/>
                <a:cs typeface="Noto Sans Symbols"/>
                <a:sym typeface="Noto Sans Symbols"/>
              </a:rPr>
              <a:t>+</a:t>
            </a:r>
            <a:endParaRPr b="0" i="0" sz="1100" u="none" cap="none" strike="noStrike">
              <a:solidFill>
                <a:srgbClr val="000000"/>
              </a:solidFill>
              <a:latin typeface="Arial"/>
              <a:ea typeface="Arial"/>
              <a:cs typeface="Arial"/>
              <a:sym typeface="Arial"/>
            </a:endParaRPr>
          </a:p>
        </p:txBody>
      </p:sp>
      <p:sp>
        <p:nvSpPr>
          <p:cNvPr id="728" name="Google Shape;728;p89"/>
          <p:cNvSpPr txBox="1"/>
          <p:nvPr/>
        </p:nvSpPr>
        <p:spPr>
          <a:xfrm>
            <a:off x="5799067" y="2857224"/>
            <a:ext cx="423433" cy="692497"/>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4100"/>
              <a:buFont typeface="Noto Sans Symbols"/>
              <a:buNone/>
            </a:pPr>
            <a:r>
              <a:rPr b="1" i="0" lang="en" sz="4100" u="none" cap="none" strike="noStrike">
                <a:solidFill>
                  <a:srgbClr val="000000"/>
                </a:solidFill>
                <a:latin typeface="Noto Sans Symbols"/>
                <a:ea typeface="Noto Sans Symbols"/>
                <a:cs typeface="Noto Sans Symbols"/>
                <a:sym typeface="Noto Sans Symbols"/>
              </a:rPr>
              <a:t>=</a:t>
            </a:r>
            <a:endParaRPr b="0" i="0" sz="1100" u="none" cap="none" strike="noStrike">
              <a:solidFill>
                <a:srgbClr val="000000"/>
              </a:solidFill>
              <a:latin typeface="Arial"/>
              <a:ea typeface="Arial"/>
              <a:cs typeface="Arial"/>
              <a:sym typeface="Arial"/>
            </a:endParaRPr>
          </a:p>
        </p:txBody>
      </p:sp>
      <p:sp>
        <p:nvSpPr>
          <p:cNvPr id="729" name="Google Shape;729;p89"/>
          <p:cNvSpPr/>
          <p:nvPr/>
        </p:nvSpPr>
        <p:spPr>
          <a:xfrm rot="1193838">
            <a:off x="7543358" y="4303096"/>
            <a:ext cx="97843" cy="401360"/>
          </a:xfrm>
          <a:prstGeom prst="ellipse">
            <a:avLst/>
          </a:prstGeom>
          <a:solidFill>
            <a:srgbClr val="00B050">
              <a:alpha val="42745"/>
            </a:srgbClr>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30" name="Google Shape;730;p89"/>
          <p:cNvSpPr/>
          <p:nvPr/>
        </p:nvSpPr>
        <p:spPr>
          <a:xfrm rot="1193838">
            <a:off x="7929500" y="3319003"/>
            <a:ext cx="97581" cy="347457"/>
          </a:xfrm>
          <a:prstGeom prst="ellipse">
            <a:avLst/>
          </a:prstGeom>
          <a:solidFill>
            <a:srgbClr val="00B050">
              <a:alpha val="42745"/>
            </a:srgbClr>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31" name="Google Shape;731;p89"/>
          <p:cNvSpPr/>
          <p:nvPr/>
        </p:nvSpPr>
        <p:spPr>
          <a:xfrm rot="1193838">
            <a:off x="7874555" y="3803572"/>
            <a:ext cx="91399" cy="410760"/>
          </a:xfrm>
          <a:prstGeom prst="ellipse">
            <a:avLst/>
          </a:prstGeom>
          <a:solidFill>
            <a:srgbClr val="00B050">
              <a:alpha val="42745"/>
            </a:srgbClr>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cxnSp>
        <p:nvCxnSpPr>
          <p:cNvPr id="732" name="Google Shape;732;p89"/>
          <p:cNvCxnSpPr/>
          <p:nvPr/>
        </p:nvCxnSpPr>
        <p:spPr>
          <a:xfrm>
            <a:off x="3982638" y="3032852"/>
            <a:ext cx="468225" cy="288900"/>
          </a:xfrm>
          <a:prstGeom prst="curvedConnector3">
            <a:avLst>
              <a:gd fmla="val -169" name="adj1"/>
            </a:avLst>
          </a:prstGeom>
          <a:noFill/>
          <a:ln cap="flat" cmpd="sng" w="57150">
            <a:solidFill>
              <a:srgbClr val="00B0F0"/>
            </a:solidFill>
            <a:prstDash val="solid"/>
            <a:miter lim="800000"/>
            <a:headEnd len="sm" w="sm"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7"/>
                                        </p:tgtEl>
                                        <p:attrNameLst>
                                          <p:attrName>style.visibility</p:attrName>
                                        </p:attrNameLst>
                                      </p:cBhvr>
                                      <p:to>
                                        <p:strVal val="visible"/>
                                      </p:to>
                                    </p:set>
                                    <p:animEffect filter="fade" transition="in">
                                      <p:cBhvr>
                                        <p:cTn dur="500"/>
                                        <p:tgtEl>
                                          <p:spTgt spid="717"/>
                                        </p:tgtEl>
                                      </p:cBhvr>
                                    </p:animEffect>
                                  </p:childTnLst>
                                </p:cTn>
                              </p:par>
                              <p:par>
                                <p:cTn fill="hold" nodeType="withEffect" presetClass="entr" presetID="10" presetSubtype="0">
                                  <p:stCondLst>
                                    <p:cond delay="0"/>
                                  </p:stCondLst>
                                  <p:childTnLst>
                                    <p:set>
                                      <p:cBhvr>
                                        <p:cTn dur="1" fill="hold">
                                          <p:stCondLst>
                                            <p:cond delay="0"/>
                                          </p:stCondLst>
                                        </p:cTn>
                                        <p:tgtEl>
                                          <p:spTgt spid="720"/>
                                        </p:tgtEl>
                                        <p:attrNameLst>
                                          <p:attrName>style.visibility</p:attrName>
                                        </p:attrNameLst>
                                      </p:cBhvr>
                                      <p:to>
                                        <p:strVal val="visible"/>
                                      </p:to>
                                    </p:set>
                                    <p:animEffect filter="fade" transition="in">
                                      <p:cBhvr>
                                        <p:cTn dur="500"/>
                                        <p:tgtEl>
                                          <p:spTgt spid="720"/>
                                        </p:tgtEl>
                                      </p:cBhvr>
                                    </p:animEffect>
                                  </p:childTnLst>
                                </p:cTn>
                              </p:par>
                              <p:par>
                                <p:cTn fill="hold" nodeType="withEffect" presetClass="entr" presetID="10" presetSubtype="0">
                                  <p:stCondLst>
                                    <p:cond delay="0"/>
                                  </p:stCondLst>
                                  <p:childTnLst>
                                    <p:set>
                                      <p:cBhvr>
                                        <p:cTn dur="1" fill="hold">
                                          <p:stCondLst>
                                            <p:cond delay="0"/>
                                          </p:stCondLst>
                                        </p:cTn>
                                        <p:tgtEl>
                                          <p:spTgt spid="721"/>
                                        </p:tgtEl>
                                        <p:attrNameLst>
                                          <p:attrName>style.visibility</p:attrName>
                                        </p:attrNameLst>
                                      </p:cBhvr>
                                      <p:to>
                                        <p:strVal val="visible"/>
                                      </p:to>
                                    </p:set>
                                    <p:animEffect filter="fade" transition="in">
                                      <p:cBhvr>
                                        <p:cTn dur="500"/>
                                        <p:tgtEl>
                                          <p:spTgt spid="721"/>
                                        </p:tgtEl>
                                      </p:cBhvr>
                                    </p:animEffect>
                                  </p:childTnLst>
                                </p:cTn>
                              </p:par>
                              <p:par>
                                <p:cTn fill="hold" nodeType="withEffect" presetClass="entr" presetID="10" presetSubtype="0">
                                  <p:stCondLst>
                                    <p:cond delay="0"/>
                                  </p:stCondLst>
                                  <p:childTnLst>
                                    <p:set>
                                      <p:cBhvr>
                                        <p:cTn dur="1" fill="hold">
                                          <p:stCondLst>
                                            <p:cond delay="0"/>
                                          </p:stCondLst>
                                        </p:cTn>
                                        <p:tgtEl>
                                          <p:spTgt spid="722"/>
                                        </p:tgtEl>
                                        <p:attrNameLst>
                                          <p:attrName>style.visibility</p:attrName>
                                        </p:attrNameLst>
                                      </p:cBhvr>
                                      <p:to>
                                        <p:strVal val="visible"/>
                                      </p:to>
                                    </p:set>
                                    <p:animEffect filter="fade" transition="in">
                                      <p:cBhvr>
                                        <p:cTn dur="500"/>
                                        <p:tgtEl>
                                          <p:spTgt spid="722"/>
                                        </p:tgtEl>
                                      </p:cBhvr>
                                    </p:animEffect>
                                  </p:childTnLst>
                                </p:cTn>
                              </p:par>
                              <p:par>
                                <p:cTn fill="hold" nodeType="withEffect" presetClass="entr" presetID="10" presetSubtype="0">
                                  <p:stCondLst>
                                    <p:cond delay="0"/>
                                  </p:stCondLst>
                                  <p:childTnLst>
                                    <p:set>
                                      <p:cBhvr>
                                        <p:cTn dur="1" fill="hold">
                                          <p:stCondLst>
                                            <p:cond delay="0"/>
                                          </p:stCondLst>
                                        </p:cTn>
                                        <p:tgtEl>
                                          <p:spTgt spid="723"/>
                                        </p:tgtEl>
                                        <p:attrNameLst>
                                          <p:attrName>style.visibility</p:attrName>
                                        </p:attrNameLst>
                                      </p:cBhvr>
                                      <p:to>
                                        <p:strVal val="visible"/>
                                      </p:to>
                                    </p:set>
                                    <p:animEffect filter="fade" transition="in">
                                      <p:cBhvr>
                                        <p:cTn dur="500"/>
                                        <p:tgtEl>
                                          <p:spTgt spid="723"/>
                                        </p:tgtEl>
                                      </p:cBhvr>
                                    </p:animEffect>
                                  </p:childTnLst>
                                </p:cTn>
                              </p:par>
                              <p:par>
                                <p:cTn fill="hold" nodeType="withEffect" presetClass="entr" presetID="10" presetSubtype="0">
                                  <p:stCondLst>
                                    <p:cond delay="0"/>
                                  </p:stCondLst>
                                  <p:childTnLst>
                                    <p:set>
                                      <p:cBhvr>
                                        <p:cTn dur="1" fill="hold">
                                          <p:stCondLst>
                                            <p:cond delay="0"/>
                                          </p:stCondLst>
                                        </p:cTn>
                                        <p:tgtEl>
                                          <p:spTgt spid="724"/>
                                        </p:tgtEl>
                                        <p:attrNameLst>
                                          <p:attrName>style.visibility</p:attrName>
                                        </p:attrNameLst>
                                      </p:cBhvr>
                                      <p:to>
                                        <p:strVal val="visible"/>
                                      </p:to>
                                    </p:set>
                                    <p:animEffect filter="fade" transition="in">
                                      <p:cBhvr>
                                        <p:cTn dur="500"/>
                                        <p:tgtEl>
                                          <p:spTgt spid="724"/>
                                        </p:tgtEl>
                                      </p:cBhvr>
                                    </p:animEffect>
                                  </p:childTnLst>
                                </p:cTn>
                              </p:par>
                              <p:par>
                                <p:cTn fill="hold" nodeType="withEffect" presetClass="entr" presetID="10" presetSubtype="0">
                                  <p:stCondLst>
                                    <p:cond delay="0"/>
                                  </p:stCondLst>
                                  <p:childTnLst>
                                    <p:set>
                                      <p:cBhvr>
                                        <p:cTn dur="1" fill="hold">
                                          <p:stCondLst>
                                            <p:cond delay="0"/>
                                          </p:stCondLst>
                                        </p:cTn>
                                        <p:tgtEl>
                                          <p:spTgt spid="719"/>
                                        </p:tgtEl>
                                        <p:attrNameLst>
                                          <p:attrName>style.visibility</p:attrName>
                                        </p:attrNameLst>
                                      </p:cBhvr>
                                      <p:to>
                                        <p:strVal val="visible"/>
                                      </p:to>
                                    </p:set>
                                    <p:animEffect filter="fade" transition="in">
                                      <p:cBhvr>
                                        <p:cTn dur="500"/>
                                        <p:tgtEl>
                                          <p:spTgt spid="7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2"/>
                                        </p:tgtEl>
                                        <p:attrNameLst>
                                          <p:attrName>style.visibility</p:attrName>
                                        </p:attrNameLst>
                                      </p:cBhvr>
                                      <p:to>
                                        <p:strVal val="visible"/>
                                      </p:to>
                                    </p:set>
                                    <p:animEffect filter="fade" transition="in">
                                      <p:cBhvr>
                                        <p:cTn dur="500"/>
                                        <p:tgtEl>
                                          <p:spTgt spid="732"/>
                                        </p:tgtEl>
                                      </p:cBhvr>
                                    </p:animEffect>
                                  </p:childTnLst>
                                </p:cTn>
                              </p:par>
                              <p:par>
                                <p:cTn fill="hold" nodeType="withEffect" presetClass="entr" presetID="10" presetSubtype="0">
                                  <p:stCondLst>
                                    <p:cond delay="0"/>
                                  </p:stCondLst>
                                  <p:childTnLst>
                                    <p:set>
                                      <p:cBhvr>
                                        <p:cTn dur="1" fill="hold">
                                          <p:stCondLst>
                                            <p:cond delay="0"/>
                                          </p:stCondLst>
                                        </p:cTn>
                                        <p:tgtEl>
                                          <p:spTgt spid="725"/>
                                        </p:tgtEl>
                                        <p:attrNameLst>
                                          <p:attrName>style.visibility</p:attrName>
                                        </p:attrNameLst>
                                      </p:cBhvr>
                                      <p:to>
                                        <p:strVal val="visible"/>
                                      </p:to>
                                    </p:set>
                                    <p:animEffect filter="fade" transition="in">
                                      <p:cBhvr>
                                        <p:cTn dur="500"/>
                                        <p:tgtEl>
                                          <p:spTgt spid="725"/>
                                        </p:tgtEl>
                                      </p:cBhvr>
                                    </p:animEffect>
                                  </p:childTnLst>
                                </p:cTn>
                              </p:par>
                              <p:par>
                                <p:cTn fill="hold" nodeType="withEffect" presetClass="entr" presetID="10" presetSubtype="0">
                                  <p:stCondLst>
                                    <p:cond delay="0"/>
                                  </p:stCondLst>
                                  <p:childTnLst>
                                    <p:set>
                                      <p:cBhvr>
                                        <p:cTn dur="1" fill="hold">
                                          <p:stCondLst>
                                            <p:cond delay="0"/>
                                          </p:stCondLst>
                                        </p:cTn>
                                        <p:tgtEl>
                                          <p:spTgt spid="727"/>
                                        </p:tgtEl>
                                        <p:attrNameLst>
                                          <p:attrName>style.visibility</p:attrName>
                                        </p:attrNameLst>
                                      </p:cBhvr>
                                      <p:to>
                                        <p:strVal val="visible"/>
                                      </p:to>
                                    </p:set>
                                    <p:animEffect filter="fade" transition="in">
                                      <p:cBhvr>
                                        <p:cTn dur="500"/>
                                        <p:tgtEl>
                                          <p:spTgt spid="727"/>
                                        </p:tgtEl>
                                      </p:cBhvr>
                                    </p:animEffect>
                                  </p:childTnLst>
                                </p:cTn>
                              </p:par>
                              <p:par>
                                <p:cTn fill="hold" nodeType="withEffect" presetClass="entr" presetID="10" presetSubtype="0">
                                  <p:stCondLst>
                                    <p:cond delay="0"/>
                                  </p:stCondLst>
                                  <p:childTnLst>
                                    <p:set>
                                      <p:cBhvr>
                                        <p:cTn dur="1" fill="hold">
                                          <p:stCondLst>
                                            <p:cond delay="0"/>
                                          </p:stCondLst>
                                        </p:cTn>
                                        <p:tgtEl>
                                          <p:spTgt spid="715"/>
                                        </p:tgtEl>
                                        <p:attrNameLst>
                                          <p:attrName>style.visibility</p:attrName>
                                        </p:attrNameLst>
                                      </p:cBhvr>
                                      <p:to>
                                        <p:strVal val="visible"/>
                                      </p:to>
                                    </p:set>
                                    <p:animEffect filter="fade" transition="in">
                                      <p:cBhvr>
                                        <p:cTn dur="500"/>
                                        <p:tgtEl>
                                          <p:spTgt spid="7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8"/>
                                        </p:tgtEl>
                                        <p:attrNameLst>
                                          <p:attrName>style.visibility</p:attrName>
                                        </p:attrNameLst>
                                      </p:cBhvr>
                                      <p:to>
                                        <p:strVal val="visible"/>
                                      </p:to>
                                    </p:set>
                                    <p:animEffect filter="fade" transition="in">
                                      <p:cBhvr>
                                        <p:cTn dur="500"/>
                                        <p:tgtEl>
                                          <p:spTgt spid="718"/>
                                        </p:tgtEl>
                                      </p:cBhvr>
                                    </p:animEffect>
                                  </p:childTnLst>
                                </p:cTn>
                              </p:par>
                              <p:par>
                                <p:cTn fill="hold" nodeType="withEffect" presetClass="entr" presetID="10" presetSubtype="0">
                                  <p:stCondLst>
                                    <p:cond delay="0"/>
                                  </p:stCondLst>
                                  <p:childTnLst>
                                    <p:set>
                                      <p:cBhvr>
                                        <p:cTn dur="1" fill="hold">
                                          <p:stCondLst>
                                            <p:cond delay="0"/>
                                          </p:stCondLst>
                                        </p:cTn>
                                        <p:tgtEl>
                                          <p:spTgt spid="726"/>
                                        </p:tgtEl>
                                        <p:attrNameLst>
                                          <p:attrName>style.visibility</p:attrName>
                                        </p:attrNameLst>
                                      </p:cBhvr>
                                      <p:to>
                                        <p:strVal val="visible"/>
                                      </p:to>
                                    </p:set>
                                    <p:animEffect filter="fade" transition="in">
                                      <p:cBhvr>
                                        <p:cTn dur="500"/>
                                        <p:tgtEl>
                                          <p:spTgt spid="726"/>
                                        </p:tgtEl>
                                      </p:cBhvr>
                                    </p:animEffect>
                                  </p:childTnLst>
                                </p:cTn>
                              </p:par>
                              <p:par>
                                <p:cTn fill="hold" nodeType="withEffect" presetClass="entr" presetID="10" presetSubtype="0">
                                  <p:stCondLst>
                                    <p:cond delay="0"/>
                                  </p:stCondLst>
                                  <p:childTnLst>
                                    <p:set>
                                      <p:cBhvr>
                                        <p:cTn dur="1" fill="hold">
                                          <p:stCondLst>
                                            <p:cond delay="0"/>
                                          </p:stCondLst>
                                        </p:cTn>
                                        <p:tgtEl>
                                          <p:spTgt spid="728"/>
                                        </p:tgtEl>
                                        <p:attrNameLst>
                                          <p:attrName>style.visibility</p:attrName>
                                        </p:attrNameLst>
                                      </p:cBhvr>
                                      <p:to>
                                        <p:strVal val="visible"/>
                                      </p:to>
                                    </p:set>
                                    <p:animEffect filter="fade" transition="in">
                                      <p:cBhvr>
                                        <p:cTn dur="500"/>
                                        <p:tgtEl>
                                          <p:spTgt spid="728"/>
                                        </p:tgtEl>
                                      </p:cBhvr>
                                    </p:animEffect>
                                  </p:childTnLst>
                                </p:cTn>
                              </p:par>
                              <p:par>
                                <p:cTn fill="hold" nodeType="withEffect" presetClass="entr" presetID="10" presetSubtype="0">
                                  <p:stCondLst>
                                    <p:cond delay="0"/>
                                  </p:stCondLst>
                                  <p:childTnLst>
                                    <p:set>
                                      <p:cBhvr>
                                        <p:cTn dur="1" fill="hold">
                                          <p:stCondLst>
                                            <p:cond delay="0"/>
                                          </p:stCondLst>
                                        </p:cTn>
                                        <p:tgtEl>
                                          <p:spTgt spid="729"/>
                                        </p:tgtEl>
                                        <p:attrNameLst>
                                          <p:attrName>style.visibility</p:attrName>
                                        </p:attrNameLst>
                                      </p:cBhvr>
                                      <p:to>
                                        <p:strVal val="visible"/>
                                      </p:to>
                                    </p:set>
                                    <p:animEffect filter="fade" transition="in">
                                      <p:cBhvr>
                                        <p:cTn dur="500"/>
                                        <p:tgtEl>
                                          <p:spTgt spid="729"/>
                                        </p:tgtEl>
                                      </p:cBhvr>
                                    </p:animEffect>
                                  </p:childTnLst>
                                </p:cTn>
                              </p:par>
                              <p:par>
                                <p:cTn fill="hold" nodeType="withEffect" presetClass="entr" presetID="10" presetSubtype="0">
                                  <p:stCondLst>
                                    <p:cond delay="0"/>
                                  </p:stCondLst>
                                  <p:childTnLst>
                                    <p:set>
                                      <p:cBhvr>
                                        <p:cTn dur="1" fill="hold">
                                          <p:stCondLst>
                                            <p:cond delay="0"/>
                                          </p:stCondLst>
                                        </p:cTn>
                                        <p:tgtEl>
                                          <p:spTgt spid="730"/>
                                        </p:tgtEl>
                                        <p:attrNameLst>
                                          <p:attrName>style.visibility</p:attrName>
                                        </p:attrNameLst>
                                      </p:cBhvr>
                                      <p:to>
                                        <p:strVal val="visible"/>
                                      </p:to>
                                    </p:set>
                                    <p:animEffect filter="fade" transition="in">
                                      <p:cBhvr>
                                        <p:cTn dur="500"/>
                                        <p:tgtEl>
                                          <p:spTgt spid="730"/>
                                        </p:tgtEl>
                                      </p:cBhvr>
                                    </p:animEffect>
                                  </p:childTnLst>
                                </p:cTn>
                              </p:par>
                              <p:par>
                                <p:cTn fill="hold" nodeType="withEffect" presetClass="entr" presetID="10" presetSubtype="0">
                                  <p:stCondLst>
                                    <p:cond delay="0"/>
                                  </p:stCondLst>
                                  <p:childTnLst>
                                    <p:set>
                                      <p:cBhvr>
                                        <p:cTn dur="1" fill="hold">
                                          <p:stCondLst>
                                            <p:cond delay="0"/>
                                          </p:stCondLst>
                                        </p:cTn>
                                        <p:tgtEl>
                                          <p:spTgt spid="731"/>
                                        </p:tgtEl>
                                        <p:attrNameLst>
                                          <p:attrName>style.visibility</p:attrName>
                                        </p:attrNameLst>
                                      </p:cBhvr>
                                      <p:to>
                                        <p:strVal val="visible"/>
                                      </p:to>
                                    </p:set>
                                    <p:animEffect filter="fade" transition="in">
                                      <p:cBhvr>
                                        <p:cTn dur="500"/>
                                        <p:tgtEl>
                                          <p:spTgt spid="7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6" name="Shape 736"/>
        <p:cNvGrpSpPr/>
        <p:nvPr/>
      </p:nvGrpSpPr>
      <p:grpSpPr>
        <a:xfrm>
          <a:off x="0" y="0"/>
          <a:ext cx="0" cy="0"/>
          <a:chOff x="0" y="0"/>
          <a:chExt cx="0" cy="0"/>
        </a:xfrm>
      </p:grpSpPr>
      <p:pic>
        <p:nvPicPr>
          <p:cNvPr descr="P:\WEATHER EVENTS\2018\05_15_svrWind_squall\Columbia Northumberland Montour\IMG_20180516_112139448.jpg" id="737" name="Google Shape;737;p90"/>
          <p:cNvPicPr preferRelativeResize="0"/>
          <p:nvPr/>
        </p:nvPicPr>
        <p:blipFill rotWithShape="1">
          <a:blip r:embed="rId3">
            <a:alphaModFix/>
          </a:blip>
          <a:srcRect b="0" l="0" r="0" t="0"/>
          <a:stretch/>
        </p:blipFill>
        <p:spPr>
          <a:xfrm>
            <a:off x="2923739" y="2401204"/>
            <a:ext cx="3514454" cy="2300216"/>
          </a:xfrm>
          <a:prstGeom prst="rect">
            <a:avLst/>
          </a:prstGeom>
          <a:noFill/>
          <a:ln>
            <a:noFill/>
          </a:ln>
        </p:spPr>
      </p:pic>
      <p:sp>
        <p:nvSpPr>
          <p:cNvPr id="738" name="Google Shape;738;p90"/>
          <p:cNvSpPr txBox="1"/>
          <p:nvPr>
            <p:ph type="title"/>
          </p:nvPr>
        </p:nvSpPr>
        <p:spPr>
          <a:xfrm>
            <a:off x="171829" y="189912"/>
            <a:ext cx="8343521" cy="723683"/>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lt1"/>
              </a:buClr>
              <a:buSzPts val="3300"/>
              <a:buFont typeface="Gill Sans"/>
              <a:buNone/>
            </a:pPr>
            <a:r>
              <a:rPr lang="en"/>
              <a:t>Straight-line wind event May 15, 2018</a:t>
            </a:r>
            <a:endParaRPr/>
          </a:p>
        </p:txBody>
      </p:sp>
      <p:pic>
        <p:nvPicPr>
          <p:cNvPr descr="https://www.spc.noaa.gov/climo/reports/180515_rpts.gif" id="739" name="Google Shape;739;p90"/>
          <p:cNvPicPr preferRelativeResize="0"/>
          <p:nvPr/>
        </p:nvPicPr>
        <p:blipFill rotWithShape="1">
          <a:blip r:embed="rId4">
            <a:alphaModFix/>
          </a:blip>
          <a:srcRect b="44894" l="61369" r="0" t="10102"/>
          <a:stretch/>
        </p:blipFill>
        <p:spPr>
          <a:xfrm>
            <a:off x="6851982" y="2584719"/>
            <a:ext cx="2244012" cy="2116700"/>
          </a:xfrm>
          <a:prstGeom prst="rect">
            <a:avLst/>
          </a:prstGeom>
          <a:noFill/>
          <a:ln>
            <a:noFill/>
          </a:ln>
        </p:spPr>
      </p:pic>
      <p:pic>
        <p:nvPicPr>
          <p:cNvPr descr="C:\Users\michael.colbert\Downloads\output (2).gif" id="740" name="Google Shape;740;p90"/>
          <p:cNvPicPr preferRelativeResize="0"/>
          <p:nvPr/>
        </p:nvPicPr>
        <p:blipFill rotWithShape="1">
          <a:blip r:embed="rId5">
            <a:alphaModFix/>
          </a:blip>
          <a:srcRect b="0" l="0" r="0" t="0"/>
          <a:stretch/>
        </p:blipFill>
        <p:spPr>
          <a:xfrm>
            <a:off x="5073545" y="991378"/>
            <a:ext cx="3272295" cy="2326517"/>
          </a:xfrm>
          <a:prstGeom prst="rect">
            <a:avLst/>
          </a:prstGeom>
          <a:noFill/>
          <a:ln>
            <a:noFill/>
          </a:ln>
        </p:spPr>
      </p:pic>
      <p:pic>
        <p:nvPicPr>
          <p:cNvPr descr="P:\WEATHER EVENTS\2018\05_15_svrWind_squall\Columbia Northumberland Montour\IMG_20180516_110431736_HDR.jpg" id="741" name="Google Shape;741;p90"/>
          <p:cNvPicPr preferRelativeResize="0"/>
          <p:nvPr/>
        </p:nvPicPr>
        <p:blipFill rotWithShape="1">
          <a:blip r:embed="rId6">
            <a:alphaModFix/>
          </a:blip>
          <a:srcRect b="0" l="0" r="0" t="0"/>
          <a:stretch/>
        </p:blipFill>
        <p:spPr>
          <a:xfrm>
            <a:off x="0" y="2649881"/>
            <a:ext cx="2218353" cy="2051539"/>
          </a:xfrm>
          <a:prstGeom prst="rect">
            <a:avLst/>
          </a:prstGeom>
          <a:noFill/>
          <a:ln>
            <a:noFill/>
          </a:ln>
        </p:spPr>
      </p:pic>
      <p:pic>
        <p:nvPicPr>
          <p:cNvPr descr="P:\WEATHER EVENTS\2018\05_15_svrWind_squall\Columbia Northumberland Montour\IMG_20180516_110311002.jpg" id="742" name="Google Shape;742;p90"/>
          <p:cNvPicPr preferRelativeResize="0"/>
          <p:nvPr/>
        </p:nvPicPr>
        <p:blipFill rotWithShape="1">
          <a:blip r:embed="rId7">
            <a:alphaModFix/>
          </a:blip>
          <a:srcRect b="0" l="0" r="0" t="0"/>
          <a:stretch/>
        </p:blipFill>
        <p:spPr>
          <a:xfrm>
            <a:off x="1047934" y="991378"/>
            <a:ext cx="3102023" cy="232651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42"/>
                                        </p:tgtEl>
                                        <p:attrNameLst>
                                          <p:attrName>style.visibility</p:attrName>
                                        </p:attrNameLst>
                                      </p:cBhvr>
                                      <p:to>
                                        <p:strVal val="visible"/>
                                      </p:to>
                                    </p:set>
                                    <p:animEffect filter="fade" transition="in">
                                      <p:cBhvr>
                                        <p:cTn dur="500"/>
                                        <p:tgtEl>
                                          <p:spTgt spid="742"/>
                                        </p:tgtEl>
                                      </p:cBhvr>
                                    </p:animEffect>
                                  </p:childTnLst>
                                </p:cTn>
                              </p:par>
                              <p:par>
                                <p:cTn fill="hold" nodeType="withEffect" presetClass="entr" presetID="10" presetSubtype="0">
                                  <p:stCondLst>
                                    <p:cond delay="0"/>
                                  </p:stCondLst>
                                  <p:childTnLst>
                                    <p:set>
                                      <p:cBhvr>
                                        <p:cTn dur="1" fill="hold">
                                          <p:stCondLst>
                                            <p:cond delay="0"/>
                                          </p:stCondLst>
                                        </p:cTn>
                                        <p:tgtEl>
                                          <p:spTgt spid="740"/>
                                        </p:tgtEl>
                                        <p:attrNameLst>
                                          <p:attrName>style.visibility</p:attrName>
                                        </p:attrNameLst>
                                      </p:cBhvr>
                                      <p:to>
                                        <p:strVal val="visible"/>
                                      </p:to>
                                    </p:set>
                                    <p:animEffect filter="fade" transition="in">
                                      <p:cBhvr>
                                        <p:cTn dur="500"/>
                                        <p:tgtEl>
                                          <p:spTgt spid="7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6" name="Shape 746"/>
        <p:cNvGrpSpPr/>
        <p:nvPr/>
      </p:nvGrpSpPr>
      <p:grpSpPr>
        <a:xfrm>
          <a:off x="0" y="0"/>
          <a:ext cx="0" cy="0"/>
          <a:chOff x="0" y="0"/>
          <a:chExt cx="0" cy="0"/>
        </a:xfrm>
      </p:grpSpPr>
      <p:sp>
        <p:nvSpPr>
          <p:cNvPr id="747" name="Google Shape;747;p91"/>
          <p:cNvSpPr txBox="1"/>
          <p:nvPr>
            <p:ph type="title"/>
          </p:nvPr>
        </p:nvSpPr>
        <p:spPr>
          <a:xfrm>
            <a:off x="171829" y="189912"/>
            <a:ext cx="8343521" cy="723683"/>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lt1"/>
              </a:buClr>
              <a:buSzPts val="3300"/>
              <a:buFont typeface="Gill Sans"/>
              <a:buNone/>
            </a:pPr>
            <a:r>
              <a:rPr lang="en"/>
              <a:t>Straight Line Winds</a:t>
            </a:r>
            <a:endParaRPr/>
          </a:p>
        </p:txBody>
      </p:sp>
      <p:pic>
        <p:nvPicPr>
          <p:cNvPr descr="http://www.crh.noaa.gov/images/dlh/StormSummaries/2011/july1/aerialphotos/annotate1.PNG" id="748" name="Google Shape;748;p91"/>
          <p:cNvPicPr preferRelativeResize="0"/>
          <p:nvPr/>
        </p:nvPicPr>
        <p:blipFill rotWithShape="1">
          <a:blip r:embed="rId3">
            <a:alphaModFix/>
          </a:blip>
          <a:srcRect b="0" l="0" r="0" t="0"/>
          <a:stretch/>
        </p:blipFill>
        <p:spPr>
          <a:xfrm>
            <a:off x="2057266" y="1134601"/>
            <a:ext cx="5331219" cy="3554146"/>
          </a:xfrm>
          <a:prstGeom prst="rect">
            <a:avLst/>
          </a:prstGeom>
          <a:noFill/>
          <a:ln>
            <a:noFill/>
          </a:ln>
        </p:spPr>
      </p:pic>
      <p:sp>
        <p:nvSpPr>
          <p:cNvPr id="749" name="Google Shape;749;p91"/>
          <p:cNvSpPr txBox="1"/>
          <p:nvPr/>
        </p:nvSpPr>
        <p:spPr>
          <a:xfrm>
            <a:off x="7296912" y="3788531"/>
            <a:ext cx="1741825" cy="900216"/>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FF0000"/>
              </a:buClr>
              <a:buSzPts val="1800"/>
              <a:buFont typeface="Georgia"/>
              <a:buNone/>
            </a:pPr>
            <a:r>
              <a:rPr b="1" i="0" lang="en" sz="1800" u="none" cap="none" strike="noStrike">
                <a:solidFill>
                  <a:srgbClr val="FF0000"/>
                </a:solidFill>
                <a:latin typeface="Gill Sans"/>
                <a:ea typeface="Gill Sans"/>
                <a:cs typeface="Gill Sans"/>
                <a:sym typeface="Gill Sans"/>
              </a:rPr>
              <a:t>STRAIGHT LINE WIND “footprint”</a:t>
            </a:r>
            <a:endParaRPr b="1" i="0" sz="1100" u="none" cap="none" strike="noStrike">
              <a:solidFill>
                <a:srgbClr val="FF0000"/>
              </a:solidFill>
              <a:latin typeface="Gill Sans"/>
              <a:ea typeface="Gill Sans"/>
              <a:cs typeface="Gill Sans"/>
              <a:sym typeface="Gill Sans"/>
            </a:endParaRPr>
          </a:p>
        </p:txBody>
      </p:sp>
      <p:sp>
        <p:nvSpPr>
          <p:cNvPr id="750" name="Google Shape;750;p91"/>
          <p:cNvSpPr txBox="1"/>
          <p:nvPr/>
        </p:nvSpPr>
        <p:spPr>
          <a:xfrm>
            <a:off x="57257" y="2184566"/>
            <a:ext cx="1918800" cy="1454700"/>
          </a:xfrm>
          <a:prstGeom prst="rect">
            <a:avLst/>
          </a:prstGeom>
          <a:solidFill>
            <a:srgbClr val="000000">
              <a:alpha val="60000"/>
            </a:srgbClr>
          </a:solid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FFFF00"/>
              </a:buClr>
              <a:buSzPts val="1800"/>
              <a:buFont typeface="Georgia"/>
              <a:buNone/>
            </a:pPr>
            <a:r>
              <a:rPr b="1" i="0" lang="en" sz="1800" u="none" cap="none" strike="noStrike">
                <a:solidFill>
                  <a:srgbClr val="FFFF00"/>
                </a:solidFill>
                <a:latin typeface="Gill Sans"/>
                <a:ea typeface="Gill Sans"/>
                <a:cs typeface="Gill Sans"/>
                <a:sym typeface="Gill Sans"/>
              </a:rPr>
              <a:t>Damage shows </a:t>
            </a:r>
            <a:endParaRPr b="1" i="0" sz="1800" u="none" cap="none" strike="noStrike">
              <a:solidFill>
                <a:srgbClr val="FFFF00"/>
              </a:solidFill>
              <a:latin typeface="Gill Sans"/>
              <a:ea typeface="Gill Sans"/>
              <a:cs typeface="Gill Sans"/>
              <a:sym typeface="Gill Sans"/>
            </a:endParaRPr>
          </a:p>
          <a:p>
            <a:pPr indent="0" lvl="0" marL="0" marR="0" rtl="0" algn="ctr">
              <a:lnSpc>
                <a:spcPct val="100000"/>
              </a:lnSpc>
              <a:spcBef>
                <a:spcPts val="0"/>
              </a:spcBef>
              <a:spcAft>
                <a:spcPts val="0"/>
              </a:spcAft>
              <a:buClr>
                <a:srgbClr val="FFFF00"/>
              </a:buClr>
              <a:buSzPts val="1800"/>
              <a:buFont typeface="Georgia"/>
              <a:buNone/>
            </a:pPr>
            <a:r>
              <a:rPr b="1" i="0" lang="en" sz="1800" u="none" cap="none" strike="noStrike">
                <a:solidFill>
                  <a:srgbClr val="FFFF00"/>
                </a:solidFill>
                <a:latin typeface="Gill Sans"/>
                <a:ea typeface="Gill Sans"/>
                <a:cs typeface="Gill Sans"/>
                <a:sym typeface="Gill Sans"/>
              </a:rPr>
              <a:t>a clear </a:t>
            </a:r>
            <a:endParaRPr b="1" i="0" sz="1100" u="none" cap="none" strike="noStrike">
              <a:solidFill>
                <a:srgbClr val="000000"/>
              </a:solidFill>
              <a:latin typeface="Gill Sans"/>
              <a:ea typeface="Gill Sans"/>
              <a:cs typeface="Gill Sans"/>
              <a:sym typeface="Gill Sans"/>
            </a:endParaRPr>
          </a:p>
          <a:p>
            <a:pPr indent="0" lvl="0" marL="0" marR="0" rtl="0" algn="ctr">
              <a:lnSpc>
                <a:spcPct val="100000"/>
              </a:lnSpc>
              <a:spcBef>
                <a:spcPts val="0"/>
              </a:spcBef>
              <a:spcAft>
                <a:spcPts val="0"/>
              </a:spcAft>
              <a:buClr>
                <a:srgbClr val="FFFF00"/>
              </a:buClr>
              <a:buSzPts val="1800"/>
              <a:buFont typeface="Georgia"/>
              <a:buNone/>
            </a:pPr>
            <a:r>
              <a:rPr b="1" i="0" lang="en" sz="1800" u="none" cap="none" strike="noStrike">
                <a:solidFill>
                  <a:srgbClr val="FFFF00"/>
                </a:solidFill>
                <a:latin typeface="Gill Sans"/>
                <a:ea typeface="Gill Sans"/>
                <a:cs typeface="Gill Sans"/>
                <a:sym typeface="Gill Sans"/>
              </a:rPr>
              <a:t>UNI-</a:t>
            </a:r>
            <a:endParaRPr b="1" i="0" sz="1800" u="none" cap="none" strike="noStrike">
              <a:solidFill>
                <a:srgbClr val="FFFF00"/>
              </a:solidFill>
              <a:latin typeface="Gill Sans"/>
              <a:ea typeface="Gill Sans"/>
              <a:cs typeface="Gill Sans"/>
              <a:sym typeface="Gill Sans"/>
            </a:endParaRPr>
          </a:p>
          <a:p>
            <a:pPr indent="0" lvl="0" marL="0" marR="0" rtl="0" algn="ctr">
              <a:lnSpc>
                <a:spcPct val="100000"/>
              </a:lnSpc>
              <a:spcBef>
                <a:spcPts val="0"/>
              </a:spcBef>
              <a:spcAft>
                <a:spcPts val="0"/>
              </a:spcAft>
              <a:buClr>
                <a:srgbClr val="FFFF00"/>
              </a:buClr>
              <a:buSzPts val="1800"/>
              <a:buFont typeface="Georgia"/>
              <a:buNone/>
            </a:pPr>
            <a:r>
              <a:rPr b="1" i="0" lang="en" sz="1800" u="none" cap="none" strike="noStrike">
                <a:solidFill>
                  <a:srgbClr val="FFFF00"/>
                </a:solidFill>
                <a:latin typeface="Gill Sans"/>
                <a:ea typeface="Gill Sans"/>
                <a:cs typeface="Gill Sans"/>
                <a:sym typeface="Gill Sans"/>
              </a:rPr>
              <a:t>DIRECTIONAL</a:t>
            </a:r>
            <a:endParaRPr b="1" i="0" sz="1100" u="none" cap="none" strike="noStrike">
              <a:solidFill>
                <a:srgbClr val="000000"/>
              </a:solidFill>
              <a:latin typeface="Gill Sans"/>
              <a:ea typeface="Gill Sans"/>
              <a:cs typeface="Gill Sans"/>
              <a:sym typeface="Gill Sans"/>
            </a:endParaRPr>
          </a:p>
          <a:p>
            <a:pPr indent="0" lvl="0" marL="0" marR="0" rtl="0" algn="ctr">
              <a:lnSpc>
                <a:spcPct val="100000"/>
              </a:lnSpc>
              <a:spcBef>
                <a:spcPts val="0"/>
              </a:spcBef>
              <a:spcAft>
                <a:spcPts val="0"/>
              </a:spcAft>
              <a:buClr>
                <a:srgbClr val="FFFF00"/>
              </a:buClr>
              <a:buSzPts val="1800"/>
              <a:buFont typeface="Georgia"/>
              <a:buNone/>
            </a:pPr>
            <a:r>
              <a:rPr b="1" i="0" lang="en" sz="1800" u="none" cap="none" strike="noStrike">
                <a:solidFill>
                  <a:srgbClr val="FFFF00"/>
                </a:solidFill>
                <a:latin typeface="Gill Sans"/>
                <a:ea typeface="Gill Sans"/>
                <a:cs typeface="Gill Sans"/>
                <a:sym typeface="Gill Sans"/>
              </a:rPr>
              <a:t>pattern</a:t>
            </a:r>
            <a:endParaRPr b="1" i="0" sz="1100" u="none" cap="none" strike="noStrike">
              <a:solidFill>
                <a:srgbClr val="000000"/>
              </a:solidFill>
              <a:latin typeface="Gill Sans"/>
              <a:ea typeface="Gill Sans"/>
              <a:cs typeface="Gill Sans"/>
              <a:sym typeface="Gill Sans"/>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4" name="Shape 754"/>
        <p:cNvGrpSpPr/>
        <p:nvPr/>
      </p:nvGrpSpPr>
      <p:grpSpPr>
        <a:xfrm>
          <a:off x="0" y="0"/>
          <a:ext cx="0" cy="0"/>
          <a:chOff x="0" y="0"/>
          <a:chExt cx="0" cy="0"/>
        </a:xfrm>
      </p:grpSpPr>
      <p:sp>
        <p:nvSpPr>
          <p:cNvPr id="755" name="Google Shape;755;p92"/>
          <p:cNvSpPr txBox="1"/>
          <p:nvPr>
            <p:ph type="title"/>
          </p:nvPr>
        </p:nvSpPr>
        <p:spPr>
          <a:xfrm>
            <a:off x="171829" y="189912"/>
            <a:ext cx="8343521" cy="723683"/>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lt1"/>
              </a:buClr>
              <a:buSzPts val="3300"/>
              <a:buFont typeface="Gill Sans"/>
              <a:buNone/>
            </a:pPr>
            <a:r>
              <a:rPr lang="en"/>
              <a:t>Shelf Cloud</a:t>
            </a:r>
            <a:endParaRPr/>
          </a:p>
        </p:txBody>
      </p:sp>
      <p:sp>
        <p:nvSpPr>
          <p:cNvPr id="756" name="Google Shape;756;p92"/>
          <p:cNvSpPr txBox="1"/>
          <p:nvPr>
            <p:ph idx="1" type="body"/>
          </p:nvPr>
        </p:nvSpPr>
        <p:spPr>
          <a:xfrm>
            <a:off x="57525" y="1105050"/>
            <a:ext cx="4614600" cy="3495900"/>
          </a:xfrm>
          <a:prstGeom prst="rect">
            <a:avLst/>
          </a:prstGeom>
          <a:noFill/>
          <a:ln>
            <a:noFill/>
          </a:ln>
        </p:spPr>
        <p:txBody>
          <a:bodyPr anchorCtr="0" anchor="t" bIns="34275" lIns="68575" spcFirstLastPara="1" rIns="68575" wrap="square" tIns="34275">
            <a:noAutofit/>
          </a:bodyPr>
          <a:lstStyle/>
          <a:p>
            <a:pPr indent="-349250" lvl="0" marL="457200" rtl="0" algn="l">
              <a:lnSpc>
                <a:spcPct val="90000"/>
              </a:lnSpc>
              <a:spcBef>
                <a:spcPts val="400"/>
              </a:spcBef>
              <a:spcAft>
                <a:spcPts val="0"/>
              </a:spcAft>
              <a:buSzPts val="1900"/>
              <a:buChar char="•"/>
            </a:pPr>
            <a:r>
              <a:rPr lang="en" sz="1900"/>
              <a:t>A low, horizontal wedge-shaped cloud associated with a thunderstorm gust front (or occasionally with a cold front, even in the absence of thunderstorms). </a:t>
            </a:r>
            <a:endParaRPr sz="1900"/>
          </a:p>
          <a:p>
            <a:pPr indent="-349250" lvl="0" marL="457200" rtl="0" algn="l">
              <a:lnSpc>
                <a:spcPct val="90000"/>
              </a:lnSpc>
              <a:spcBef>
                <a:spcPts val="0"/>
              </a:spcBef>
              <a:spcAft>
                <a:spcPts val="0"/>
              </a:spcAft>
              <a:buSzPts val="1900"/>
              <a:buChar char="•"/>
            </a:pPr>
            <a:r>
              <a:rPr lang="en" sz="1900"/>
              <a:t>Rising cloud motion often can be seen in the leading (outer) part of the shelf cloud, while the underside often appears turbulent, boiling, and wind-torn. </a:t>
            </a:r>
            <a:endParaRPr sz="1900"/>
          </a:p>
          <a:p>
            <a:pPr indent="-361950" lvl="0" marL="457200" rtl="0" algn="l">
              <a:lnSpc>
                <a:spcPct val="90000"/>
              </a:lnSpc>
              <a:spcBef>
                <a:spcPts val="0"/>
              </a:spcBef>
              <a:spcAft>
                <a:spcPts val="0"/>
              </a:spcAft>
              <a:buSzPts val="2100"/>
              <a:buChar char="•"/>
            </a:pPr>
            <a:r>
              <a:rPr lang="en" sz="1900"/>
              <a:t>If a shelf cloud becomes detached from the parent thunderstorm (e.g., in an outflow dominant storm) it becomes a roll cloud.</a:t>
            </a:r>
            <a:br>
              <a:rPr lang="en" sz="2400"/>
            </a:br>
            <a:endParaRPr sz="1100"/>
          </a:p>
        </p:txBody>
      </p:sp>
      <p:pic>
        <p:nvPicPr>
          <p:cNvPr descr="Image" id="757" name="Google Shape;757;p92"/>
          <p:cNvPicPr preferRelativeResize="0"/>
          <p:nvPr/>
        </p:nvPicPr>
        <p:blipFill rotWithShape="1">
          <a:blip r:embed="rId3">
            <a:alphaModFix/>
          </a:blip>
          <a:srcRect b="0" l="0" r="0" t="0"/>
          <a:stretch/>
        </p:blipFill>
        <p:spPr>
          <a:xfrm>
            <a:off x="4856705" y="1292320"/>
            <a:ext cx="4124197" cy="3070236"/>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1" name="Shape 761"/>
        <p:cNvGrpSpPr/>
        <p:nvPr/>
      </p:nvGrpSpPr>
      <p:grpSpPr>
        <a:xfrm>
          <a:off x="0" y="0"/>
          <a:ext cx="0" cy="0"/>
          <a:chOff x="0" y="0"/>
          <a:chExt cx="0" cy="0"/>
        </a:xfrm>
      </p:grpSpPr>
      <p:sp>
        <p:nvSpPr>
          <p:cNvPr id="762" name="Google Shape;762;p93"/>
          <p:cNvSpPr txBox="1"/>
          <p:nvPr>
            <p:ph type="title"/>
          </p:nvPr>
        </p:nvSpPr>
        <p:spPr>
          <a:xfrm>
            <a:off x="171829" y="189912"/>
            <a:ext cx="8343521" cy="723683"/>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lt1"/>
              </a:buClr>
              <a:buSzPts val="3300"/>
              <a:buFont typeface="Gill Sans"/>
              <a:buNone/>
            </a:pPr>
            <a:r>
              <a:rPr lang="en"/>
              <a:t>Downbursts</a:t>
            </a:r>
            <a:endParaRPr/>
          </a:p>
        </p:txBody>
      </p:sp>
      <p:sp>
        <p:nvSpPr>
          <p:cNvPr id="763" name="Google Shape;763;p93"/>
          <p:cNvSpPr txBox="1"/>
          <p:nvPr>
            <p:ph idx="1" type="body"/>
          </p:nvPr>
        </p:nvSpPr>
        <p:spPr>
          <a:xfrm>
            <a:off x="93248" y="1035715"/>
            <a:ext cx="6128958" cy="1836074"/>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dk1"/>
              </a:buClr>
              <a:buSzPts val="2400"/>
              <a:buNone/>
            </a:pPr>
            <a:r>
              <a:rPr b="1" lang="en" sz="2400"/>
              <a:t>Downburst</a:t>
            </a:r>
            <a:endParaRPr b="1" sz="1100"/>
          </a:p>
          <a:p>
            <a:pPr indent="-177800" lvl="1" marL="520700" rtl="0" algn="l">
              <a:lnSpc>
                <a:spcPct val="90000"/>
              </a:lnSpc>
              <a:spcBef>
                <a:spcPts val="400"/>
              </a:spcBef>
              <a:spcAft>
                <a:spcPts val="0"/>
              </a:spcAft>
              <a:buClr>
                <a:schemeClr val="dk1"/>
              </a:buClr>
              <a:buSzPts val="2400"/>
              <a:buChar char="•"/>
            </a:pPr>
            <a:r>
              <a:rPr lang="en" sz="2400"/>
              <a:t>Strong straight-line winds caused by an exceptionally strong downdraft, where cold, dense air descends from above, hits the ground, and spreads out at the surface</a:t>
            </a:r>
            <a:endParaRPr sz="1100"/>
          </a:p>
          <a:p>
            <a:pPr indent="-177800" lvl="1" marL="520700" rtl="0" algn="l">
              <a:lnSpc>
                <a:spcPct val="90000"/>
              </a:lnSpc>
              <a:spcBef>
                <a:spcPts val="400"/>
              </a:spcBef>
              <a:spcAft>
                <a:spcPts val="0"/>
              </a:spcAft>
              <a:buClr>
                <a:schemeClr val="dk1"/>
              </a:buClr>
              <a:buSzPts val="2400"/>
              <a:buChar char="•"/>
            </a:pPr>
            <a:r>
              <a:rPr lang="en" sz="2400"/>
              <a:t>Downburst winds can exceed 100 mph!</a:t>
            </a:r>
            <a:endParaRPr sz="1100"/>
          </a:p>
        </p:txBody>
      </p:sp>
      <p:sp>
        <p:nvSpPr>
          <p:cNvPr id="764" name="Google Shape;764;p93"/>
          <p:cNvSpPr/>
          <p:nvPr/>
        </p:nvSpPr>
        <p:spPr>
          <a:xfrm>
            <a:off x="-571310" y="3236120"/>
            <a:ext cx="9515285" cy="1446935"/>
          </a:xfrm>
          <a:prstGeom prst="rect">
            <a:avLst/>
          </a:prstGeom>
          <a:noFill/>
          <a:ln>
            <a:noFill/>
          </a:ln>
        </p:spPr>
        <p:txBody>
          <a:bodyPr anchorCtr="0" anchor="t" bIns="34275" lIns="68575" spcFirstLastPara="1" rIns="68575" wrap="square" tIns="34275">
            <a:noAutofit/>
          </a:bodyPr>
          <a:lstStyle/>
          <a:p>
            <a:pPr indent="-177800" lvl="2" marL="863600" marR="0" rtl="0" algn="l">
              <a:lnSpc>
                <a:spcPct val="90000"/>
              </a:lnSpc>
              <a:spcBef>
                <a:spcPts val="0"/>
              </a:spcBef>
              <a:spcAft>
                <a:spcPts val="0"/>
              </a:spcAft>
              <a:buClr>
                <a:schemeClr val="dk1"/>
              </a:buClr>
              <a:buSzPts val="2400"/>
              <a:buFont typeface="Arial"/>
              <a:buChar char="•"/>
            </a:pPr>
            <a:r>
              <a:rPr b="1" i="0" lang="en" sz="2400" u="none" cap="none" strike="noStrike">
                <a:solidFill>
                  <a:srgbClr val="000000"/>
                </a:solidFill>
                <a:latin typeface="Gill Sans"/>
                <a:ea typeface="Gill Sans"/>
                <a:cs typeface="Gill Sans"/>
                <a:sym typeface="Gill Sans"/>
              </a:rPr>
              <a:t>Microburst</a:t>
            </a:r>
            <a:r>
              <a:rPr b="0" i="0" lang="en" sz="2400" u="none" cap="none" strike="noStrike">
                <a:solidFill>
                  <a:srgbClr val="000000"/>
                </a:solidFill>
                <a:latin typeface="Gill Sans"/>
                <a:ea typeface="Gill Sans"/>
                <a:cs typeface="Gill Sans"/>
                <a:sym typeface="Gill Sans"/>
              </a:rPr>
              <a:t> – Downburst wind damage covering an area 2.5 miles or less</a:t>
            </a:r>
            <a:endParaRPr b="1" i="0" sz="2400" u="sng" cap="none" strike="noStrike">
              <a:solidFill>
                <a:srgbClr val="000000"/>
              </a:solidFill>
              <a:latin typeface="Gill Sans"/>
              <a:ea typeface="Gill Sans"/>
              <a:cs typeface="Gill Sans"/>
              <a:sym typeface="Gill Sans"/>
            </a:endParaRPr>
          </a:p>
          <a:p>
            <a:pPr indent="-177800" lvl="2" marL="863600" marR="0" rtl="0" algn="l">
              <a:lnSpc>
                <a:spcPct val="90000"/>
              </a:lnSpc>
              <a:spcBef>
                <a:spcPts val="400"/>
              </a:spcBef>
              <a:spcAft>
                <a:spcPts val="0"/>
              </a:spcAft>
              <a:buClr>
                <a:schemeClr val="dk1"/>
              </a:buClr>
              <a:buSzPts val="2400"/>
              <a:buFont typeface="Arial"/>
              <a:buChar char="•"/>
            </a:pPr>
            <a:r>
              <a:rPr b="1" i="0" lang="en" sz="2400" u="none" cap="none" strike="noStrike">
                <a:solidFill>
                  <a:srgbClr val="000000"/>
                </a:solidFill>
                <a:latin typeface="Gill Sans"/>
                <a:ea typeface="Gill Sans"/>
                <a:cs typeface="Gill Sans"/>
                <a:sym typeface="Gill Sans"/>
              </a:rPr>
              <a:t>Macroburst</a:t>
            </a:r>
            <a:r>
              <a:rPr b="0" i="0" lang="en" sz="2400" u="none" cap="none" strike="noStrike">
                <a:solidFill>
                  <a:srgbClr val="000000"/>
                </a:solidFill>
                <a:latin typeface="Gill Sans"/>
                <a:ea typeface="Gill Sans"/>
                <a:cs typeface="Gill Sans"/>
                <a:sym typeface="Gill Sans"/>
              </a:rPr>
              <a:t> – Downburst wind damage covering an area more than 2.5 miles</a:t>
            </a:r>
            <a:endParaRPr b="0" i="0" sz="1100" u="none" cap="none" strike="noStrike">
              <a:solidFill>
                <a:srgbClr val="000000"/>
              </a:solidFill>
              <a:latin typeface="Gill Sans"/>
              <a:ea typeface="Gill Sans"/>
              <a:cs typeface="Gill Sans"/>
              <a:sym typeface="Gill Sans"/>
            </a:endParaRPr>
          </a:p>
        </p:txBody>
      </p:sp>
      <p:pic>
        <p:nvPicPr>
          <p:cNvPr id="765" name="Google Shape;765;p93"/>
          <p:cNvPicPr preferRelativeResize="0"/>
          <p:nvPr/>
        </p:nvPicPr>
        <p:blipFill rotWithShape="1">
          <a:blip r:embed="rId3">
            <a:alphaModFix/>
          </a:blip>
          <a:srcRect b="0" l="0" r="0" t="0"/>
          <a:stretch/>
        </p:blipFill>
        <p:spPr>
          <a:xfrm>
            <a:off x="6222206" y="1151185"/>
            <a:ext cx="2805505" cy="207779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6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63">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63">
                                            <p:txEl>
                                              <p:pRg end="2" st="2"/>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6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6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64">
                                            <p:txEl>
                                              <p:pRg end="1" st="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69" name="Shape 769"/>
        <p:cNvGrpSpPr/>
        <p:nvPr/>
      </p:nvGrpSpPr>
      <p:grpSpPr>
        <a:xfrm>
          <a:off x="0" y="0"/>
          <a:ext cx="0" cy="0"/>
          <a:chOff x="0" y="0"/>
          <a:chExt cx="0" cy="0"/>
        </a:xfrm>
      </p:grpSpPr>
      <p:pic>
        <p:nvPicPr>
          <p:cNvPr descr="This animation shows negative potential temperature perturbation in a downburst producing thunderstorm simulation. For more, see:&#10;&#10;Orf, L., E. Kantor, and E. Savory, 2012: Simulation of a downburst-producing thunderstorm using a very high-resolution three-dimensional cloud model. J. Wind Eng. Ind. Aerodyn., 104–106, 547–557." id="770" name="Google Shape;770;p94" title="Cool air descending in a simulation of a downburst-producing thunderstorm">
            <a:hlinkClick r:id="rId3"/>
          </p:cNvPr>
          <p:cNvPicPr preferRelativeResize="0"/>
          <p:nvPr/>
        </p:nvPicPr>
        <p:blipFill>
          <a:blip r:embed="rId4">
            <a:alphaModFix/>
          </a:blip>
          <a:stretch>
            <a:fillRect/>
          </a:stretch>
        </p:blipFill>
        <p:spPr>
          <a:xfrm>
            <a:off x="1853050" y="0"/>
            <a:ext cx="7290950" cy="5143500"/>
          </a:xfrm>
          <a:prstGeom prst="rect">
            <a:avLst/>
          </a:prstGeom>
          <a:noFill/>
          <a:ln>
            <a:noFill/>
          </a:ln>
        </p:spPr>
      </p:pic>
      <p:sp>
        <p:nvSpPr>
          <p:cNvPr id="771" name="Google Shape;771;p94"/>
          <p:cNvSpPr txBox="1"/>
          <p:nvPr/>
        </p:nvSpPr>
        <p:spPr>
          <a:xfrm>
            <a:off x="79400" y="2315000"/>
            <a:ext cx="19938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From </a:t>
            </a:r>
            <a:r>
              <a:rPr lang="en">
                <a:solidFill>
                  <a:schemeClr val="dk1"/>
                </a:solidFill>
              </a:rPr>
              <a:t>Dr. Leigh Orf, University of Wisconsin - Madison </a:t>
            </a:r>
            <a:endParaRPr>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0"/>
                                        </p:tgtEl>
                                        <p:attrNameLst>
                                          <p:attrName>style.visibility</p:attrName>
                                        </p:attrNameLst>
                                      </p:cBhvr>
                                      <p:to>
                                        <p:strVal val="visible"/>
                                      </p:to>
                                    </p:set>
                                    <p:animEffect filter="fade" transition="in">
                                      <p:cBhvr>
                                        <p:cTn dur="1000"/>
                                        <p:tgtEl>
                                          <p:spTgt spid="7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75" name="Shape 775"/>
        <p:cNvGrpSpPr/>
        <p:nvPr/>
      </p:nvGrpSpPr>
      <p:grpSpPr>
        <a:xfrm>
          <a:off x="0" y="0"/>
          <a:ext cx="0" cy="0"/>
          <a:chOff x="0" y="0"/>
          <a:chExt cx="0" cy="0"/>
        </a:xfrm>
      </p:grpSpPr>
      <p:pic>
        <p:nvPicPr>
          <p:cNvPr id="776" name="Google Shape;776;p95" title="microburst_clean.mp4">
            <a:hlinkClick r:id="rId3"/>
          </p:cNvPr>
          <p:cNvPicPr preferRelativeResize="0"/>
          <p:nvPr/>
        </p:nvPicPr>
        <p:blipFill>
          <a:blip r:embed="rId4">
            <a:alphaModFix/>
          </a:blip>
          <a:stretch>
            <a:fillRect/>
          </a:stretch>
        </p:blipFill>
        <p:spPr>
          <a:xfrm>
            <a:off x="270938" y="152400"/>
            <a:ext cx="8602134" cy="48387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6"/>
                                        </p:tgtEl>
                                        <p:attrNameLst>
                                          <p:attrName>style.visibility</p:attrName>
                                        </p:attrNameLst>
                                      </p:cBhvr>
                                      <p:to>
                                        <p:strVal val="visible"/>
                                      </p:to>
                                    </p:set>
                                    <p:animEffect filter="fade" transition="in">
                                      <p:cBhvr>
                                        <p:cTn dur="1000"/>
                                        <p:tgtEl>
                                          <p:spTgt spid="7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0" name="Shape 780"/>
        <p:cNvGrpSpPr/>
        <p:nvPr/>
      </p:nvGrpSpPr>
      <p:grpSpPr>
        <a:xfrm>
          <a:off x="0" y="0"/>
          <a:ext cx="0" cy="0"/>
          <a:chOff x="0" y="0"/>
          <a:chExt cx="0" cy="0"/>
        </a:xfrm>
      </p:grpSpPr>
      <p:sp>
        <p:nvSpPr>
          <p:cNvPr id="781" name="Google Shape;781;p96"/>
          <p:cNvSpPr txBox="1"/>
          <p:nvPr>
            <p:ph type="title"/>
          </p:nvPr>
        </p:nvSpPr>
        <p:spPr>
          <a:xfrm>
            <a:off x="171829" y="189912"/>
            <a:ext cx="8343521" cy="723683"/>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lt1"/>
              </a:buClr>
              <a:buSzPts val="3300"/>
              <a:buFont typeface="Gill Sans"/>
              <a:buNone/>
            </a:pPr>
            <a:r>
              <a:rPr lang="en"/>
              <a:t>Downburst</a:t>
            </a:r>
            <a:endParaRPr/>
          </a:p>
        </p:txBody>
      </p:sp>
      <p:pic>
        <p:nvPicPr>
          <p:cNvPr descr="http://apollo.lsc.vsc.edu/classes/met130/notes/chapter14/graphics/microburstdamageex1.gif" id="782" name="Google Shape;782;p96"/>
          <p:cNvPicPr preferRelativeResize="0"/>
          <p:nvPr/>
        </p:nvPicPr>
        <p:blipFill rotWithShape="1">
          <a:blip r:embed="rId3">
            <a:alphaModFix/>
          </a:blip>
          <a:srcRect b="0" l="0" r="0" t="0"/>
          <a:stretch/>
        </p:blipFill>
        <p:spPr>
          <a:xfrm>
            <a:off x="1853935" y="1033993"/>
            <a:ext cx="5489972" cy="3643313"/>
          </a:xfrm>
          <a:prstGeom prst="rect">
            <a:avLst/>
          </a:prstGeom>
          <a:noFill/>
          <a:ln>
            <a:noFill/>
          </a:ln>
        </p:spPr>
      </p:pic>
      <p:sp>
        <p:nvSpPr>
          <p:cNvPr id="783" name="Google Shape;783;p96"/>
          <p:cNvSpPr txBox="1"/>
          <p:nvPr/>
        </p:nvSpPr>
        <p:spPr>
          <a:xfrm>
            <a:off x="7343907" y="3926695"/>
            <a:ext cx="1858411" cy="623217"/>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FF0000"/>
              </a:buClr>
              <a:buSzPts val="1800"/>
              <a:buFont typeface="Georgia"/>
              <a:buNone/>
            </a:pPr>
            <a:r>
              <a:rPr b="1" i="0" lang="en" sz="1800" u="none" cap="none" strike="noStrike">
                <a:solidFill>
                  <a:srgbClr val="FF0000"/>
                </a:solidFill>
                <a:latin typeface="Gill Sans"/>
                <a:ea typeface="Gill Sans"/>
                <a:cs typeface="Gill Sans"/>
                <a:sym typeface="Gill Sans"/>
              </a:rPr>
              <a:t>DOWNBURST “fingerprint”</a:t>
            </a:r>
            <a:endParaRPr b="1" i="0" sz="1800" u="none" cap="none" strike="noStrike">
              <a:solidFill>
                <a:srgbClr val="FF0000"/>
              </a:solidFill>
              <a:latin typeface="Gill Sans"/>
              <a:ea typeface="Gill Sans"/>
              <a:cs typeface="Gill Sans"/>
              <a:sym typeface="Gill Sans"/>
            </a:endParaRPr>
          </a:p>
        </p:txBody>
      </p:sp>
      <p:sp>
        <p:nvSpPr>
          <p:cNvPr id="784" name="Google Shape;784;p96"/>
          <p:cNvSpPr txBox="1"/>
          <p:nvPr/>
        </p:nvSpPr>
        <p:spPr>
          <a:xfrm>
            <a:off x="57257" y="2184566"/>
            <a:ext cx="1796678" cy="1177215"/>
          </a:xfrm>
          <a:prstGeom prst="rect">
            <a:avLst/>
          </a:prstGeom>
          <a:solidFill>
            <a:srgbClr val="000000">
              <a:alpha val="60000"/>
            </a:srgbClr>
          </a:solid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FFFF00"/>
              </a:buClr>
              <a:buSzPts val="1800"/>
              <a:buFont typeface="Georgia"/>
              <a:buNone/>
            </a:pPr>
            <a:r>
              <a:rPr b="1" i="0" lang="en" sz="1800" u="none" cap="none" strike="noStrike">
                <a:solidFill>
                  <a:srgbClr val="FFFF00"/>
                </a:solidFill>
                <a:latin typeface="Gill Sans"/>
                <a:ea typeface="Gill Sans"/>
                <a:cs typeface="Gill Sans"/>
                <a:sym typeface="Gill Sans"/>
              </a:rPr>
              <a:t>Damage shows a clear </a:t>
            </a:r>
            <a:endParaRPr b="1" i="0" sz="1100" u="none" cap="none" strike="noStrike">
              <a:solidFill>
                <a:srgbClr val="000000"/>
              </a:solidFill>
              <a:latin typeface="Gill Sans"/>
              <a:ea typeface="Gill Sans"/>
              <a:cs typeface="Gill Sans"/>
              <a:sym typeface="Gill Sans"/>
            </a:endParaRPr>
          </a:p>
          <a:p>
            <a:pPr indent="0" lvl="0" marL="0" marR="0" rtl="0" algn="ctr">
              <a:lnSpc>
                <a:spcPct val="100000"/>
              </a:lnSpc>
              <a:spcBef>
                <a:spcPts val="0"/>
              </a:spcBef>
              <a:spcAft>
                <a:spcPts val="0"/>
              </a:spcAft>
              <a:buClr>
                <a:srgbClr val="FFFF00"/>
              </a:buClr>
              <a:buSzPts val="1800"/>
              <a:buFont typeface="Georgia"/>
              <a:buNone/>
            </a:pPr>
            <a:r>
              <a:rPr b="1" i="0" lang="en" sz="1800" u="none" cap="none" strike="noStrike">
                <a:solidFill>
                  <a:srgbClr val="FFFF00"/>
                </a:solidFill>
                <a:latin typeface="Gill Sans"/>
                <a:ea typeface="Gill Sans"/>
                <a:cs typeface="Gill Sans"/>
                <a:sym typeface="Gill Sans"/>
              </a:rPr>
              <a:t>DIVERGING</a:t>
            </a:r>
            <a:endParaRPr b="1" i="0" sz="1100" u="none" cap="none" strike="noStrike">
              <a:solidFill>
                <a:srgbClr val="000000"/>
              </a:solidFill>
              <a:latin typeface="Gill Sans"/>
              <a:ea typeface="Gill Sans"/>
              <a:cs typeface="Gill Sans"/>
              <a:sym typeface="Gill Sans"/>
            </a:endParaRPr>
          </a:p>
          <a:p>
            <a:pPr indent="0" lvl="0" marL="0" marR="0" rtl="0" algn="ctr">
              <a:lnSpc>
                <a:spcPct val="100000"/>
              </a:lnSpc>
              <a:spcBef>
                <a:spcPts val="0"/>
              </a:spcBef>
              <a:spcAft>
                <a:spcPts val="0"/>
              </a:spcAft>
              <a:buClr>
                <a:srgbClr val="FFFF00"/>
              </a:buClr>
              <a:buSzPts val="1800"/>
              <a:buFont typeface="Georgia"/>
              <a:buNone/>
            </a:pPr>
            <a:r>
              <a:rPr b="1" i="0" lang="en" sz="1800" u="none" cap="none" strike="noStrike">
                <a:solidFill>
                  <a:srgbClr val="FFFF00"/>
                </a:solidFill>
                <a:latin typeface="Gill Sans"/>
                <a:ea typeface="Gill Sans"/>
                <a:cs typeface="Gill Sans"/>
                <a:sym typeface="Gill Sans"/>
              </a:rPr>
              <a:t>pattern</a:t>
            </a:r>
            <a:endParaRPr b="1" i="0" sz="1100" u="none" cap="none" strike="noStrike">
              <a:solidFill>
                <a:srgbClr val="000000"/>
              </a:solidFill>
              <a:latin typeface="Gill Sans"/>
              <a:ea typeface="Gill Sans"/>
              <a:cs typeface="Gill Sans"/>
              <a:sym typeface="Gill Sans"/>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88" name="Shape 788"/>
        <p:cNvGrpSpPr/>
        <p:nvPr/>
      </p:nvGrpSpPr>
      <p:grpSpPr>
        <a:xfrm>
          <a:off x="0" y="0"/>
          <a:ext cx="0" cy="0"/>
          <a:chOff x="0" y="0"/>
          <a:chExt cx="0" cy="0"/>
        </a:xfrm>
      </p:grpSpPr>
      <p:sp>
        <p:nvSpPr>
          <p:cNvPr id="789" name="Google Shape;789;p97"/>
          <p:cNvSpPr txBox="1"/>
          <p:nvPr/>
        </p:nvSpPr>
        <p:spPr>
          <a:xfrm>
            <a:off x="4164038" y="4497169"/>
            <a:ext cx="3841653" cy="623248"/>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None/>
            </a:pPr>
            <a:r>
              <a:rPr b="1" i="0" lang="en" sz="1800" u="none" cap="none" strike="noStrike">
                <a:solidFill>
                  <a:schemeClr val="lt1"/>
                </a:solidFill>
                <a:latin typeface="Arial"/>
                <a:ea typeface="Arial"/>
                <a:cs typeface="Arial"/>
                <a:sym typeface="Arial"/>
              </a:rPr>
              <a:t>June 4, 2020</a:t>
            </a:r>
            <a:endParaRPr sz="1100"/>
          </a:p>
          <a:p>
            <a:pPr indent="0" lvl="0" marL="0" marR="0" rtl="0" algn="r">
              <a:lnSpc>
                <a:spcPct val="100000"/>
              </a:lnSpc>
              <a:spcBef>
                <a:spcPts val="0"/>
              </a:spcBef>
              <a:spcAft>
                <a:spcPts val="0"/>
              </a:spcAft>
              <a:buNone/>
            </a:pPr>
            <a:r>
              <a:rPr b="1" i="0" lang="en" sz="1800" u="none" cap="none" strike="noStrike">
                <a:solidFill>
                  <a:schemeClr val="lt1"/>
                </a:solidFill>
                <a:latin typeface="Arial"/>
                <a:ea typeface="Arial"/>
                <a:cs typeface="Arial"/>
                <a:sym typeface="Arial"/>
              </a:rPr>
              <a:t>New Oxford, Adams County, PA</a:t>
            </a:r>
            <a:endParaRPr sz="1100"/>
          </a:p>
        </p:txBody>
      </p:sp>
      <p:pic>
        <p:nvPicPr>
          <p:cNvPr id="790" name="Google Shape;790;p97" title="New Oxford PA Barn Collapse.MOV">
            <a:hlinkClick r:id="rId3"/>
          </p:cNvPr>
          <p:cNvPicPr preferRelativeResize="0"/>
          <p:nvPr/>
        </p:nvPicPr>
        <p:blipFill>
          <a:blip r:embed="rId4">
            <a:alphaModFix/>
          </a:blip>
          <a:stretch>
            <a:fillRect/>
          </a:stretch>
        </p:blipFill>
        <p:spPr>
          <a:xfrm>
            <a:off x="850675" y="152400"/>
            <a:ext cx="7336276" cy="49680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0"/>
                                        </p:tgtEl>
                                        <p:attrNameLst>
                                          <p:attrName>style.visibility</p:attrName>
                                        </p:attrNameLst>
                                      </p:cBhvr>
                                      <p:to>
                                        <p:strVal val="visible"/>
                                      </p:to>
                                    </p:set>
                                    <p:animEffect filter="fade" transition="in">
                                      <p:cBhvr>
                                        <p:cTn dur="1000"/>
                                        <p:tgtEl>
                                          <p:spTgt spid="7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44"/>
          <p:cNvSpPr txBox="1"/>
          <p:nvPr>
            <p:ph type="title"/>
          </p:nvPr>
        </p:nvSpPr>
        <p:spPr>
          <a:xfrm>
            <a:off x="171829" y="189912"/>
            <a:ext cx="8343521" cy="723683"/>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lt1"/>
              </a:buClr>
              <a:buSzPts val="3300"/>
              <a:buFont typeface="Gill Sans"/>
              <a:buNone/>
            </a:pPr>
            <a:r>
              <a:rPr lang="en"/>
              <a:t>SKYWARN Program</a:t>
            </a:r>
            <a:endParaRPr/>
          </a:p>
        </p:txBody>
      </p:sp>
      <p:sp>
        <p:nvSpPr>
          <p:cNvPr id="278" name="Google Shape;278;p44"/>
          <p:cNvSpPr txBox="1"/>
          <p:nvPr>
            <p:ph idx="1" type="body"/>
          </p:nvPr>
        </p:nvSpPr>
        <p:spPr>
          <a:xfrm>
            <a:off x="171829" y="1078577"/>
            <a:ext cx="6855778" cy="3554146"/>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Clr>
                <a:schemeClr val="dk1"/>
              </a:buClr>
              <a:buSzPts val="2700"/>
              <a:buNone/>
            </a:pPr>
            <a:r>
              <a:rPr lang="en" sz="2700"/>
              <a:t>A group of </a:t>
            </a:r>
            <a:r>
              <a:rPr b="1" lang="en" sz="2700"/>
              <a:t>trained volunteers </a:t>
            </a:r>
            <a:r>
              <a:rPr lang="en" sz="2700"/>
              <a:t>who report hazardous weather in order to: </a:t>
            </a:r>
            <a:endParaRPr/>
          </a:p>
          <a:p>
            <a:pPr indent="-254000" lvl="1" marL="457200" rtl="0" algn="l">
              <a:lnSpc>
                <a:spcPct val="90000"/>
              </a:lnSpc>
              <a:spcBef>
                <a:spcPts val="400"/>
              </a:spcBef>
              <a:spcAft>
                <a:spcPts val="0"/>
              </a:spcAft>
              <a:buClr>
                <a:schemeClr val="dk1"/>
              </a:buClr>
              <a:buSzPts val="2400"/>
              <a:buChar char="•"/>
            </a:pPr>
            <a:r>
              <a:rPr lang="en" sz="2400" u="sng"/>
              <a:t>Supplement</a:t>
            </a:r>
            <a:r>
              <a:rPr lang="en" sz="2400"/>
              <a:t> remote sensing equipment</a:t>
            </a:r>
            <a:endParaRPr/>
          </a:p>
          <a:p>
            <a:pPr indent="-254000" lvl="1" marL="457200" rtl="0" algn="l">
              <a:lnSpc>
                <a:spcPct val="90000"/>
              </a:lnSpc>
              <a:spcBef>
                <a:spcPts val="400"/>
              </a:spcBef>
              <a:spcAft>
                <a:spcPts val="0"/>
              </a:spcAft>
              <a:buClr>
                <a:schemeClr val="dk1"/>
              </a:buClr>
              <a:buSzPts val="2400"/>
              <a:buChar char="•"/>
            </a:pPr>
            <a:r>
              <a:rPr lang="en" sz="2400"/>
              <a:t>Provide real-time </a:t>
            </a:r>
            <a:r>
              <a:rPr lang="en" sz="2400" u="sng"/>
              <a:t>ground truth</a:t>
            </a:r>
            <a:r>
              <a:rPr lang="en" sz="2400"/>
              <a:t> reports</a:t>
            </a:r>
            <a:endParaRPr/>
          </a:p>
          <a:p>
            <a:pPr indent="-254000" lvl="1" marL="457200" rtl="0" algn="l">
              <a:lnSpc>
                <a:spcPct val="90000"/>
              </a:lnSpc>
              <a:spcBef>
                <a:spcPts val="400"/>
              </a:spcBef>
              <a:spcAft>
                <a:spcPts val="0"/>
              </a:spcAft>
              <a:buClr>
                <a:schemeClr val="dk1"/>
              </a:buClr>
              <a:buSzPts val="2400"/>
              <a:buChar char="•"/>
            </a:pPr>
            <a:r>
              <a:rPr lang="en" sz="2400" u="sng"/>
              <a:t>Add credibility</a:t>
            </a:r>
            <a:r>
              <a:rPr lang="en" sz="2400"/>
              <a:t> to NWS products and services</a:t>
            </a:r>
            <a:endParaRPr/>
          </a:p>
          <a:p>
            <a:pPr indent="0" lvl="1" marL="203200" rtl="0" algn="l">
              <a:lnSpc>
                <a:spcPct val="90000"/>
              </a:lnSpc>
              <a:spcBef>
                <a:spcPts val="400"/>
              </a:spcBef>
              <a:spcAft>
                <a:spcPts val="0"/>
              </a:spcAft>
              <a:buClr>
                <a:schemeClr val="dk1"/>
              </a:buClr>
              <a:buSzPts val="2400"/>
              <a:buNone/>
            </a:pPr>
            <a:r>
              <a:t/>
            </a:r>
            <a:endParaRPr sz="1300"/>
          </a:p>
          <a:p>
            <a:pPr indent="0" lvl="0" marL="0" rtl="0" algn="l">
              <a:lnSpc>
                <a:spcPct val="90000"/>
              </a:lnSpc>
              <a:spcBef>
                <a:spcPts val="800"/>
              </a:spcBef>
              <a:spcAft>
                <a:spcPts val="0"/>
              </a:spcAft>
              <a:buClr>
                <a:schemeClr val="dk1"/>
              </a:buClr>
              <a:buSzPts val="2700"/>
              <a:buNone/>
            </a:pPr>
            <a:r>
              <a:rPr lang="en" sz="2700"/>
              <a:t>SKYWARN Spotters act as thousands of “eyes and ears” out in the field, supporting our forecast and warning program!</a:t>
            </a:r>
            <a:endParaRPr/>
          </a:p>
        </p:txBody>
      </p:sp>
      <p:pic>
        <p:nvPicPr>
          <p:cNvPr descr="http://www.redrok.com/images/skywarn9.gif" id="279" name="Google Shape;279;p44"/>
          <p:cNvPicPr preferRelativeResize="0"/>
          <p:nvPr/>
        </p:nvPicPr>
        <p:blipFill rotWithShape="1">
          <a:blip r:embed="rId3">
            <a:alphaModFix/>
          </a:blip>
          <a:srcRect b="0" l="0" r="0" t="0"/>
          <a:stretch/>
        </p:blipFill>
        <p:spPr>
          <a:xfrm>
            <a:off x="7121237" y="1765405"/>
            <a:ext cx="1510729" cy="195526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8">
                                            <p:txEl>
                                              <p:pRg end="0" st="0"/>
                                            </p:txEl>
                                          </p:spTgt>
                                        </p:tgtEl>
                                        <p:attrNameLst>
                                          <p:attrName>style.visibility</p:attrName>
                                        </p:attrNameLst>
                                      </p:cBhvr>
                                      <p:to>
                                        <p:strVal val="visible"/>
                                      </p:to>
                                    </p:set>
                                    <p:animEffect filter="fade" transition="in">
                                      <p:cBhvr>
                                        <p:cTn dur="500"/>
                                        <p:tgtEl>
                                          <p:spTgt spid="27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8">
                                            <p:txEl>
                                              <p:pRg end="1" st="1"/>
                                            </p:txEl>
                                          </p:spTgt>
                                        </p:tgtEl>
                                        <p:attrNameLst>
                                          <p:attrName>style.visibility</p:attrName>
                                        </p:attrNameLst>
                                      </p:cBhvr>
                                      <p:to>
                                        <p:strVal val="visible"/>
                                      </p:to>
                                    </p:set>
                                    <p:animEffect filter="fade" transition="in">
                                      <p:cBhvr>
                                        <p:cTn dur="500"/>
                                        <p:tgtEl>
                                          <p:spTgt spid="27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8">
                                            <p:txEl>
                                              <p:pRg end="2" st="2"/>
                                            </p:txEl>
                                          </p:spTgt>
                                        </p:tgtEl>
                                        <p:attrNameLst>
                                          <p:attrName>style.visibility</p:attrName>
                                        </p:attrNameLst>
                                      </p:cBhvr>
                                      <p:to>
                                        <p:strVal val="visible"/>
                                      </p:to>
                                    </p:set>
                                    <p:animEffect filter="fade" transition="in">
                                      <p:cBhvr>
                                        <p:cTn dur="500"/>
                                        <p:tgtEl>
                                          <p:spTgt spid="27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8">
                                            <p:txEl>
                                              <p:pRg end="3" st="3"/>
                                            </p:txEl>
                                          </p:spTgt>
                                        </p:tgtEl>
                                        <p:attrNameLst>
                                          <p:attrName>style.visibility</p:attrName>
                                        </p:attrNameLst>
                                      </p:cBhvr>
                                      <p:to>
                                        <p:strVal val="visible"/>
                                      </p:to>
                                    </p:set>
                                    <p:animEffect filter="fade" transition="in">
                                      <p:cBhvr>
                                        <p:cTn dur="500"/>
                                        <p:tgtEl>
                                          <p:spTgt spid="27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8">
                                            <p:txEl>
                                              <p:pRg end="4" st="4"/>
                                            </p:txEl>
                                          </p:spTgt>
                                        </p:tgtEl>
                                        <p:attrNameLst>
                                          <p:attrName>style.visibility</p:attrName>
                                        </p:attrNameLst>
                                      </p:cBhvr>
                                      <p:to>
                                        <p:strVal val="visible"/>
                                      </p:to>
                                    </p:set>
                                    <p:animEffect filter="fade" transition="in">
                                      <p:cBhvr>
                                        <p:cTn dur="500"/>
                                        <p:tgtEl>
                                          <p:spTgt spid="278">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8">
                                            <p:txEl>
                                              <p:pRg end="5" st="5"/>
                                            </p:txEl>
                                          </p:spTgt>
                                        </p:tgtEl>
                                        <p:attrNameLst>
                                          <p:attrName>style.visibility</p:attrName>
                                        </p:attrNameLst>
                                      </p:cBhvr>
                                      <p:to>
                                        <p:strVal val="visible"/>
                                      </p:to>
                                    </p:set>
                                    <p:animEffect filter="fade" transition="in">
                                      <p:cBhvr>
                                        <p:cTn dur="500"/>
                                        <p:tgtEl>
                                          <p:spTgt spid="278">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5" name="Shape 795"/>
        <p:cNvGrpSpPr/>
        <p:nvPr/>
      </p:nvGrpSpPr>
      <p:grpSpPr>
        <a:xfrm>
          <a:off x="0" y="0"/>
          <a:ext cx="0" cy="0"/>
          <a:chOff x="0" y="0"/>
          <a:chExt cx="0" cy="0"/>
        </a:xfrm>
      </p:grpSpPr>
      <p:sp>
        <p:nvSpPr>
          <p:cNvPr id="796" name="Google Shape;796;p98"/>
          <p:cNvSpPr txBox="1"/>
          <p:nvPr>
            <p:ph type="title"/>
          </p:nvPr>
        </p:nvSpPr>
        <p:spPr>
          <a:xfrm>
            <a:off x="171829" y="189912"/>
            <a:ext cx="8343521" cy="723683"/>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lt1"/>
              </a:buClr>
              <a:buSzPts val="3300"/>
              <a:buFont typeface="Gill Sans"/>
              <a:buNone/>
            </a:pPr>
            <a:r>
              <a:rPr lang="en"/>
              <a:t>Tornado</a:t>
            </a:r>
            <a:endParaRPr/>
          </a:p>
        </p:txBody>
      </p:sp>
      <p:sp>
        <p:nvSpPr>
          <p:cNvPr id="797" name="Google Shape;797;p98"/>
          <p:cNvSpPr txBox="1"/>
          <p:nvPr>
            <p:ph idx="1" type="body"/>
          </p:nvPr>
        </p:nvSpPr>
        <p:spPr>
          <a:xfrm>
            <a:off x="171829" y="1078577"/>
            <a:ext cx="6197895" cy="3554146"/>
          </a:xfrm>
          <a:prstGeom prst="rect">
            <a:avLst/>
          </a:prstGeom>
          <a:noFill/>
          <a:ln>
            <a:noFill/>
          </a:ln>
        </p:spPr>
        <p:txBody>
          <a:bodyPr anchorCtr="0" anchor="t" bIns="34275" lIns="68575" spcFirstLastPara="1" rIns="68575" wrap="square" tIns="34275">
            <a:normAutofit/>
          </a:bodyPr>
          <a:lstStyle/>
          <a:p>
            <a:pPr indent="-171450" lvl="0" marL="177800" rtl="0" algn="l">
              <a:lnSpc>
                <a:spcPct val="80000"/>
              </a:lnSpc>
              <a:spcBef>
                <a:spcPts val="0"/>
              </a:spcBef>
              <a:spcAft>
                <a:spcPts val="0"/>
              </a:spcAft>
              <a:buClr>
                <a:schemeClr val="dk1"/>
              </a:buClr>
              <a:buSzPts val="2700"/>
              <a:buChar char="•"/>
            </a:pPr>
            <a:r>
              <a:rPr lang="en" sz="2700"/>
              <a:t>A rapidly rotating column of air in contact with the ground, attached to the base of a thunderstorm or convective shower </a:t>
            </a:r>
            <a:endParaRPr sz="1100"/>
          </a:p>
          <a:p>
            <a:pPr indent="-171450" lvl="0" marL="177800" rtl="0" algn="l">
              <a:lnSpc>
                <a:spcPct val="80000"/>
              </a:lnSpc>
              <a:spcBef>
                <a:spcPts val="800"/>
              </a:spcBef>
              <a:spcAft>
                <a:spcPts val="0"/>
              </a:spcAft>
              <a:buClr>
                <a:schemeClr val="dk1"/>
              </a:buClr>
              <a:buSzPts val="2700"/>
              <a:buChar char="•"/>
            </a:pPr>
            <a:r>
              <a:rPr lang="en" sz="2700"/>
              <a:t>About 1 in 10,000 thunderstorms produce a tornado</a:t>
            </a:r>
            <a:endParaRPr sz="1100"/>
          </a:p>
          <a:p>
            <a:pPr indent="-177800" lvl="1" marL="520700" rtl="0" algn="l">
              <a:lnSpc>
                <a:spcPct val="80000"/>
              </a:lnSpc>
              <a:spcBef>
                <a:spcPts val="400"/>
              </a:spcBef>
              <a:spcAft>
                <a:spcPts val="0"/>
              </a:spcAft>
              <a:buSzPts val="2400"/>
              <a:buChar char="•"/>
            </a:pPr>
            <a:r>
              <a:rPr lang="en" sz="2400"/>
              <a:t>Tornadoes usually produce a very small and defined area of damage (swath/path)</a:t>
            </a:r>
            <a:endParaRPr sz="1100"/>
          </a:p>
          <a:p>
            <a:pPr indent="-171450" lvl="0" marL="177800" rtl="0" algn="l">
              <a:lnSpc>
                <a:spcPct val="80000"/>
              </a:lnSpc>
              <a:spcBef>
                <a:spcPts val="800"/>
              </a:spcBef>
              <a:spcAft>
                <a:spcPts val="0"/>
              </a:spcAft>
              <a:buClr>
                <a:srgbClr val="FF0000"/>
              </a:buClr>
              <a:buSzPts val="2100"/>
              <a:buChar char="•"/>
            </a:pPr>
            <a:r>
              <a:rPr b="1" lang="en" sz="2700" u="sng">
                <a:solidFill>
                  <a:srgbClr val="FF0000"/>
                </a:solidFill>
              </a:rPr>
              <a:t>Remember:</a:t>
            </a:r>
            <a:r>
              <a:rPr lang="en" sz="2700"/>
              <a:t> the amount of damage does not indicate whether or not there was a tornado!</a:t>
            </a:r>
            <a:endParaRPr sz="1100"/>
          </a:p>
        </p:txBody>
      </p:sp>
      <p:pic>
        <p:nvPicPr>
          <p:cNvPr descr="https://www.weather.gov/images/safety/Tab1_TornadoPhoto.jpg" id="798" name="Google Shape;798;p98"/>
          <p:cNvPicPr preferRelativeResize="0"/>
          <p:nvPr/>
        </p:nvPicPr>
        <p:blipFill rotWithShape="1">
          <a:blip r:embed="rId3">
            <a:alphaModFix/>
          </a:blip>
          <a:srcRect b="0" l="3487" r="30854" t="1403"/>
          <a:stretch/>
        </p:blipFill>
        <p:spPr>
          <a:xfrm>
            <a:off x="6434017" y="1771649"/>
            <a:ext cx="2538533" cy="219928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9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9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97">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97">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03" name="Shape 803"/>
        <p:cNvGrpSpPr/>
        <p:nvPr/>
      </p:nvGrpSpPr>
      <p:grpSpPr>
        <a:xfrm>
          <a:off x="0" y="0"/>
          <a:ext cx="0" cy="0"/>
          <a:chOff x="0" y="0"/>
          <a:chExt cx="0" cy="0"/>
        </a:xfrm>
      </p:grpSpPr>
      <p:sp>
        <p:nvSpPr>
          <p:cNvPr id="804" name="Google Shape;804;p99"/>
          <p:cNvSpPr txBox="1"/>
          <p:nvPr>
            <p:ph type="title"/>
          </p:nvPr>
        </p:nvSpPr>
        <p:spPr>
          <a:xfrm>
            <a:off x="171829" y="189912"/>
            <a:ext cx="8343521" cy="723683"/>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lt1"/>
              </a:buClr>
              <a:buSzPts val="3300"/>
              <a:buFont typeface="Gill Sans"/>
              <a:buNone/>
            </a:pPr>
            <a:r>
              <a:rPr lang="en"/>
              <a:t>Poll Question</a:t>
            </a:r>
            <a:endParaRPr/>
          </a:p>
        </p:txBody>
      </p:sp>
      <p:sp>
        <p:nvSpPr>
          <p:cNvPr id="805" name="Google Shape;805;p99"/>
          <p:cNvSpPr txBox="1"/>
          <p:nvPr>
            <p:ph idx="1" type="body"/>
          </p:nvPr>
        </p:nvSpPr>
        <p:spPr>
          <a:xfrm>
            <a:off x="171829" y="978384"/>
            <a:ext cx="8833500" cy="1318500"/>
          </a:xfrm>
          <a:prstGeom prst="rect">
            <a:avLst/>
          </a:prstGeom>
          <a:noFill/>
          <a:ln>
            <a:noFill/>
          </a:ln>
        </p:spPr>
        <p:txBody>
          <a:bodyPr anchorCtr="0" anchor="ctr" bIns="34275" lIns="68575" spcFirstLastPara="1" rIns="68575" wrap="square" tIns="34275">
            <a:normAutofit/>
          </a:bodyPr>
          <a:lstStyle/>
          <a:p>
            <a:pPr indent="0" lvl="0" marL="38100" rtl="0" algn="l">
              <a:lnSpc>
                <a:spcPct val="90000"/>
              </a:lnSpc>
              <a:spcBef>
                <a:spcPts val="800"/>
              </a:spcBef>
              <a:spcAft>
                <a:spcPts val="0"/>
              </a:spcAft>
              <a:buSzPts val="2100"/>
              <a:buNone/>
            </a:pPr>
            <a:r>
              <a:rPr lang="en" sz="2800"/>
              <a:t>On average, how many tornadoes occur in Pennsylvania each year?</a:t>
            </a:r>
            <a:endParaRPr sz="100"/>
          </a:p>
        </p:txBody>
      </p:sp>
      <p:sp>
        <p:nvSpPr>
          <p:cNvPr id="806" name="Google Shape;806;p99"/>
          <p:cNvSpPr/>
          <p:nvPr/>
        </p:nvSpPr>
        <p:spPr>
          <a:xfrm>
            <a:off x="307166" y="2209226"/>
            <a:ext cx="6119700" cy="1592700"/>
          </a:xfrm>
          <a:prstGeom prst="rect">
            <a:avLst/>
          </a:prstGeom>
          <a:noFill/>
          <a:ln>
            <a:noFill/>
          </a:ln>
        </p:spPr>
        <p:txBody>
          <a:bodyPr anchorCtr="0" anchor="t" bIns="34275" lIns="68575" spcFirstLastPara="1" rIns="68575" wrap="square" tIns="34275">
            <a:noAutofit/>
          </a:bodyPr>
          <a:lstStyle/>
          <a:p>
            <a:pPr indent="-539750" lvl="6" marL="647700" marR="0" rtl="0" algn="l">
              <a:lnSpc>
                <a:spcPct val="100000"/>
              </a:lnSpc>
              <a:spcBef>
                <a:spcPts val="0"/>
              </a:spcBef>
              <a:spcAft>
                <a:spcPts val="0"/>
              </a:spcAft>
              <a:buClr>
                <a:srgbClr val="000000"/>
              </a:buClr>
              <a:buSzPts val="3300"/>
              <a:buFont typeface="Arial"/>
              <a:buChar char="•"/>
            </a:pPr>
            <a:r>
              <a:rPr b="0" i="0" lang="en" sz="3300" u="none" cap="none" strike="noStrike">
                <a:solidFill>
                  <a:srgbClr val="000000"/>
                </a:solidFill>
                <a:latin typeface="Gill Sans"/>
                <a:ea typeface="Gill Sans"/>
                <a:cs typeface="Gill Sans"/>
                <a:sym typeface="Gill Sans"/>
              </a:rPr>
              <a:t>0-10</a:t>
            </a:r>
            <a:endParaRPr sz="100"/>
          </a:p>
          <a:p>
            <a:pPr indent="-539750" lvl="6" marL="647700" marR="0" rtl="0" algn="l">
              <a:lnSpc>
                <a:spcPct val="100000"/>
              </a:lnSpc>
              <a:spcBef>
                <a:spcPts val="0"/>
              </a:spcBef>
              <a:spcAft>
                <a:spcPts val="0"/>
              </a:spcAft>
              <a:buClr>
                <a:srgbClr val="000000"/>
              </a:buClr>
              <a:buSzPts val="3300"/>
              <a:buFont typeface="Arial"/>
              <a:buChar char="•"/>
            </a:pPr>
            <a:r>
              <a:rPr b="0" i="0" lang="en" sz="3300" u="none" cap="none" strike="noStrike">
                <a:solidFill>
                  <a:srgbClr val="000000"/>
                </a:solidFill>
                <a:latin typeface="Gill Sans"/>
                <a:ea typeface="Gill Sans"/>
                <a:cs typeface="Gill Sans"/>
                <a:sym typeface="Gill Sans"/>
              </a:rPr>
              <a:t>10-20</a:t>
            </a:r>
            <a:endParaRPr sz="100"/>
          </a:p>
          <a:p>
            <a:pPr indent="-539750" lvl="6" marL="647700" marR="0" rtl="0" algn="l">
              <a:lnSpc>
                <a:spcPct val="100000"/>
              </a:lnSpc>
              <a:spcBef>
                <a:spcPts val="0"/>
              </a:spcBef>
              <a:spcAft>
                <a:spcPts val="0"/>
              </a:spcAft>
              <a:buClr>
                <a:srgbClr val="000000"/>
              </a:buClr>
              <a:buSzPts val="3300"/>
              <a:buFont typeface="Arial"/>
              <a:buChar char="•"/>
            </a:pPr>
            <a:r>
              <a:rPr b="0" i="0" lang="en" sz="3300" u="none" cap="none" strike="noStrike">
                <a:solidFill>
                  <a:srgbClr val="000000"/>
                </a:solidFill>
                <a:latin typeface="Gill Sans"/>
                <a:ea typeface="Gill Sans"/>
                <a:cs typeface="Gill Sans"/>
                <a:sym typeface="Gill Sans"/>
              </a:rPr>
              <a:t>20-30</a:t>
            </a:r>
            <a:endParaRPr sz="100"/>
          </a:p>
          <a:p>
            <a:pPr indent="-539750" lvl="6" marL="647700" marR="0" rtl="0" algn="l">
              <a:lnSpc>
                <a:spcPct val="100000"/>
              </a:lnSpc>
              <a:spcBef>
                <a:spcPts val="0"/>
              </a:spcBef>
              <a:spcAft>
                <a:spcPts val="0"/>
              </a:spcAft>
              <a:buClr>
                <a:srgbClr val="000000"/>
              </a:buClr>
              <a:buSzPts val="3300"/>
              <a:buFont typeface="Arial"/>
              <a:buChar char="•"/>
            </a:pPr>
            <a:r>
              <a:rPr b="0" i="0" lang="en" sz="3300" u="none" cap="none" strike="noStrike">
                <a:solidFill>
                  <a:srgbClr val="000000"/>
                </a:solidFill>
                <a:latin typeface="Gill Sans"/>
                <a:ea typeface="Gill Sans"/>
                <a:cs typeface="Gill Sans"/>
                <a:sym typeface="Gill Sans"/>
              </a:rPr>
              <a:t>30-40</a:t>
            </a:r>
            <a:endParaRPr sz="100"/>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11" name="Shape 811"/>
        <p:cNvGrpSpPr/>
        <p:nvPr/>
      </p:nvGrpSpPr>
      <p:grpSpPr>
        <a:xfrm>
          <a:off x="0" y="0"/>
          <a:ext cx="0" cy="0"/>
          <a:chOff x="0" y="0"/>
          <a:chExt cx="0" cy="0"/>
        </a:xfrm>
      </p:grpSpPr>
      <p:sp>
        <p:nvSpPr>
          <p:cNvPr id="812" name="Google Shape;812;p100"/>
          <p:cNvSpPr txBox="1"/>
          <p:nvPr>
            <p:ph type="title"/>
          </p:nvPr>
        </p:nvSpPr>
        <p:spPr>
          <a:xfrm>
            <a:off x="171829" y="189912"/>
            <a:ext cx="8343600" cy="7236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lt1"/>
              </a:buClr>
              <a:buSzPts val="3300"/>
              <a:buFont typeface="Gill Sans"/>
              <a:buNone/>
            </a:pPr>
            <a:r>
              <a:rPr lang="en"/>
              <a:t>Poll Question</a:t>
            </a:r>
            <a:endParaRPr/>
          </a:p>
        </p:txBody>
      </p:sp>
      <p:sp>
        <p:nvSpPr>
          <p:cNvPr id="813" name="Google Shape;813;p100"/>
          <p:cNvSpPr txBox="1"/>
          <p:nvPr>
            <p:ph idx="1" type="body"/>
          </p:nvPr>
        </p:nvSpPr>
        <p:spPr>
          <a:xfrm>
            <a:off x="171829" y="978384"/>
            <a:ext cx="8833500" cy="1318500"/>
          </a:xfrm>
          <a:prstGeom prst="rect">
            <a:avLst/>
          </a:prstGeom>
          <a:noFill/>
          <a:ln>
            <a:noFill/>
          </a:ln>
        </p:spPr>
        <p:txBody>
          <a:bodyPr anchorCtr="0" anchor="ctr" bIns="34275" lIns="68575" spcFirstLastPara="1" rIns="68575" wrap="square" tIns="34275">
            <a:normAutofit/>
          </a:bodyPr>
          <a:lstStyle/>
          <a:p>
            <a:pPr indent="0" lvl="0" marL="38100" rtl="0" algn="l">
              <a:lnSpc>
                <a:spcPct val="90000"/>
              </a:lnSpc>
              <a:spcBef>
                <a:spcPts val="800"/>
              </a:spcBef>
              <a:spcAft>
                <a:spcPts val="0"/>
              </a:spcAft>
              <a:buSzPts val="2100"/>
              <a:buNone/>
            </a:pPr>
            <a:r>
              <a:rPr lang="en" sz="2800"/>
              <a:t>On average, how many tornadoes occur in Pennsylvania each year?</a:t>
            </a:r>
            <a:endParaRPr sz="100"/>
          </a:p>
        </p:txBody>
      </p:sp>
      <p:sp>
        <p:nvSpPr>
          <p:cNvPr id="814" name="Google Shape;814;p100"/>
          <p:cNvSpPr/>
          <p:nvPr/>
        </p:nvSpPr>
        <p:spPr>
          <a:xfrm>
            <a:off x="307166" y="2209226"/>
            <a:ext cx="6119700" cy="1592700"/>
          </a:xfrm>
          <a:prstGeom prst="rect">
            <a:avLst/>
          </a:prstGeom>
          <a:noFill/>
          <a:ln>
            <a:noFill/>
          </a:ln>
        </p:spPr>
        <p:txBody>
          <a:bodyPr anchorCtr="0" anchor="t" bIns="34275" lIns="68575" spcFirstLastPara="1" rIns="68575" wrap="square" tIns="34275">
            <a:noAutofit/>
          </a:bodyPr>
          <a:lstStyle/>
          <a:p>
            <a:pPr indent="-539750" lvl="6" marL="647700" marR="0" rtl="0" algn="l">
              <a:lnSpc>
                <a:spcPct val="100000"/>
              </a:lnSpc>
              <a:spcBef>
                <a:spcPts val="0"/>
              </a:spcBef>
              <a:spcAft>
                <a:spcPts val="0"/>
              </a:spcAft>
              <a:buClr>
                <a:srgbClr val="000000"/>
              </a:buClr>
              <a:buSzPts val="3300"/>
              <a:buFont typeface="Arial"/>
              <a:buChar char="•"/>
            </a:pPr>
            <a:r>
              <a:rPr b="0" i="0" lang="en" sz="3300" u="none" cap="none" strike="noStrike">
                <a:solidFill>
                  <a:srgbClr val="000000"/>
                </a:solidFill>
                <a:latin typeface="Gill Sans"/>
                <a:ea typeface="Gill Sans"/>
                <a:cs typeface="Gill Sans"/>
                <a:sym typeface="Gill Sans"/>
              </a:rPr>
              <a:t>0-10</a:t>
            </a:r>
            <a:endParaRPr sz="100"/>
          </a:p>
          <a:p>
            <a:pPr indent="-539750" lvl="6" marL="647700" marR="0" rtl="0" algn="l">
              <a:lnSpc>
                <a:spcPct val="100000"/>
              </a:lnSpc>
              <a:spcBef>
                <a:spcPts val="0"/>
              </a:spcBef>
              <a:spcAft>
                <a:spcPts val="0"/>
              </a:spcAft>
              <a:buClr>
                <a:srgbClr val="000000"/>
              </a:buClr>
              <a:buSzPts val="3300"/>
              <a:buFont typeface="Arial"/>
              <a:buChar char="•"/>
            </a:pPr>
            <a:r>
              <a:rPr b="0" i="0" lang="en" sz="3300" u="none" cap="none" strike="noStrike">
                <a:solidFill>
                  <a:srgbClr val="000000"/>
                </a:solidFill>
                <a:latin typeface="Gill Sans"/>
                <a:ea typeface="Gill Sans"/>
                <a:cs typeface="Gill Sans"/>
                <a:sym typeface="Gill Sans"/>
              </a:rPr>
              <a:t>10-20</a:t>
            </a:r>
            <a:endParaRPr sz="100"/>
          </a:p>
          <a:p>
            <a:pPr indent="-539750" lvl="6" marL="647700" marR="0" rtl="0" algn="l">
              <a:lnSpc>
                <a:spcPct val="100000"/>
              </a:lnSpc>
              <a:spcBef>
                <a:spcPts val="0"/>
              </a:spcBef>
              <a:spcAft>
                <a:spcPts val="0"/>
              </a:spcAft>
              <a:buClr>
                <a:srgbClr val="000000"/>
              </a:buClr>
              <a:buSzPts val="3300"/>
              <a:buFont typeface="Arial"/>
              <a:buChar char="•"/>
            </a:pPr>
            <a:r>
              <a:rPr b="0" i="0" lang="en" sz="3300" u="none" cap="none" strike="noStrike">
                <a:solidFill>
                  <a:srgbClr val="000000"/>
                </a:solidFill>
                <a:latin typeface="Gill Sans"/>
                <a:ea typeface="Gill Sans"/>
                <a:cs typeface="Gill Sans"/>
                <a:sym typeface="Gill Sans"/>
              </a:rPr>
              <a:t>20-30</a:t>
            </a:r>
            <a:endParaRPr sz="100"/>
          </a:p>
          <a:p>
            <a:pPr indent="-539750" lvl="6" marL="647700" marR="0" rtl="0" algn="l">
              <a:lnSpc>
                <a:spcPct val="100000"/>
              </a:lnSpc>
              <a:spcBef>
                <a:spcPts val="0"/>
              </a:spcBef>
              <a:spcAft>
                <a:spcPts val="0"/>
              </a:spcAft>
              <a:buClr>
                <a:srgbClr val="000000"/>
              </a:buClr>
              <a:buSzPts val="3300"/>
              <a:buFont typeface="Arial"/>
              <a:buChar char="•"/>
            </a:pPr>
            <a:r>
              <a:rPr b="0" i="0" lang="en" sz="3300" u="none" cap="none" strike="noStrike">
                <a:solidFill>
                  <a:srgbClr val="000000"/>
                </a:solidFill>
                <a:latin typeface="Gill Sans"/>
                <a:ea typeface="Gill Sans"/>
                <a:cs typeface="Gill Sans"/>
                <a:sym typeface="Gill Sans"/>
              </a:rPr>
              <a:t>30-40</a:t>
            </a:r>
            <a:endParaRPr sz="100"/>
          </a:p>
        </p:txBody>
      </p:sp>
      <p:sp>
        <p:nvSpPr>
          <p:cNvPr id="815" name="Google Shape;815;p100"/>
          <p:cNvSpPr/>
          <p:nvPr/>
        </p:nvSpPr>
        <p:spPr>
          <a:xfrm>
            <a:off x="3696900" y="2645800"/>
            <a:ext cx="5163600" cy="995400"/>
          </a:xfrm>
          <a:prstGeom prst="rect">
            <a:avLst/>
          </a:prstGeom>
          <a:noFill/>
          <a:ln>
            <a:noFill/>
          </a:ln>
        </p:spPr>
        <p:txBody>
          <a:bodyPr anchorCtr="0" anchor="t" bIns="34275" lIns="68575" spcFirstLastPara="1" rIns="68575" wrap="square" tIns="34275">
            <a:noAutofit/>
          </a:bodyPr>
          <a:lstStyle/>
          <a:p>
            <a:pPr indent="0" lvl="6" marL="0" marR="0" rtl="0" algn="ctr">
              <a:lnSpc>
                <a:spcPct val="100000"/>
              </a:lnSpc>
              <a:spcBef>
                <a:spcPts val="0"/>
              </a:spcBef>
              <a:spcAft>
                <a:spcPts val="0"/>
              </a:spcAft>
              <a:buNone/>
            </a:pPr>
            <a:r>
              <a:rPr b="1" i="0" lang="en" sz="6000" u="none" cap="none" strike="noStrike">
                <a:solidFill>
                  <a:srgbClr val="000000"/>
                </a:solidFill>
                <a:latin typeface="Gill Sans"/>
                <a:ea typeface="Gill Sans"/>
                <a:cs typeface="Gill Sans"/>
                <a:sym typeface="Gill Sans"/>
              </a:rPr>
              <a:t>Answer</a:t>
            </a:r>
            <a:r>
              <a:rPr b="1" lang="en" sz="6000">
                <a:latin typeface="Gill Sans"/>
                <a:ea typeface="Gill Sans"/>
                <a:cs typeface="Gill Sans"/>
                <a:sym typeface="Gill Sans"/>
              </a:rPr>
              <a:t>:</a:t>
            </a:r>
            <a:r>
              <a:rPr b="1" i="0" lang="en" sz="6000" u="none" cap="none" strike="noStrike">
                <a:solidFill>
                  <a:srgbClr val="FF0000"/>
                </a:solidFill>
                <a:latin typeface="Gill Sans"/>
                <a:ea typeface="Gill Sans"/>
                <a:cs typeface="Gill Sans"/>
                <a:sym typeface="Gill Sans"/>
              </a:rPr>
              <a:t>15</a:t>
            </a:r>
            <a:endParaRPr sz="6000"/>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9" name="Shape 819"/>
        <p:cNvGrpSpPr/>
        <p:nvPr/>
      </p:nvGrpSpPr>
      <p:grpSpPr>
        <a:xfrm>
          <a:off x="0" y="0"/>
          <a:ext cx="0" cy="0"/>
          <a:chOff x="0" y="0"/>
          <a:chExt cx="0" cy="0"/>
        </a:xfrm>
      </p:grpSpPr>
      <p:sp>
        <p:nvSpPr>
          <p:cNvPr id="820" name="Google Shape;820;p101"/>
          <p:cNvSpPr txBox="1"/>
          <p:nvPr>
            <p:ph type="title"/>
          </p:nvPr>
        </p:nvSpPr>
        <p:spPr>
          <a:xfrm>
            <a:off x="171829" y="189912"/>
            <a:ext cx="8343521" cy="723683"/>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lt1"/>
              </a:buClr>
              <a:buSzPts val="3300"/>
              <a:buFont typeface="Gill Sans"/>
              <a:buNone/>
            </a:pPr>
            <a:r>
              <a:rPr lang="en"/>
              <a:t>April 2019 – A record breaking month</a:t>
            </a:r>
            <a:endParaRPr/>
          </a:p>
        </p:txBody>
      </p:sp>
      <p:pic>
        <p:nvPicPr>
          <p:cNvPr id="821" name="Google Shape;821;p101"/>
          <p:cNvPicPr preferRelativeResize="0"/>
          <p:nvPr/>
        </p:nvPicPr>
        <p:blipFill rotWithShape="1">
          <a:blip r:embed="rId3">
            <a:alphaModFix/>
          </a:blip>
          <a:srcRect b="0" l="0" r="0" t="0"/>
          <a:stretch/>
        </p:blipFill>
        <p:spPr>
          <a:xfrm>
            <a:off x="895738" y="1092299"/>
            <a:ext cx="7326863" cy="3615433"/>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5" name="Shape 825"/>
        <p:cNvGrpSpPr/>
        <p:nvPr/>
      </p:nvGrpSpPr>
      <p:grpSpPr>
        <a:xfrm>
          <a:off x="0" y="0"/>
          <a:ext cx="0" cy="0"/>
          <a:chOff x="0" y="0"/>
          <a:chExt cx="0" cy="0"/>
        </a:xfrm>
      </p:grpSpPr>
      <p:pic>
        <p:nvPicPr>
          <p:cNvPr descr="Graphical user interface&#10;&#10;Description automatically generated" id="826" name="Google Shape;826;p102"/>
          <p:cNvPicPr preferRelativeResize="0"/>
          <p:nvPr/>
        </p:nvPicPr>
        <p:blipFill rotWithShape="1">
          <a:blip r:embed="rId3">
            <a:alphaModFix/>
          </a:blip>
          <a:srcRect b="0" l="0" r="0" t="0"/>
          <a:stretch/>
        </p:blipFill>
        <p:spPr>
          <a:xfrm>
            <a:off x="3601541" y="1078576"/>
            <a:ext cx="4738861" cy="3554146"/>
          </a:xfrm>
          <a:prstGeom prst="rect">
            <a:avLst/>
          </a:prstGeom>
          <a:noFill/>
          <a:ln>
            <a:noFill/>
          </a:ln>
        </p:spPr>
      </p:pic>
      <p:sp>
        <p:nvSpPr>
          <p:cNvPr id="827" name="Google Shape;827;p102"/>
          <p:cNvSpPr txBox="1"/>
          <p:nvPr>
            <p:ph type="title"/>
          </p:nvPr>
        </p:nvSpPr>
        <p:spPr>
          <a:xfrm>
            <a:off x="171829" y="189912"/>
            <a:ext cx="8343521" cy="723683"/>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lt1"/>
              </a:buClr>
              <a:buSzPts val="3300"/>
              <a:buFont typeface="Gill Sans"/>
              <a:buNone/>
            </a:pPr>
            <a:r>
              <a:rPr lang="en"/>
              <a:t>A look at a Tornado on Doppler Radar</a:t>
            </a:r>
            <a:endParaRPr/>
          </a:p>
        </p:txBody>
      </p:sp>
      <p:sp>
        <p:nvSpPr>
          <p:cNvPr id="828" name="Google Shape;828;p102"/>
          <p:cNvSpPr txBox="1"/>
          <p:nvPr>
            <p:ph idx="1" type="body"/>
          </p:nvPr>
        </p:nvSpPr>
        <p:spPr>
          <a:xfrm>
            <a:off x="171829" y="1078577"/>
            <a:ext cx="2914270" cy="3554146"/>
          </a:xfrm>
          <a:prstGeom prst="rect">
            <a:avLst/>
          </a:prstGeom>
          <a:noFill/>
          <a:ln>
            <a:noFill/>
          </a:ln>
        </p:spPr>
        <p:txBody>
          <a:bodyPr anchorCtr="0" anchor="t" bIns="34275" lIns="68575" spcFirstLastPara="1" rIns="68575" wrap="square" tIns="34275">
            <a:noAutofit/>
          </a:bodyPr>
          <a:lstStyle/>
          <a:p>
            <a:pPr indent="-228600" lvl="0" marL="177800" rtl="0" algn="l">
              <a:lnSpc>
                <a:spcPct val="90000"/>
              </a:lnSpc>
              <a:spcBef>
                <a:spcPts val="800"/>
              </a:spcBef>
              <a:spcAft>
                <a:spcPts val="0"/>
              </a:spcAft>
              <a:buClr>
                <a:schemeClr val="dk1"/>
              </a:buClr>
              <a:buSzPts val="3000"/>
              <a:buChar char="•"/>
            </a:pPr>
            <a:r>
              <a:rPr lang="en" sz="2000"/>
              <a:t>When radar samples a tornadic thunderstorm, it typically samples a rapidly rotating mesocyclone, </a:t>
            </a:r>
            <a:r>
              <a:rPr i="1" lang="en" sz="2000"/>
              <a:t>not </a:t>
            </a:r>
            <a:r>
              <a:rPr lang="en" sz="2000"/>
              <a:t>the tornado vortex itself </a:t>
            </a:r>
            <a:endParaRPr sz="2000"/>
          </a:p>
          <a:p>
            <a:pPr indent="-228600" lvl="1" marL="520700" rtl="0" algn="l">
              <a:lnSpc>
                <a:spcPct val="90000"/>
              </a:lnSpc>
              <a:spcBef>
                <a:spcPts val="800"/>
              </a:spcBef>
              <a:spcAft>
                <a:spcPts val="0"/>
              </a:spcAft>
              <a:buSzPts val="3000"/>
              <a:buChar char="•"/>
            </a:pPr>
            <a:r>
              <a:rPr lang="en" sz="2000"/>
              <a:t>Rare exception: when a tornado passes very close to a radar</a:t>
            </a:r>
            <a:endParaRPr sz="2000"/>
          </a:p>
          <a:p>
            <a:pPr indent="-76200" lvl="2" marL="863600" rtl="0" algn="l">
              <a:lnSpc>
                <a:spcPct val="90000"/>
              </a:lnSpc>
              <a:spcBef>
                <a:spcPts val="400"/>
              </a:spcBef>
              <a:spcAft>
                <a:spcPts val="0"/>
              </a:spcAft>
              <a:buClr>
                <a:schemeClr val="dk1"/>
              </a:buClr>
              <a:buSzPts val="1500"/>
              <a:buNone/>
            </a:pPr>
            <a:r>
              <a:t/>
            </a:r>
            <a:endParaRPr sz="1100"/>
          </a:p>
        </p:txBody>
      </p:sp>
      <p:grpSp>
        <p:nvGrpSpPr>
          <p:cNvPr id="829" name="Google Shape;829;p102"/>
          <p:cNvGrpSpPr/>
          <p:nvPr/>
        </p:nvGrpSpPr>
        <p:grpSpPr>
          <a:xfrm>
            <a:off x="6587524" y="2759694"/>
            <a:ext cx="869576" cy="798811"/>
            <a:chOff x="2285202" y="4648180"/>
            <a:chExt cx="861813" cy="1219220"/>
          </a:xfrm>
        </p:grpSpPr>
        <p:sp>
          <p:nvSpPr>
            <p:cNvPr id="830" name="Google Shape;830;p102"/>
            <p:cNvSpPr/>
            <p:nvPr/>
          </p:nvSpPr>
          <p:spPr>
            <a:xfrm>
              <a:off x="2286000" y="5409455"/>
              <a:ext cx="838978" cy="457945"/>
            </a:xfrm>
            <a:prstGeom prst="curvedUpArrow">
              <a:avLst>
                <a:gd fmla="val 25000" name="adj1"/>
                <a:gd fmla="val 50000" name="adj2"/>
                <a:gd fmla="val 25000" name="adj3"/>
              </a:avLst>
            </a:prstGeom>
            <a:solidFill>
              <a:srgbClr val="FFFF0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831" name="Google Shape;831;p102"/>
            <p:cNvSpPr/>
            <p:nvPr/>
          </p:nvSpPr>
          <p:spPr>
            <a:xfrm rot="-10619849">
              <a:off x="2296620" y="4669838"/>
              <a:ext cx="838978" cy="457945"/>
            </a:xfrm>
            <a:prstGeom prst="curvedUpArrow">
              <a:avLst>
                <a:gd fmla="val 25000" name="adj1"/>
                <a:gd fmla="val 50000" name="adj2"/>
                <a:gd fmla="val 25000" name="adj3"/>
              </a:avLst>
            </a:prstGeom>
            <a:solidFill>
              <a:srgbClr val="FFFF0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sp>
        <p:nvSpPr>
          <p:cNvPr id="832" name="Google Shape;832;p102"/>
          <p:cNvSpPr/>
          <p:nvPr/>
        </p:nvSpPr>
        <p:spPr>
          <a:xfrm rot="-2608812">
            <a:off x="5483334" y="4098030"/>
            <a:ext cx="696310" cy="553557"/>
          </a:xfrm>
          <a:prstGeom prst="leftArrow">
            <a:avLst>
              <a:gd fmla="val 50000" name="adj1"/>
              <a:gd fmla="val 50000" name="adj2"/>
            </a:avLst>
          </a:prstGeom>
          <a:solidFill>
            <a:schemeClr val="lt1"/>
          </a:solidFill>
          <a:ln cap="flat" cmpd="sng" w="9525">
            <a:solidFill>
              <a:schemeClr val="dk1"/>
            </a:solidFill>
            <a:prstDash val="solid"/>
            <a:round/>
            <a:headEnd len="sm" w="sm" type="none"/>
            <a:tailEnd len="sm" w="sm" type="none"/>
          </a:ln>
          <a:effectLst>
            <a:outerShdw blurRad="57150" rotWithShape="0" algn="ctr" dir="5400000" dist="19050">
              <a:srgbClr val="000000">
                <a:alpha val="61568"/>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Radar</a:t>
            </a:r>
            <a:endParaRPr b="0" i="0" sz="11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9"/>
                                        </p:tgtEl>
                                        <p:attrNameLst>
                                          <p:attrName>style.visibility</p:attrName>
                                        </p:attrNameLst>
                                      </p:cBhvr>
                                      <p:to>
                                        <p:strVal val="visible"/>
                                      </p:to>
                                    </p:set>
                                    <p:animEffect filter="fade" transition="in">
                                      <p:cBhvr>
                                        <p:cTn dur="1000"/>
                                        <p:tgtEl>
                                          <p:spTgt spid="8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6" name="Shape 836"/>
        <p:cNvGrpSpPr/>
        <p:nvPr/>
      </p:nvGrpSpPr>
      <p:grpSpPr>
        <a:xfrm>
          <a:off x="0" y="0"/>
          <a:ext cx="0" cy="0"/>
          <a:chOff x="0" y="0"/>
          <a:chExt cx="0" cy="0"/>
        </a:xfrm>
      </p:grpSpPr>
      <p:sp>
        <p:nvSpPr>
          <p:cNvPr id="837" name="Google Shape;837;p103"/>
          <p:cNvSpPr txBox="1"/>
          <p:nvPr>
            <p:ph type="title"/>
          </p:nvPr>
        </p:nvSpPr>
        <p:spPr>
          <a:xfrm>
            <a:off x="171829" y="189912"/>
            <a:ext cx="8343600" cy="7236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lt1"/>
              </a:buClr>
              <a:buSzPts val="3300"/>
              <a:buFont typeface="Gill Sans"/>
              <a:buNone/>
            </a:pPr>
            <a:r>
              <a:rPr lang="en"/>
              <a:t>Tornadoes – Some Terms</a:t>
            </a:r>
            <a:endParaRPr/>
          </a:p>
        </p:txBody>
      </p:sp>
      <p:sp>
        <p:nvSpPr>
          <p:cNvPr id="838" name="Google Shape;838;p103"/>
          <p:cNvSpPr txBox="1"/>
          <p:nvPr>
            <p:ph idx="1" type="body"/>
          </p:nvPr>
        </p:nvSpPr>
        <p:spPr>
          <a:xfrm>
            <a:off x="171830" y="1145381"/>
            <a:ext cx="4320475" cy="34290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dk1"/>
              </a:buClr>
              <a:buSzPts val="1800"/>
              <a:buNone/>
            </a:pPr>
            <a:r>
              <a:rPr b="1" lang="en" sz="1800"/>
              <a:t>Wall Cloud </a:t>
            </a:r>
            <a:r>
              <a:rPr lang="en" sz="1800"/>
              <a:t>– A lowering (and often rain-free) section of a thunderstorm, indicative of a strong updraft</a:t>
            </a:r>
            <a:endParaRPr sz="1800"/>
          </a:p>
          <a:p>
            <a:pPr indent="-177800" lvl="1" marL="520700" rtl="0" algn="l">
              <a:lnSpc>
                <a:spcPct val="90000"/>
              </a:lnSpc>
              <a:spcBef>
                <a:spcPts val="400"/>
              </a:spcBef>
              <a:spcAft>
                <a:spcPts val="0"/>
              </a:spcAft>
              <a:buSzPts val="1800"/>
              <a:buChar char="•"/>
            </a:pPr>
            <a:r>
              <a:rPr lang="en"/>
              <a:t>A rotating wall cloud can be a sign that conditions within the storm are right for producing a tornado</a:t>
            </a:r>
            <a:endParaRPr/>
          </a:p>
          <a:p>
            <a:pPr indent="-177800" lvl="2" marL="863600" rtl="0" algn="l">
              <a:lnSpc>
                <a:spcPct val="90000"/>
              </a:lnSpc>
              <a:spcBef>
                <a:spcPts val="400"/>
              </a:spcBef>
              <a:spcAft>
                <a:spcPts val="0"/>
              </a:spcAft>
              <a:buSzPts val="1800"/>
              <a:buChar char="•"/>
            </a:pPr>
            <a:r>
              <a:rPr lang="en" sz="1800"/>
              <a:t>But what are the low-level                                                    conditions below the storm?</a:t>
            </a:r>
            <a:endParaRPr sz="1100"/>
          </a:p>
          <a:p>
            <a:pPr indent="-177800" lvl="1" marL="520700" rtl="0" algn="l">
              <a:lnSpc>
                <a:spcPct val="90000"/>
              </a:lnSpc>
              <a:spcBef>
                <a:spcPts val="400"/>
              </a:spcBef>
              <a:spcAft>
                <a:spcPts val="0"/>
              </a:spcAft>
              <a:buSzPts val="1800"/>
              <a:buChar char="•"/>
            </a:pPr>
            <a:r>
              <a:rPr lang="en"/>
              <a:t>Typically smaller than a shelf cloud</a:t>
            </a:r>
            <a:endParaRPr/>
          </a:p>
          <a:p>
            <a:pPr indent="-177800" lvl="1" marL="520700" rtl="0" algn="l">
              <a:lnSpc>
                <a:spcPct val="90000"/>
              </a:lnSpc>
              <a:spcBef>
                <a:spcPts val="400"/>
              </a:spcBef>
              <a:spcAft>
                <a:spcPts val="0"/>
              </a:spcAft>
              <a:buClr>
                <a:schemeClr val="dk1"/>
              </a:buClr>
              <a:buSzPts val="1800"/>
              <a:buChar char="•"/>
            </a:pPr>
            <a:r>
              <a:rPr lang="en"/>
              <a:t>A Wall Cloud, while looking                                                      impressive, </a:t>
            </a:r>
            <a:r>
              <a:rPr b="1" lang="en"/>
              <a:t>is not causing                                                           damage!</a:t>
            </a:r>
            <a:endParaRPr/>
          </a:p>
        </p:txBody>
      </p:sp>
      <p:pic>
        <p:nvPicPr>
          <p:cNvPr id="839" name="Google Shape;839;p103"/>
          <p:cNvPicPr preferRelativeResize="0"/>
          <p:nvPr/>
        </p:nvPicPr>
        <p:blipFill rotWithShape="1">
          <a:blip r:embed="rId3">
            <a:alphaModFix/>
          </a:blip>
          <a:srcRect b="0" l="0" r="0" t="0"/>
          <a:stretch/>
        </p:blipFill>
        <p:spPr>
          <a:xfrm>
            <a:off x="4804828" y="1063305"/>
            <a:ext cx="4167343" cy="3693307"/>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3" name="Shape 843"/>
        <p:cNvGrpSpPr/>
        <p:nvPr/>
      </p:nvGrpSpPr>
      <p:grpSpPr>
        <a:xfrm>
          <a:off x="0" y="0"/>
          <a:ext cx="0" cy="0"/>
          <a:chOff x="0" y="0"/>
          <a:chExt cx="0" cy="0"/>
        </a:xfrm>
      </p:grpSpPr>
      <p:sp>
        <p:nvSpPr>
          <p:cNvPr id="844" name="Google Shape;844;p104"/>
          <p:cNvSpPr txBox="1"/>
          <p:nvPr>
            <p:ph type="title"/>
          </p:nvPr>
        </p:nvSpPr>
        <p:spPr>
          <a:xfrm>
            <a:off x="171829" y="189912"/>
            <a:ext cx="8343521" cy="723683"/>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lt1"/>
              </a:buClr>
              <a:buSzPts val="3300"/>
              <a:buFont typeface="Gill Sans"/>
              <a:buNone/>
            </a:pPr>
            <a:r>
              <a:rPr lang="en"/>
              <a:t>Funnel Cloud</a:t>
            </a:r>
            <a:endParaRPr/>
          </a:p>
        </p:txBody>
      </p:sp>
      <p:sp>
        <p:nvSpPr>
          <p:cNvPr id="845" name="Google Shape;845;p104"/>
          <p:cNvSpPr txBox="1"/>
          <p:nvPr>
            <p:ph idx="1" type="body"/>
          </p:nvPr>
        </p:nvSpPr>
        <p:spPr>
          <a:xfrm>
            <a:off x="326717" y="1078577"/>
            <a:ext cx="4039753" cy="3554146"/>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dk1"/>
              </a:buClr>
              <a:buSzPts val="1700"/>
              <a:buNone/>
            </a:pPr>
            <a:r>
              <a:rPr b="1" lang="en" sz="1700"/>
              <a:t>Funnel Cloud </a:t>
            </a:r>
            <a:r>
              <a:rPr lang="en" sz="1700"/>
              <a:t>– Fast spinning funnel descending from the thunderstorm cloud...but not yet reaching the ground</a:t>
            </a:r>
            <a:endParaRPr sz="1100"/>
          </a:p>
          <a:p>
            <a:pPr indent="-177800" lvl="1" marL="520700" rtl="0" algn="l">
              <a:lnSpc>
                <a:spcPct val="90000"/>
              </a:lnSpc>
              <a:spcBef>
                <a:spcPts val="400"/>
              </a:spcBef>
              <a:spcAft>
                <a:spcPts val="0"/>
              </a:spcAft>
              <a:buClr>
                <a:schemeClr val="dk1"/>
              </a:buClr>
              <a:buSzPts val="1800"/>
              <a:buChar char="•"/>
            </a:pPr>
            <a:r>
              <a:rPr lang="en"/>
              <a:t>Rotation is the key!</a:t>
            </a:r>
            <a:endParaRPr/>
          </a:p>
          <a:p>
            <a:pPr indent="-177800" lvl="1" marL="520700" rtl="0" algn="l">
              <a:lnSpc>
                <a:spcPct val="90000"/>
              </a:lnSpc>
              <a:spcBef>
                <a:spcPts val="400"/>
              </a:spcBef>
              <a:spcAft>
                <a:spcPts val="0"/>
              </a:spcAft>
              <a:buClr>
                <a:schemeClr val="dk1"/>
              </a:buClr>
              <a:buSzPts val="1800"/>
              <a:buChar char="•"/>
            </a:pPr>
            <a:r>
              <a:rPr lang="en"/>
              <a:t>Sign that conditions </a:t>
            </a:r>
            <a:r>
              <a:rPr b="1" lang="en"/>
              <a:t>within</a:t>
            </a:r>
            <a:r>
              <a:rPr lang="en"/>
              <a:t> the storm are right for producing a tornado</a:t>
            </a:r>
            <a:endParaRPr/>
          </a:p>
          <a:p>
            <a:pPr indent="-177800" lvl="2" marL="863600" rtl="0" algn="l">
              <a:lnSpc>
                <a:spcPct val="90000"/>
              </a:lnSpc>
              <a:spcBef>
                <a:spcPts val="400"/>
              </a:spcBef>
              <a:spcAft>
                <a:spcPts val="0"/>
              </a:spcAft>
              <a:buClr>
                <a:schemeClr val="dk1"/>
              </a:buClr>
              <a:buSzPts val="1800"/>
              <a:buChar char="•"/>
            </a:pPr>
            <a:r>
              <a:rPr lang="en" sz="1800"/>
              <a:t>Again, what about conditions</a:t>
            </a:r>
            <a:endParaRPr sz="1800"/>
          </a:p>
          <a:p>
            <a:pPr indent="0" lvl="2" marL="304800" rtl="0" algn="l">
              <a:lnSpc>
                <a:spcPct val="90000"/>
              </a:lnSpc>
              <a:spcBef>
                <a:spcPts val="400"/>
              </a:spcBef>
              <a:spcAft>
                <a:spcPts val="0"/>
              </a:spcAft>
              <a:buClr>
                <a:schemeClr val="dk1"/>
              </a:buClr>
              <a:buSzPts val="1700"/>
              <a:buNone/>
            </a:pPr>
            <a:r>
              <a:rPr lang="en" sz="1800"/>
              <a:t>    below the storm?  </a:t>
            </a:r>
            <a:endParaRPr sz="1800"/>
          </a:p>
          <a:p>
            <a:pPr indent="-63500" lvl="1" marL="520700" rtl="0" algn="l">
              <a:lnSpc>
                <a:spcPct val="90000"/>
              </a:lnSpc>
              <a:spcBef>
                <a:spcPts val="400"/>
              </a:spcBef>
              <a:spcAft>
                <a:spcPts val="0"/>
              </a:spcAft>
              <a:buClr>
                <a:schemeClr val="dk1"/>
              </a:buClr>
              <a:buSzPts val="1700"/>
              <a:buNone/>
            </a:pPr>
            <a:r>
              <a:t/>
            </a:r>
            <a:endParaRPr sz="400">
              <a:solidFill>
                <a:srgbClr val="FF0000"/>
              </a:solidFill>
            </a:endParaRPr>
          </a:p>
          <a:p>
            <a:pPr indent="-171450" lvl="1" marL="520700" rtl="0" algn="l">
              <a:lnSpc>
                <a:spcPct val="90000"/>
              </a:lnSpc>
              <a:spcBef>
                <a:spcPts val="400"/>
              </a:spcBef>
              <a:spcAft>
                <a:spcPts val="0"/>
              </a:spcAft>
              <a:buClr>
                <a:srgbClr val="FF0000"/>
              </a:buClr>
              <a:buSzPts val="1700"/>
              <a:buChar char="•"/>
            </a:pPr>
            <a:r>
              <a:rPr lang="en" sz="1700">
                <a:solidFill>
                  <a:srgbClr val="FF0000"/>
                </a:solidFill>
              </a:rPr>
              <a:t>A Funnel Cloud, while looking very                                                      impressive, is NOT causing damage.</a:t>
            </a:r>
            <a:endParaRPr sz="1100"/>
          </a:p>
          <a:p>
            <a:pPr indent="-171450" lvl="2" marL="863600" rtl="0" algn="l">
              <a:lnSpc>
                <a:spcPct val="90000"/>
              </a:lnSpc>
              <a:spcBef>
                <a:spcPts val="400"/>
              </a:spcBef>
              <a:spcAft>
                <a:spcPts val="0"/>
              </a:spcAft>
              <a:buClr>
                <a:schemeClr val="dk1"/>
              </a:buClr>
              <a:buSzPts val="1700"/>
              <a:buChar char="•"/>
            </a:pPr>
            <a:r>
              <a:rPr lang="en" sz="1700"/>
              <a:t>But it may become a tornado soon!</a:t>
            </a:r>
            <a:endParaRPr sz="1100"/>
          </a:p>
        </p:txBody>
      </p:sp>
      <p:pic>
        <p:nvPicPr>
          <p:cNvPr id="846" name="Google Shape;846;p104"/>
          <p:cNvPicPr preferRelativeResize="0"/>
          <p:nvPr/>
        </p:nvPicPr>
        <p:blipFill rotWithShape="1">
          <a:blip r:embed="rId3">
            <a:alphaModFix/>
          </a:blip>
          <a:srcRect b="0" l="0" r="0" t="0"/>
          <a:stretch/>
        </p:blipFill>
        <p:spPr>
          <a:xfrm>
            <a:off x="4777532" y="1212111"/>
            <a:ext cx="4275764" cy="3420611"/>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50" name="Shape 850"/>
        <p:cNvGrpSpPr/>
        <p:nvPr/>
      </p:nvGrpSpPr>
      <p:grpSpPr>
        <a:xfrm>
          <a:off x="0" y="0"/>
          <a:ext cx="0" cy="0"/>
          <a:chOff x="0" y="0"/>
          <a:chExt cx="0" cy="0"/>
        </a:xfrm>
      </p:grpSpPr>
      <p:sp>
        <p:nvSpPr>
          <p:cNvPr id="851" name="Google Shape;851;p105"/>
          <p:cNvSpPr txBox="1"/>
          <p:nvPr>
            <p:ph type="title"/>
          </p:nvPr>
        </p:nvSpPr>
        <p:spPr>
          <a:xfrm>
            <a:off x="171829" y="189912"/>
            <a:ext cx="8343521" cy="723683"/>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Gill Sans"/>
              <a:buNone/>
            </a:pPr>
            <a:r>
              <a:rPr lang="en"/>
              <a:t>A Couple Tornado Videos</a:t>
            </a:r>
            <a:endParaRPr/>
          </a:p>
        </p:txBody>
      </p:sp>
      <p:pic>
        <p:nvPicPr>
          <p:cNvPr id="852" name="Google Shape;852;p105" title="bankcamATM.200k.wmv">
            <a:hlinkClick r:id="rId3"/>
          </p:cNvPr>
          <p:cNvPicPr preferRelativeResize="0"/>
          <p:nvPr/>
        </p:nvPicPr>
        <p:blipFill>
          <a:blip r:embed="rId4">
            <a:alphaModFix/>
          </a:blip>
          <a:stretch>
            <a:fillRect/>
          </a:stretch>
        </p:blipFill>
        <p:spPr>
          <a:xfrm>
            <a:off x="0" y="998025"/>
            <a:ext cx="4572000" cy="3737625"/>
          </a:xfrm>
          <a:prstGeom prst="rect">
            <a:avLst/>
          </a:prstGeom>
          <a:noFill/>
          <a:ln>
            <a:noFill/>
          </a:ln>
        </p:spPr>
      </p:pic>
      <p:pic>
        <p:nvPicPr>
          <p:cNvPr id="853" name="Google Shape;853;p105" title="bankcam03.200k.wmv">
            <a:hlinkClick r:id="rId5"/>
          </p:cNvPr>
          <p:cNvPicPr preferRelativeResize="0"/>
          <p:nvPr/>
        </p:nvPicPr>
        <p:blipFill>
          <a:blip r:embed="rId6">
            <a:alphaModFix/>
          </a:blip>
          <a:stretch>
            <a:fillRect/>
          </a:stretch>
        </p:blipFill>
        <p:spPr>
          <a:xfrm>
            <a:off x="4572000" y="998025"/>
            <a:ext cx="4572000" cy="37376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2"/>
                                        </p:tgtEl>
                                        <p:attrNameLst>
                                          <p:attrName>style.visibility</p:attrName>
                                        </p:attrNameLst>
                                      </p:cBhvr>
                                      <p:to>
                                        <p:strVal val="visible"/>
                                      </p:to>
                                    </p:set>
                                    <p:animEffect filter="fade" transition="in">
                                      <p:cBhvr>
                                        <p:cTn dur="1000"/>
                                        <p:tgtEl>
                                          <p:spTgt spid="8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3"/>
                                        </p:tgtEl>
                                        <p:attrNameLst>
                                          <p:attrName>style.visibility</p:attrName>
                                        </p:attrNameLst>
                                      </p:cBhvr>
                                      <p:to>
                                        <p:strVal val="visible"/>
                                      </p:to>
                                    </p:set>
                                    <p:animEffect filter="fade" transition="in">
                                      <p:cBhvr>
                                        <p:cTn dur="1000"/>
                                        <p:tgtEl>
                                          <p:spTgt spid="8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7" name="Shape 857"/>
        <p:cNvGrpSpPr/>
        <p:nvPr/>
      </p:nvGrpSpPr>
      <p:grpSpPr>
        <a:xfrm>
          <a:off x="0" y="0"/>
          <a:ext cx="0" cy="0"/>
          <a:chOff x="0" y="0"/>
          <a:chExt cx="0" cy="0"/>
        </a:xfrm>
      </p:grpSpPr>
      <p:sp>
        <p:nvSpPr>
          <p:cNvPr id="858" name="Google Shape;858;p106"/>
          <p:cNvSpPr/>
          <p:nvPr/>
        </p:nvSpPr>
        <p:spPr>
          <a:xfrm>
            <a:off x="0" y="-18125"/>
            <a:ext cx="9144000" cy="5143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VIDEO INFORMATION**  &#10; &#10;LSC/Verified Content Creator: Steve Hauck &#10;Location: Nanty-Glo, Pennsylvania &#10;Date: July 29, 2021 &#10; &#10; &#10;~~~~~~~~~~~~~~~~ &#10; &#10;Subscribe to LiveStormChasers for our latest weather videos online! http://bit.ly/StormChasersYT &#10; &#10;~~~~~~~~~~~~~~~~ &#10; &#10; &#10;Live Storm Chasers’s team works together to maintain a quality appearance, both in the field and through social media, with the simple goal of sharing all things weather. Through weather blogs, breaking weather news, forecasts, and weather media, Live Storm Chasers is able to provide both informative information and quality content. &#10; &#10;Our team continuously works together to film &amp; discover mother nature's most extreme weather to promote &amp; share it worldwide across our platform. &#10; &#10;Many of Live Storm Chasers, LLC videos have generated millions of views online and across our platform. The content provided on our youtube platform and many of our other platforms are provided by team members and verified content creators of &amp; for Live Storm Chasers, LLC &#10; &#10;We are a global social weather news network! Our goal is to help your video get discovered and go viral while we promoted it worldwide. &#10; &#10;Have a great video? &#10; &#10;Send us a Message Today! &#10;https://livestormchasers.com/wxshare &#10; &#10;Live Storm Chasers.com® is a registered trademark! &#10;Live Storm Chasers (LSC), LLC ©Copyright - All Rights Reserved &#10; &#10; &#10; &#10;**Connect With LiveStormChasers** &#10; &#10;Facebook:http://bit.ly/StormChasersFB &#10; &#10;Twitter: http://bit.ly/StormChasersTW &#10; &#10;Instagram: http://bit.ly/StormChasersIG &#10; &#10;YouTube: http://bit.ly/StormChasersYT" id="859" name="Google Shape;859;p106" title="Tornado - Nanty-Glo, Pennsylvania">
            <a:hlinkClick r:id="rId3"/>
          </p:cNvPr>
          <p:cNvPicPr preferRelativeResize="0"/>
          <p:nvPr/>
        </p:nvPicPr>
        <p:blipFill>
          <a:blip r:embed="rId4">
            <a:alphaModFix/>
          </a:blip>
          <a:stretch>
            <a:fillRect/>
          </a:stretch>
        </p:blipFill>
        <p:spPr>
          <a:xfrm>
            <a:off x="1143000" y="1"/>
            <a:ext cx="6858000" cy="514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9"/>
                                        </p:tgtEl>
                                        <p:attrNameLst>
                                          <p:attrName>style.visibility</p:attrName>
                                        </p:attrNameLst>
                                      </p:cBhvr>
                                      <p:to>
                                        <p:strVal val="visible"/>
                                      </p:to>
                                    </p:set>
                                    <p:animEffect filter="fade" transition="in">
                                      <p:cBhvr>
                                        <p:cTn dur="1000"/>
                                        <p:tgtEl>
                                          <p:spTgt spid="8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3" name="Shape 863"/>
        <p:cNvGrpSpPr/>
        <p:nvPr/>
      </p:nvGrpSpPr>
      <p:grpSpPr>
        <a:xfrm>
          <a:off x="0" y="0"/>
          <a:ext cx="0" cy="0"/>
          <a:chOff x="0" y="0"/>
          <a:chExt cx="0" cy="0"/>
        </a:xfrm>
      </p:grpSpPr>
      <p:sp>
        <p:nvSpPr>
          <p:cNvPr id="864" name="Google Shape;864;p107"/>
          <p:cNvSpPr txBox="1"/>
          <p:nvPr>
            <p:ph type="title"/>
          </p:nvPr>
        </p:nvSpPr>
        <p:spPr>
          <a:xfrm>
            <a:off x="171829" y="189912"/>
            <a:ext cx="8343521" cy="723683"/>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lt1"/>
              </a:buClr>
              <a:buSzPts val="3300"/>
              <a:buFont typeface="Gill Sans"/>
              <a:buNone/>
            </a:pPr>
            <a:r>
              <a:rPr lang="en"/>
              <a:t>Tornado Damage</a:t>
            </a:r>
            <a:endParaRPr/>
          </a:p>
        </p:txBody>
      </p:sp>
      <p:pic>
        <p:nvPicPr>
          <p:cNvPr descr="http://www.srh.noaa.gov/images/hun/stormsurveys/2008-05-10/cullman1.jpg" id="865" name="Google Shape;865;p107"/>
          <p:cNvPicPr preferRelativeResize="0"/>
          <p:nvPr/>
        </p:nvPicPr>
        <p:blipFill rotWithShape="1">
          <a:blip r:embed="rId3">
            <a:alphaModFix/>
          </a:blip>
          <a:srcRect b="0" l="0" r="0" t="0"/>
          <a:stretch/>
        </p:blipFill>
        <p:spPr>
          <a:xfrm>
            <a:off x="2608326" y="1262825"/>
            <a:ext cx="4791075" cy="3429000"/>
          </a:xfrm>
          <a:prstGeom prst="rect">
            <a:avLst/>
          </a:prstGeom>
          <a:noFill/>
          <a:ln>
            <a:noFill/>
          </a:ln>
        </p:spPr>
      </p:pic>
      <p:sp>
        <p:nvSpPr>
          <p:cNvPr id="866" name="Google Shape;866;p107"/>
          <p:cNvSpPr txBox="1"/>
          <p:nvPr/>
        </p:nvSpPr>
        <p:spPr>
          <a:xfrm>
            <a:off x="608769" y="1922056"/>
            <a:ext cx="1950720" cy="1454214"/>
          </a:xfrm>
          <a:prstGeom prst="rect">
            <a:avLst/>
          </a:prstGeom>
          <a:solidFill>
            <a:srgbClr val="000000">
              <a:alpha val="60000"/>
            </a:srgbClr>
          </a:solid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FFFF00"/>
              </a:buClr>
              <a:buSzPts val="1800"/>
              <a:buFont typeface="Georgia"/>
              <a:buNone/>
            </a:pPr>
            <a:r>
              <a:rPr b="1" i="0" lang="en" sz="1800" u="none" cap="none" strike="noStrike">
                <a:solidFill>
                  <a:srgbClr val="FFFF00"/>
                </a:solidFill>
                <a:latin typeface="Gill Sans"/>
                <a:ea typeface="Gill Sans"/>
                <a:cs typeface="Gill Sans"/>
                <a:sym typeface="Gill Sans"/>
              </a:rPr>
              <a:t>Damage shows a clear</a:t>
            </a:r>
            <a:endParaRPr b="1" i="0" sz="1800" u="none" cap="none" strike="noStrike">
              <a:solidFill>
                <a:srgbClr val="FFFF00"/>
              </a:solidFill>
              <a:latin typeface="Gill Sans"/>
              <a:ea typeface="Gill Sans"/>
              <a:cs typeface="Gill Sans"/>
              <a:sym typeface="Gill Sans"/>
            </a:endParaRPr>
          </a:p>
          <a:p>
            <a:pPr indent="0" lvl="0" marL="0" marR="0" rtl="0" algn="ctr">
              <a:lnSpc>
                <a:spcPct val="100000"/>
              </a:lnSpc>
              <a:spcBef>
                <a:spcPts val="0"/>
              </a:spcBef>
              <a:spcAft>
                <a:spcPts val="0"/>
              </a:spcAft>
              <a:buClr>
                <a:srgbClr val="FFFF00"/>
              </a:buClr>
              <a:buSzPts val="1800"/>
              <a:buFont typeface="Georgia"/>
              <a:buNone/>
            </a:pPr>
            <a:r>
              <a:rPr b="1" i="0" lang="en" sz="1800" u="none" cap="none" strike="noStrike">
                <a:solidFill>
                  <a:srgbClr val="FFFF00"/>
                </a:solidFill>
                <a:latin typeface="Gill Sans"/>
                <a:ea typeface="Gill Sans"/>
                <a:cs typeface="Gill Sans"/>
                <a:sym typeface="Gill Sans"/>
              </a:rPr>
              <a:t>CRISS-CROSS pattern of convergence</a:t>
            </a:r>
            <a:endParaRPr b="1" i="0" sz="1800" u="none" cap="none" strike="noStrike">
              <a:solidFill>
                <a:srgbClr val="FFFF00"/>
              </a:solidFill>
              <a:latin typeface="Gill Sans"/>
              <a:ea typeface="Gill Sans"/>
              <a:cs typeface="Gill Sans"/>
              <a:sym typeface="Gill Sans"/>
            </a:endParaRPr>
          </a:p>
        </p:txBody>
      </p:sp>
      <p:cxnSp>
        <p:nvCxnSpPr>
          <p:cNvPr id="867" name="Google Shape;867;p107"/>
          <p:cNvCxnSpPr>
            <a:stCxn id="866" idx="3"/>
          </p:cNvCxnSpPr>
          <p:nvPr/>
        </p:nvCxnSpPr>
        <p:spPr>
          <a:xfrm flipH="1" rot="10800000">
            <a:off x="2559489" y="2510864"/>
            <a:ext cx="689400" cy="138300"/>
          </a:xfrm>
          <a:prstGeom prst="straightConnector1">
            <a:avLst/>
          </a:prstGeom>
          <a:noFill/>
          <a:ln cap="flat" cmpd="sng" w="85725">
            <a:solidFill>
              <a:srgbClr val="FF0000"/>
            </a:solidFill>
            <a:prstDash val="solid"/>
            <a:miter lim="800000"/>
            <a:headEnd len="sm" w="sm" type="none"/>
            <a:tailEnd len="med" w="med" type="stealth"/>
          </a:ln>
        </p:spPr>
      </p:cxnSp>
      <p:sp>
        <p:nvSpPr>
          <p:cNvPr id="868" name="Google Shape;868;p107"/>
          <p:cNvSpPr txBox="1"/>
          <p:nvPr/>
        </p:nvSpPr>
        <p:spPr>
          <a:xfrm>
            <a:off x="7530084" y="4058916"/>
            <a:ext cx="1543050" cy="623217"/>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FF0000"/>
              </a:buClr>
              <a:buSzPts val="1800"/>
              <a:buFont typeface="Georgia"/>
              <a:buNone/>
            </a:pPr>
            <a:r>
              <a:rPr b="1" i="0" lang="en" sz="1800" u="none" cap="none" strike="noStrike">
                <a:solidFill>
                  <a:srgbClr val="FF0000"/>
                </a:solidFill>
                <a:latin typeface="Gill Sans"/>
                <a:ea typeface="Gill Sans"/>
                <a:cs typeface="Gill Sans"/>
                <a:sym typeface="Gill Sans"/>
              </a:rPr>
              <a:t>TORNADO “footprint”</a:t>
            </a:r>
            <a:endParaRPr b="1" i="0" sz="1800" u="none" cap="none" strike="noStrike">
              <a:solidFill>
                <a:srgbClr val="FF0000"/>
              </a:solidFill>
              <a:latin typeface="Gill Sans"/>
              <a:ea typeface="Gill Sans"/>
              <a:cs typeface="Gill Sans"/>
              <a:sym typeface="Gill Sans"/>
            </a:endParaRPr>
          </a:p>
        </p:txBody>
      </p:sp>
      <p:grpSp>
        <p:nvGrpSpPr>
          <p:cNvPr id="869" name="Google Shape;869;p107"/>
          <p:cNvGrpSpPr/>
          <p:nvPr/>
        </p:nvGrpSpPr>
        <p:grpSpPr>
          <a:xfrm>
            <a:off x="3442482" y="3099272"/>
            <a:ext cx="1019175" cy="959645"/>
            <a:chOff x="4356100" y="3714750"/>
            <a:chExt cx="1358900" cy="1279526"/>
          </a:xfrm>
        </p:grpSpPr>
        <p:cxnSp>
          <p:nvCxnSpPr>
            <p:cNvPr id="870" name="Google Shape;870;p107"/>
            <p:cNvCxnSpPr/>
            <p:nvPr/>
          </p:nvCxnSpPr>
          <p:spPr>
            <a:xfrm flipH="1" rot="10800000">
              <a:off x="4641287" y="3714750"/>
              <a:ext cx="766928" cy="1279526"/>
            </a:xfrm>
            <a:prstGeom prst="straightConnector1">
              <a:avLst/>
            </a:prstGeom>
            <a:noFill/>
            <a:ln cap="flat" cmpd="sng" w="28575">
              <a:solidFill>
                <a:schemeClr val="lt1"/>
              </a:solidFill>
              <a:prstDash val="solid"/>
              <a:miter lim="800000"/>
              <a:headEnd len="sm" w="sm" type="none"/>
              <a:tailEnd len="med" w="med" type="stealth"/>
            </a:ln>
          </p:spPr>
        </p:cxnSp>
        <p:cxnSp>
          <p:nvCxnSpPr>
            <p:cNvPr id="871" name="Google Shape;871;p107"/>
            <p:cNvCxnSpPr/>
            <p:nvPr/>
          </p:nvCxnSpPr>
          <p:spPr>
            <a:xfrm flipH="1" rot="10800000">
              <a:off x="4356100" y="4268788"/>
              <a:ext cx="1358900" cy="152400"/>
            </a:xfrm>
            <a:prstGeom prst="straightConnector1">
              <a:avLst/>
            </a:prstGeom>
            <a:noFill/>
            <a:ln cap="flat" cmpd="sng" w="28575">
              <a:solidFill>
                <a:schemeClr val="lt1"/>
              </a:solidFill>
              <a:prstDash val="solid"/>
              <a:miter lim="800000"/>
              <a:headEnd len="sm" w="sm" type="none"/>
              <a:tailEnd len="med" w="med" type="stealth"/>
            </a:ln>
          </p:spPr>
        </p:cxnSp>
      </p:grpSp>
      <p:grpSp>
        <p:nvGrpSpPr>
          <p:cNvPr id="872" name="Google Shape;872;p107"/>
          <p:cNvGrpSpPr/>
          <p:nvPr/>
        </p:nvGrpSpPr>
        <p:grpSpPr>
          <a:xfrm>
            <a:off x="5364287" y="2098070"/>
            <a:ext cx="1085850" cy="972741"/>
            <a:chOff x="6355392" y="2574954"/>
            <a:chExt cx="1447800" cy="1296988"/>
          </a:xfrm>
        </p:grpSpPr>
        <p:cxnSp>
          <p:nvCxnSpPr>
            <p:cNvPr id="873" name="Google Shape;873;p107"/>
            <p:cNvCxnSpPr/>
            <p:nvPr/>
          </p:nvCxnSpPr>
          <p:spPr>
            <a:xfrm flipH="1" rot="10800000">
              <a:off x="6355392" y="3032154"/>
              <a:ext cx="1447800" cy="285750"/>
            </a:xfrm>
            <a:prstGeom prst="straightConnector1">
              <a:avLst/>
            </a:prstGeom>
            <a:noFill/>
            <a:ln cap="flat" cmpd="sng" w="28575">
              <a:solidFill>
                <a:schemeClr val="lt1"/>
              </a:solidFill>
              <a:prstDash val="solid"/>
              <a:miter lim="800000"/>
              <a:headEnd len="sm" w="sm" type="none"/>
              <a:tailEnd len="med" w="med" type="stealth"/>
            </a:ln>
          </p:spPr>
        </p:cxnSp>
        <p:cxnSp>
          <p:nvCxnSpPr>
            <p:cNvPr id="874" name="Google Shape;874;p107"/>
            <p:cNvCxnSpPr/>
            <p:nvPr/>
          </p:nvCxnSpPr>
          <p:spPr>
            <a:xfrm flipH="1" rot="10800000">
              <a:off x="6583992" y="2574954"/>
              <a:ext cx="762000" cy="1296988"/>
            </a:xfrm>
            <a:prstGeom prst="straightConnector1">
              <a:avLst/>
            </a:prstGeom>
            <a:noFill/>
            <a:ln cap="flat" cmpd="sng" w="28575">
              <a:solidFill>
                <a:schemeClr val="lt1"/>
              </a:solidFill>
              <a:prstDash val="solid"/>
              <a:miter lim="800000"/>
              <a:headEnd len="sm" w="sm" type="none"/>
              <a:tailEnd len="med" w="med" type="stealth"/>
            </a:ln>
          </p:spPr>
        </p:cxnSp>
      </p:grpSp>
      <p:cxnSp>
        <p:nvCxnSpPr>
          <p:cNvPr id="875" name="Google Shape;875;p107"/>
          <p:cNvCxnSpPr/>
          <p:nvPr/>
        </p:nvCxnSpPr>
        <p:spPr>
          <a:xfrm flipH="1" rot="10800000">
            <a:off x="2857762" y="2210563"/>
            <a:ext cx="3612952" cy="1943101"/>
          </a:xfrm>
          <a:prstGeom prst="straightConnector1">
            <a:avLst/>
          </a:prstGeom>
          <a:noFill/>
          <a:ln cap="flat" cmpd="sng" w="53975">
            <a:solidFill>
              <a:srgbClr val="FF0000"/>
            </a:solidFill>
            <a:prstDash val="dash"/>
            <a:miter lim="800000"/>
            <a:headEnd len="sm" w="sm" type="none"/>
            <a:tailEnd len="sm" w="sm" type="none"/>
          </a:ln>
        </p:spPr>
      </p:cxnSp>
      <p:pic>
        <p:nvPicPr>
          <p:cNvPr descr="http://icons.iconarchive.com/icons/large-icons/large-weather/512/tornado-icon.png" id="876" name="Google Shape;876;p107"/>
          <p:cNvPicPr preferRelativeResize="0"/>
          <p:nvPr/>
        </p:nvPicPr>
        <p:blipFill rotWithShape="1">
          <a:blip r:embed="rId4">
            <a:alphaModFix/>
          </a:blip>
          <a:srcRect b="0" l="0" r="0" t="0"/>
          <a:stretch/>
        </p:blipFill>
        <p:spPr>
          <a:xfrm>
            <a:off x="501866" y="1166813"/>
            <a:ext cx="707809" cy="70780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3000"/>
                                  </p:stCondLst>
                                  <p:childTnLst>
                                    <p:set>
                                      <p:cBhvr>
                                        <p:cTn dur="1" fill="hold">
                                          <p:stCondLst>
                                            <p:cond delay="0"/>
                                          </p:stCondLst>
                                        </p:cTn>
                                        <p:tgtEl>
                                          <p:spTgt spid="875"/>
                                        </p:tgtEl>
                                        <p:attrNameLst>
                                          <p:attrName>style.visibility</p:attrName>
                                        </p:attrNameLst>
                                      </p:cBhvr>
                                      <p:to>
                                        <p:strVal val="visible"/>
                                      </p:to>
                                    </p:set>
                                    <p:animEffect filter="fade" transition="in">
                                      <p:cBhvr>
                                        <p:cTn dur="3000"/>
                                        <p:tgtEl>
                                          <p:spTgt spid="875"/>
                                        </p:tgtEl>
                                      </p:cBhvr>
                                    </p:animEffect>
                                  </p:childTnLst>
                                </p:cTn>
                              </p:par>
                            </p:childTnLst>
                          </p:cTn>
                        </p:par>
                        <p:par>
                          <p:cTn fill="hold">
                            <p:stCondLst>
                              <p:cond delay="3000"/>
                            </p:stCondLst>
                            <p:childTnLst>
                              <p:par>
                                <p:cTn fill="hold" nodeType="afterEffect" presetClass="entr" presetID="10" presetSubtype="0">
                                  <p:stCondLst>
                                    <p:cond delay="500"/>
                                  </p:stCondLst>
                                  <p:childTnLst>
                                    <p:set>
                                      <p:cBhvr>
                                        <p:cTn dur="1" fill="hold">
                                          <p:stCondLst>
                                            <p:cond delay="0"/>
                                          </p:stCondLst>
                                        </p:cTn>
                                        <p:tgtEl>
                                          <p:spTgt spid="869"/>
                                        </p:tgtEl>
                                        <p:attrNameLst>
                                          <p:attrName>style.visibility</p:attrName>
                                        </p:attrNameLst>
                                      </p:cBhvr>
                                      <p:to>
                                        <p:strVal val="visible"/>
                                      </p:to>
                                    </p:set>
                                    <p:animEffect filter="fade" transition="in">
                                      <p:cBhvr>
                                        <p:cTn dur="500"/>
                                        <p:tgtEl>
                                          <p:spTgt spid="869"/>
                                        </p:tgtEl>
                                      </p:cBhvr>
                                    </p:animEffect>
                                  </p:childTnLst>
                                </p:cTn>
                              </p:par>
                              <p:par>
                                <p:cTn fill="hold" nodeType="withEffect" presetClass="entr" presetID="10" presetSubtype="0">
                                  <p:stCondLst>
                                    <p:cond delay="0"/>
                                  </p:stCondLst>
                                  <p:childTnLst>
                                    <p:set>
                                      <p:cBhvr>
                                        <p:cTn dur="1" fill="hold">
                                          <p:stCondLst>
                                            <p:cond delay="0"/>
                                          </p:stCondLst>
                                        </p:cTn>
                                        <p:tgtEl>
                                          <p:spTgt spid="872"/>
                                        </p:tgtEl>
                                        <p:attrNameLst>
                                          <p:attrName>style.visibility</p:attrName>
                                        </p:attrNameLst>
                                      </p:cBhvr>
                                      <p:to>
                                        <p:strVal val="visible"/>
                                      </p:to>
                                    </p:set>
                                    <p:animEffect filter="fade" transition="in">
                                      <p:cBhvr>
                                        <p:cTn dur="500"/>
                                        <p:tgtEl>
                                          <p:spTgt spid="872"/>
                                        </p:tgtEl>
                                      </p:cBhvr>
                                    </p:animEffect>
                                  </p:childTnLst>
                                </p:cTn>
                              </p:par>
                              <p:par>
                                <p:cTn fill="hold" nodeType="withEffect" presetClass="entr" presetID="2" presetSubtype="4">
                                  <p:stCondLst>
                                    <p:cond delay="0"/>
                                  </p:stCondLst>
                                  <p:childTnLst>
                                    <p:set>
                                      <p:cBhvr>
                                        <p:cTn dur="1" fill="hold">
                                          <p:stCondLst>
                                            <p:cond delay="0"/>
                                          </p:stCondLst>
                                        </p:cTn>
                                        <p:tgtEl>
                                          <p:spTgt spid="866"/>
                                        </p:tgtEl>
                                        <p:attrNameLst>
                                          <p:attrName>style.visibility</p:attrName>
                                        </p:attrNameLst>
                                      </p:cBhvr>
                                      <p:to>
                                        <p:strVal val="visible"/>
                                      </p:to>
                                    </p:set>
                                    <p:anim calcmode="lin" valueType="num">
                                      <p:cBhvr additive="base">
                                        <p:cTn dur="500"/>
                                        <p:tgtEl>
                                          <p:spTgt spid="86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867"/>
                                        </p:tgtEl>
                                        <p:attrNameLst>
                                          <p:attrName>style.visibility</p:attrName>
                                        </p:attrNameLst>
                                      </p:cBhvr>
                                      <p:to>
                                        <p:strVal val="visible"/>
                                      </p:to>
                                    </p:set>
                                    <p:anim calcmode="lin" valueType="num">
                                      <p:cBhvr additive="base">
                                        <p:cTn dur="500"/>
                                        <p:tgtEl>
                                          <p:spTgt spid="86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45"/>
          <p:cNvSpPr txBox="1"/>
          <p:nvPr>
            <p:ph type="title"/>
          </p:nvPr>
        </p:nvSpPr>
        <p:spPr>
          <a:xfrm>
            <a:off x="171829" y="189912"/>
            <a:ext cx="8343521" cy="723683"/>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lt1"/>
              </a:buClr>
              <a:buSzPts val="3300"/>
              <a:buFont typeface="Gill Sans"/>
              <a:buNone/>
            </a:pPr>
            <a:r>
              <a:rPr lang="en"/>
              <a:t>SKYWARN Program</a:t>
            </a:r>
            <a:endParaRPr/>
          </a:p>
        </p:txBody>
      </p:sp>
      <p:sp>
        <p:nvSpPr>
          <p:cNvPr id="285" name="Google Shape;285;p45"/>
          <p:cNvSpPr txBox="1"/>
          <p:nvPr>
            <p:ph idx="1" type="body"/>
          </p:nvPr>
        </p:nvSpPr>
        <p:spPr>
          <a:xfrm>
            <a:off x="171829" y="1078577"/>
            <a:ext cx="6826281" cy="3554146"/>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dk1"/>
              </a:buClr>
              <a:buSzPts val="2700"/>
              <a:buNone/>
            </a:pPr>
            <a:r>
              <a:rPr lang="en" sz="2700"/>
              <a:t>NWS State College has over 3,000 trained spotters</a:t>
            </a:r>
            <a:endParaRPr/>
          </a:p>
          <a:p>
            <a:pPr indent="-177800" lvl="1" marL="520700" rtl="0" algn="l">
              <a:lnSpc>
                <a:spcPct val="90000"/>
              </a:lnSpc>
              <a:spcBef>
                <a:spcPts val="400"/>
              </a:spcBef>
              <a:spcAft>
                <a:spcPts val="0"/>
              </a:spcAft>
              <a:buClr>
                <a:schemeClr val="dk1"/>
              </a:buClr>
              <a:buSzPts val="2400"/>
              <a:buChar char="•"/>
            </a:pPr>
            <a:r>
              <a:rPr lang="en" sz="2400"/>
              <a:t>State-Wide, there are about 10,000 spotters</a:t>
            </a:r>
            <a:endParaRPr/>
          </a:p>
          <a:p>
            <a:pPr indent="-177800" lvl="1" marL="520700" rtl="0" algn="l">
              <a:lnSpc>
                <a:spcPct val="90000"/>
              </a:lnSpc>
              <a:spcBef>
                <a:spcPts val="400"/>
              </a:spcBef>
              <a:spcAft>
                <a:spcPts val="0"/>
              </a:spcAft>
              <a:buClr>
                <a:schemeClr val="dk1"/>
              </a:buClr>
              <a:buSzPts val="2400"/>
              <a:buChar char="•"/>
            </a:pPr>
            <a:r>
              <a:rPr lang="en" sz="2400"/>
              <a:t>Nationally, there are nearly 300,000 trained spotters!</a:t>
            </a:r>
            <a:endParaRPr/>
          </a:p>
          <a:p>
            <a:pPr indent="0" lvl="1" marL="342900" rtl="0" algn="l">
              <a:lnSpc>
                <a:spcPct val="90000"/>
              </a:lnSpc>
              <a:spcBef>
                <a:spcPts val="400"/>
              </a:spcBef>
              <a:spcAft>
                <a:spcPts val="0"/>
              </a:spcAft>
              <a:buClr>
                <a:schemeClr val="dk1"/>
              </a:buClr>
              <a:buSzPts val="2400"/>
              <a:buNone/>
            </a:pPr>
            <a:r>
              <a:t/>
            </a:r>
            <a:endParaRPr sz="1100"/>
          </a:p>
          <a:p>
            <a:pPr indent="0" lvl="0" marL="0" rtl="0" algn="l">
              <a:lnSpc>
                <a:spcPct val="90000"/>
              </a:lnSpc>
              <a:spcBef>
                <a:spcPts val="800"/>
              </a:spcBef>
              <a:spcAft>
                <a:spcPts val="0"/>
              </a:spcAft>
              <a:buClr>
                <a:schemeClr val="dk1"/>
              </a:buClr>
              <a:buSzPts val="2400"/>
              <a:buNone/>
            </a:pPr>
            <a:r>
              <a:rPr b="1" lang="en" sz="2400" u="sng"/>
              <a:t>Note:</a:t>
            </a:r>
            <a:r>
              <a:rPr i="1" lang="en" sz="2400"/>
              <a:t> </a:t>
            </a:r>
            <a:r>
              <a:rPr lang="en"/>
              <a:t>Although you are receiving your training today from the State College office, your training is portable</a:t>
            </a:r>
            <a:endParaRPr/>
          </a:p>
          <a:p>
            <a:pPr indent="-177800" lvl="1" marL="520700" rtl="0" algn="l">
              <a:lnSpc>
                <a:spcPct val="90000"/>
              </a:lnSpc>
              <a:spcBef>
                <a:spcPts val="400"/>
              </a:spcBef>
              <a:spcAft>
                <a:spcPts val="0"/>
              </a:spcAft>
              <a:buClr>
                <a:schemeClr val="dk1"/>
              </a:buClr>
              <a:buSzPts val="1800"/>
              <a:buChar char="•"/>
            </a:pPr>
            <a:r>
              <a:rPr lang="en"/>
              <a:t>If you move, contact your new “local” office and we can start the process to transfer your credentials</a:t>
            </a:r>
            <a:endParaRPr/>
          </a:p>
        </p:txBody>
      </p:sp>
      <p:pic>
        <p:nvPicPr>
          <p:cNvPr descr="http://www.redrok.com/images/skywarn9.gif" id="286" name="Google Shape;286;p45"/>
          <p:cNvPicPr preferRelativeResize="0"/>
          <p:nvPr/>
        </p:nvPicPr>
        <p:blipFill rotWithShape="1">
          <a:blip r:embed="rId3">
            <a:alphaModFix/>
          </a:blip>
          <a:srcRect b="0" l="0" r="0" t="0"/>
          <a:stretch/>
        </p:blipFill>
        <p:spPr>
          <a:xfrm>
            <a:off x="7121237" y="1765405"/>
            <a:ext cx="1510729" cy="195526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5">
                                            <p:txEl>
                                              <p:pRg end="0" st="0"/>
                                            </p:txEl>
                                          </p:spTgt>
                                        </p:tgtEl>
                                        <p:attrNameLst>
                                          <p:attrName>style.visibility</p:attrName>
                                        </p:attrNameLst>
                                      </p:cBhvr>
                                      <p:to>
                                        <p:strVal val="visible"/>
                                      </p:to>
                                    </p:set>
                                    <p:animEffect filter="fade" transition="in">
                                      <p:cBhvr>
                                        <p:cTn dur="500"/>
                                        <p:tgtEl>
                                          <p:spTgt spid="28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5">
                                            <p:txEl>
                                              <p:pRg end="1" st="1"/>
                                            </p:txEl>
                                          </p:spTgt>
                                        </p:tgtEl>
                                        <p:attrNameLst>
                                          <p:attrName>style.visibility</p:attrName>
                                        </p:attrNameLst>
                                      </p:cBhvr>
                                      <p:to>
                                        <p:strVal val="visible"/>
                                      </p:to>
                                    </p:set>
                                    <p:animEffect filter="fade" transition="in">
                                      <p:cBhvr>
                                        <p:cTn dur="500"/>
                                        <p:tgtEl>
                                          <p:spTgt spid="28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5">
                                            <p:txEl>
                                              <p:pRg end="2" st="2"/>
                                            </p:txEl>
                                          </p:spTgt>
                                        </p:tgtEl>
                                        <p:attrNameLst>
                                          <p:attrName>style.visibility</p:attrName>
                                        </p:attrNameLst>
                                      </p:cBhvr>
                                      <p:to>
                                        <p:strVal val="visible"/>
                                      </p:to>
                                    </p:set>
                                    <p:animEffect filter="fade" transition="in">
                                      <p:cBhvr>
                                        <p:cTn dur="500"/>
                                        <p:tgtEl>
                                          <p:spTgt spid="28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5">
                                            <p:txEl>
                                              <p:pRg end="3" st="3"/>
                                            </p:txEl>
                                          </p:spTgt>
                                        </p:tgtEl>
                                        <p:attrNameLst>
                                          <p:attrName>style.visibility</p:attrName>
                                        </p:attrNameLst>
                                      </p:cBhvr>
                                      <p:to>
                                        <p:strVal val="visible"/>
                                      </p:to>
                                    </p:set>
                                    <p:animEffect filter="fade" transition="in">
                                      <p:cBhvr>
                                        <p:cTn dur="500"/>
                                        <p:tgtEl>
                                          <p:spTgt spid="28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5">
                                            <p:txEl>
                                              <p:pRg end="4" st="4"/>
                                            </p:txEl>
                                          </p:spTgt>
                                        </p:tgtEl>
                                        <p:attrNameLst>
                                          <p:attrName>style.visibility</p:attrName>
                                        </p:attrNameLst>
                                      </p:cBhvr>
                                      <p:to>
                                        <p:strVal val="visible"/>
                                      </p:to>
                                    </p:set>
                                    <p:animEffect filter="fade" transition="in">
                                      <p:cBhvr>
                                        <p:cTn dur="500"/>
                                        <p:tgtEl>
                                          <p:spTgt spid="285">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5">
                                            <p:txEl>
                                              <p:pRg end="5" st="5"/>
                                            </p:txEl>
                                          </p:spTgt>
                                        </p:tgtEl>
                                        <p:attrNameLst>
                                          <p:attrName>style.visibility</p:attrName>
                                        </p:attrNameLst>
                                      </p:cBhvr>
                                      <p:to>
                                        <p:strVal val="visible"/>
                                      </p:to>
                                    </p:set>
                                    <p:animEffect filter="fade" transition="in">
                                      <p:cBhvr>
                                        <p:cTn dur="500"/>
                                        <p:tgtEl>
                                          <p:spTgt spid="285">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0" name="Shape 880"/>
        <p:cNvGrpSpPr/>
        <p:nvPr/>
      </p:nvGrpSpPr>
      <p:grpSpPr>
        <a:xfrm>
          <a:off x="0" y="0"/>
          <a:ext cx="0" cy="0"/>
          <a:chOff x="0" y="0"/>
          <a:chExt cx="0" cy="0"/>
        </a:xfrm>
      </p:grpSpPr>
      <p:sp>
        <p:nvSpPr>
          <p:cNvPr id="881" name="Google Shape;881;p108"/>
          <p:cNvSpPr txBox="1"/>
          <p:nvPr>
            <p:ph type="title"/>
          </p:nvPr>
        </p:nvSpPr>
        <p:spPr>
          <a:xfrm>
            <a:off x="171829" y="189912"/>
            <a:ext cx="8343521" cy="723683"/>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lt1"/>
              </a:buClr>
              <a:buSzPts val="3300"/>
              <a:buFont typeface="Gill Sans"/>
              <a:buNone/>
            </a:pPr>
            <a:r>
              <a:rPr lang="en"/>
              <a:t>Tornado Damage</a:t>
            </a:r>
            <a:endParaRPr/>
          </a:p>
        </p:txBody>
      </p:sp>
      <p:pic>
        <p:nvPicPr>
          <p:cNvPr descr="http://www.crh.noaa.gov/arx/images/damage/7.jpg" id="882" name="Google Shape;882;p108"/>
          <p:cNvPicPr preferRelativeResize="0"/>
          <p:nvPr/>
        </p:nvPicPr>
        <p:blipFill rotWithShape="1">
          <a:blip r:embed="rId3">
            <a:alphaModFix/>
          </a:blip>
          <a:srcRect b="0" l="0" r="0" t="0"/>
          <a:stretch/>
        </p:blipFill>
        <p:spPr>
          <a:xfrm>
            <a:off x="684014" y="2131220"/>
            <a:ext cx="3714750" cy="2507456"/>
          </a:xfrm>
          <a:prstGeom prst="rect">
            <a:avLst/>
          </a:prstGeom>
          <a:noFill/>
          <a:ln>
            <a:noFill/>
          </a:ln>
        </p:spPr>
      </p:pic>
      <p:pic>
        <p:nvPicPr>
          <p:cNvPr descr="damagepath" id="883" name="Google Shape;883;p108"/>
          <p:cNvPicPr preferRelativeResize="0"/>
          <p:nvPr/>
        </p:nvPicPr>
        <p:blipFill rotWithShape="1">
          <a:blip r:embed="rId4">
            <a:alphaModFix/>
          </a:blip>
          <a:srcRect b="0" l="0" r="0" t="0"/>
          <a:stretch/>
        </p:blipFill>
        <p:spPr>
          <a:xfrm>
            <a:off x="4493419" y="1067525"/>
            <a:ext cx="3429000" cy="2284810"/>
          </a:xfrm>
          <a:prstGeom prst="rect">
            <a:avLst/>
          </a:prstGeom>
          <a:noFill/>
          <a:ln>
            <a:noFill/>
          </a:ln>
        </p:spPr>
      </p:pic>
      <p:sp>
        <p:nvSpPr>
          <p:cNvPr id="884" name="Google Shape;884;p108"/>
          <p:cNvSpPr txBox="1"/>
          <p:nvPr/>
        </p:nvSpPr>
        <p:spPr>
          <a:xfrm>
            <a:off x="1476577" y="1080653"/>
            <a:ext cx="2667762" cy="900216"/>
          </a:xfrm>
          <a:prstGeom prst="rect">
            <a:avLst/>
          </a:prstGeom>
          <a:solidFill>
            <a:srgbClr val="000000">
              <a:alpha val="60000"/>
            </a:srgbClr>
          </a:solid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FFFF00"/>
              </a:buClr>
              <a:buSzPts val="1800"/>
              <a:buFont typeface="Georgia"/>
              <a:buNone/>
            </a:pPr>
            <a:r>
              <a:rPr b="1" i="0" lang="en" sz="1800" u="none" cap="none" strike="noStrike">
                <a:solidFill>
                  <a:srgbClr val="FFFF00"/>
                </a:solidFill>
                <a:latin typeface="Gill Sans"/>
                <a:ea typeface="Gill Sans"/>
                <a:cs typeface="Gill Sans"/>
                <a:sym typeface="Gill Sans"/>
              </a:rPr>
              <a:t>Damage shows a clear CONVERGENT pattern</a:t>
            </a:r>
            <a:endParaRPr b="1" i="0" sz="1800" u="none" cap="none" strike="noStrike">
              <a:solidFill>
                <a:srgbClr val="FFFF00"/>
              </a:solidFill>
              <a:latin typeface="Gill Sans"/>
              <a:ea typeface="Gill Sans"/>
              <a:cs typeface="Gill Sans"/>
              <a:sym typeface="Gill Sans"/>
            </a:endParaRPr>
          </a:p>
        </p:txBody>
      </p:sp>
      <p:sp>
        <p:nvSpPr>
          <p:cNvPr id="885" name="Google Shape;885;p108"/>
          <p:cNvSpPr txBox="1"/>
          <p:nvPr/>
        </p:nvSpPr>
        <p:spPr>
          <a:xfrm>
            <a:off x="4052888" y="4034950"/>
            <a:ext cx="2228850" cy="623217"/>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FF0000"/>
              </a:buClr>
              <a:buSzPts val="1800"/>
              <a:buFont typeface="Georgia"/>
              <a:buNone/>
            </a:pPr>
            <a:r>
              <a:rPr b="1" i="0" lang="en" sz="1800" u="none" cap="none" strike="noStrike">
                <a:solidFill>
                  <a:srgbClr val="FF0000"/>
                </a:solidFill>
                <a:latin typeface="Gill Sans"/>
                <a:ea typeface="Gill Sans"/>
                <a:cs typeface="Gill Sans"/>
                <a:sym typeface="Gill Sans"/>
              </a:rPr>
              <a:t>TORNADO “footprint”</a:t>
            </a:r>
            <a:endParaRPr b="1" i="0" sz="1800" u="none" cap="none" strike="noStrike">
              <a:solidFill>
                <a:srgbClr val="FF0000"/>
              </a:solidFill>
              <a:latin typeface="Gill Sans"/>
              <a:ea typeface="Gill Sans"/>
              <a:cs typeface="Gill Sans"/>
              <a:sym typeface="Gill Sans"/>
            </a:endParaRPr>
          </a:p>
        </p:txBody>
      </p:sp>
      <p:sp>
        <p:nvSpPr>
          <p:cNvPr id="886" name="Google Shape;886;p108"/>
          <p:cNvSpPr txBox="1"/>
          <p:nvPr/>
        </p:nvSpPr>
        <p:spPr>
          <a:xfrm>
            <a:off x="4493419" y="1028701"/>
            <a:ext cx="3390900" cy="346218"/>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FF0000"/>
              </a:buClr>
              <a:buSzPts val="1800"/>
              <a:buFont typeface="Georgia"/>
              <a:buNone/>
            </a:pPr>
            <a:r>
              <a:rPr b="1" i="0" lang="en" sz="1800" u="none" cap="none" strike="noStrike">
                <a:solidFill>
                  <a:srgbClr val="FF0000"/>
                </a:solidFill>
                <a:latin typeface="Gill Sans"/>
                <a:ea typeface="Gill Sans"/>
                <a:cs typeface="Gill Sans"/>
                <a:sym typeface="Gill Sans"/>
              </a:rPr>
              <a:t>TORNADO “footprint”</a:t>
            </a:r>
            <a:endParaRPr b="1" i="0" sz="1800" u="none" cap="none" strike="noStrike">
              <a:solidFill>
                <a:srgbClr val="FF0000"/>
              </a:solidFill>
              <a:latin typeface="Gill Sans"/>
              <a:ea typeface="Gill Sans"/>
              <a:cs typeface="Gill Sans"/>
              <a:sym typeface="Gill Sans"/>
            </a:endParaRPr>
          </a:p>
        </p:txBody>
      </p:sp>
      <p:sp>
        <p:nvSpPr>
          <p:cNvPr id="887" name="Google Shape;887;p108"/>
          <p:cNvSpPr txBox="1"/>
          <p:nvPr/>
        </p:nvSpPr>
        <p:spPr>
          <a:xfrm>
            <a:off x="6000750" y="3531127"/>
            <a:ext cx="2514600" cy="623217"/>
          </a:xfrm>
          <a:prstGeom prst="rect">
            <a:avLst/>
          </a:prstGeom>
          <a:solidFill>
            <a:srgbClr val="000000">
              <a:alpha val="60000"/>
            </a:srgbClr>
          </a:solid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FFFF00"/>
              </a:buClr>
              <a:buSzPts val="1800"/>
              <a:buFont typeface="Georgia"/>
              <a:buNone/>
            </a:pPr>
            <a:r>
              <a:rPr b="1" i="0" lang="en" sz="1800" u="none" cap="none" strike="noStrike">
                <a:solidFill>
                  <a:srgbClr val="FFFF00"/>
                </a:solidFill>
                <a:latin typeface="Gill Sans"/>
                <a:ea typeface="Gill Sans"/>
                <a:cs typeface="Gill Sans"/>
                <a:sym typeface="Gill Sans"/>
              </a:rPr>
              <a:t>Damage shows a clear CYCLONIC turning</a:t>
            </a:r>
            <a:endParaRPr b="1" i="0" sz="1800" u="none" cap="none" strike="noStrike">
              <a:solidFill>
                <a:srgbClr val="FFFF00"/>
              </a:solidFill>
              <a:latin typeface="Gill Sans"/>
              <a:ea typeface="Gill Sans"/>
              <a:cs typeface="Gill Sans"/>
              <a:sym typeface="Gill Sans"/>
            </a:endParaRPr>
          </a:p>
        </p:txBody>
      </p:sp>
      <p:cxnSp>
        <p:nvCxnSpPr>
          <p:cNvPr id="888" name="Google Shape;888;p108"/>
          <p:cNvCxnSpPr/>
          <p:nvPr/>
        </p:nvCxnSpPr>
        <p:spPr>
          <a:xfrm rot="10800000">
            <a:off x="3273856" y="3818384"/>
            <a:ext cx="2725704" cy="5097"/>
          </a:xfrm>
          <a:prstGeom prst="straightConnector1">
            <a:avLst/>
          </a:prstGeom>
          <a:noFill/>
          <a:ln cap="flat" cmpd="sng" w="85725">
            <a:solidFill>
              <a:srgbClr val="FF0000"/>
            </a:solidFill>
            <a:prstDash val="solid"/>
            <a:miter lim="800000"/>
            <a:headEnd len="sm" w="sm" type="none"/>
            <a:tailEnd len="med" w="med" type="stealth"/>
          </a:ln>
        </p:spPr>
      </p:cxnSp>
      <p:cxnSp>
        <p:nvCxnSpPr>
          <p:cNvPr id="889" name="Google Shape;889;p108"/>
          <p:cNvCxnSpPr>
            <a:stCxn id="884" idx="3"/>
          </p:cNvCxnSpPr>
          <p:nvPr/>
        </p:nvCxnSpPr>
        <p:spPr>
          <a:xfrm>
            <a:off x="4144340" y="1530761"/>
            <a:ext cx="1691700" cy="581100"/>
          </a:xfrm>
          <a:prstGeom prst="straightConnector1">
            <a:avLst/>
          </a:prstGeom>
          <a:noFill/>
          <a:ln cap="flat" cmpd="sng" w="85725">
            <a:solidFill>
              <a:srgbClr val="FF0000"/>
            </a:solidFill>
            <a:prstDash val="solid"/>
            <a:miter lim="800000"/>
            <a:headEnd len="sm" w="sm" type="none"/>
            <a:tailEnd len="med" w="med" type="stealth"/>
          </a:ln>
        </p:spPr>
      </p:cxnSp>
      <p:cxnSp>
        <p:nvCxnSpPr>
          <p:cNvPr id="890" name="Google Shape;890;p108"/>
          <p:cNvCxnSpPr/>
          <p:nvPr/>
        </p:nvCxnSpPr>
        <p:spPr>
          <a:xfrm rot="10800000">
            <a:off x="6594872" y="2736056"/>
            <a:ext cx="114300" cy="514350"/>
          </a:xfrm>
          <a:prstGeom prst="straightConnector1">
            <a:avLst/>
          </a:prstGeom>
          <a:noFill/>
          <a:ln cap="flat" cmpd="sng" w="28575">
            <a:solidFill>
              <a:schemeClr val="lt1"/>
            </a:solidFill>
            <a:prstDash val="solid"/>
            <a:miter lim="800000"/>
            <a:headEnd len="sm" w="sm" type="none"/>
            <a:tailEnd len="med" w="med" type="stealth"/>
          </a:ln>
        </p:spPr>
      </p:cxnSp>
      <p:cxnSp>
        <p:nvCxnSpPr>
          <p:cNvPr id="891" name="Google Shape;891;p108"/>
          <p:cNvCxnSpPr/>
          <p:nvPr/>
        </p:nvCxnSpPr>
        <p:spPr>
          <a:xfrm rot="10800000">
            <a:off x="6207919" y="2078831"/>
            <a:ext cx="563166" cy="0"/>
          </a:xfrm>
          <a:prstGeom prst="straightConnector1">
            <a:avLst/>
          </a:prstGeom>
          <a:noFill/>
          <a:ln cap="flat" cmpd="sng" w="28575">
            <a:solidFill>
              <a:schemeClr val="lt1"/>
            </a:solidFill>
            <a:prstDash val="solid"/>
            <a:miter lim="800000"/>
            <a:headEnd len="sm" w="sm" type="none"/>
            <a:tailEnd len="med" w="med" type="stealth"/>
          </a:ln>
        </p:spPr>
      </p:cxnSp>
      <p:cxnSp>
        <p:nvCxnSpPr>
          <p:cNvPr id="892" name="Google Shape;892;p108"/>
          <p:cNvCxnSpPr/>
          <p:nvPr/>
        </p:nvCxnSpPr>
        <p:spPr>
          <a:xfrm rot="10800000">
            <a:off x="5942410" y="2295525"/>
            <a:ext cx="114300" cy="514350"/>
          </a:xfrm>
          <a:prstGeom prst="straightConnector1">
            <a:avLst/>
          </a:prstGeom>
          <a:noFill/>
          <a:ln cap="flat" cmpd="sng" w="28575">
            <a:solidFill>
              <a:schemeClr val="lt1"/>
            </a:solidFill>
            <a:prstDash val="solid"/>
            <a:miter lim="800000"/>
            <a:headEnd len="sm" w="sm" type="none"/>
            <a:tailEnd len="med" w="med" type="stealth"/>
          </a:ln>
        </p:spPr>
      </p:cxnSp>
      <p:cxnSp>
        <p:nvCxnSpPr>
          <p:cNvPr id="893" name="Google Shape;893;p108"/>
          <p:cNvCxnSpPr/>
          <p:nvPr/>
        </p:nvCxnSpPr>
        <p:spPr>
          <a:xfrm rot="10800000">
            <a:off x="7305846" y="2956504"/>
            <a:ext cx="508396" cy="34528"/>
          </a:xfrm>
          <a:prstGeom prst="straightConnector1">
            <a:avLst/>
          </a:prstGeom>
          <a:noFill/>
          <a:ln cap="flat" cmpd="sng" w="28575">
            <a:solidFill>
              <a:schemeClr val="lt1"/>
            </a:solidFill>
            <a:prstDash val="solid"/>
            <a:miter lim="800000"/>
            <a:headEnd len="sm" w="sm" type="none"/>
            <a:tailEnd len="med" w="med" type="stealth"/>
          </a:ln>
        </p:spPr>
      </p:cxnSp>
      <p:cxnSp>
        <p:nvCxnSpPr>
          <p:cNvPr id="894" name="Google Shape;894;p108"/>
          <p:cNvCxnSpPr/>
          <p:nvPr/>
        </p:nvCxnSpPr>
        <p:spPr>
          <a:xfrm rot="10800000">
            <a:off x="6281738" y="2478881"/>
            <a:ext cx="114300" cy="514350"/>
          </a:xfrm>
          <a:prstGeom prst="straightConnector1">
            <a:avLst/>
          </a:prstGeom>
          <a:noFill/>
          <a:ln cap="flat" cmpd="sng" w="28575">
            <a:solidFill>
              <a:schemeClr val="lt1"/>
            </a:solidFill>
            <a:prstDash val="solid"/>
            <a:miter lim="800000"/>
            <a:headEnd len="sm" w="sm" type="none"/>
            <a:tailEnd len="med" w="med" type="stealth"/>
          </a:ln>
        </p:spPr>
      </p:cxnSp>
      <p:cxnSp>
        <p:nvCxnSpPr>
          <p:cNvPr id="895" name="Google Shape;895;p108"/>
          <p:cNvCxnSpPr/>
          <p:nvPr/>
        </p:nvCxnSpPr>
        <p:spPr>
          <a:xfrm rot="10800000">
            <a:off x="6853238" y="2536031"/>
            <a:ext cx="520304" cy="71438"/>
          </a:xfrm>
          <a:prstGeom prst="straightConnector1">
            <a:avLst/>
          </a:prstGeom>
          <a:noFill/>
          <a:ln cap="flat" cmpd="sng" w="28575">
            <a:solidFill>
              <a:schemeClr val="lt1"/>
            </a:solidFill>
            <a:prstDash val="solid"/>
            <a:miter lim="800000"/>
            <a:headEnd len="sm" w="sm" type="none"/>
            <a:tailEnd len="med" w="med" type="stealth"/>
          </a:ln>
        </p:spPr>
      </p:cxn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99" name="Shape 899"/>
        <p:cNvGrpSpPr/>
        <p:nvPr/>
      </p:nvGrpSpPr>
      <p:grpSpPr>
        <a:xfrm>
          <a:off x="0" y="0"/>
          <a:ext cx="0" cy="0"/>
          <a:chOff x="0" y="0"/>
          <a:chExt cx="0" cy="0"/>
        </a:xfrm>
      </p:grpSpPr>
      <p:sp>
        <p:nvSpPr>
          <p:cNvPr id="900" name="Google Shape;900;p109"/>
          <p:cNvSpPr txBox="1"/>
          <p:nvPr>
            <p:ph type="title"/>
          </p:nvPr>
        </p:nvSpPr>
        <p:spPr>
          <a:xfrm>
            <a:off x="171829" y="189912"/>
            <a:ext cx="8343521" cy="723683"/>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lt1"/>
              </a:buClr>
              <a:buSzPts val="3300"/>
              <a:buFont typeface="Gill Sans"/>
              <a:buNone/>
            </a:pPr>
            <a:r>
              <a:rPr lang="en"/>
              <a:t>Tornado Damage– Oct 2, 2018</a:t>
            </a:r>
            <a:endParaRPr/>
          </a:p>
        </p:txBody>
      </p:sp>
      <p:pic>
        <p:nvPicPr>
          <p:cNvPr descr="C:\Users\dssTC\Downloads\DJI_0480.JPG" id="901" name="Google Shape;901;p109"/>
          <p:cNvPicPr preferRelativeResize="0"/>
          <p:nvPr/>
        </p:nvPicPr>
        <p:blipFill rotWithShape="1">
          <a:blip r:embed="rId3">
            <a:alphaModFix/>
          </a:blip>
          <a:srcRect b="0" l="0" r="0" t="0"/>
          <a:stretch/>
        </p:blipFill>
        <p:spPr>
          <a:xfrm>
            <a:off x="1597914" y="1022868"/>
            <a:ext cx="6038027" cy="3674862"/>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5" name="Shape 905"/>
        <p:cNvGrpSpPr/>
        <p:nvPr/>
      </p:nvGrpSpPr>
      <p:grpSpPr>
        <a:xfrm>
          <a:off x="0" y="0"/>
          <a:ext cx="0" cy="0"/>
          <a:chOff x="0" y="0"/>
          <a:chExt cx="0" cy="0"/>
        </a:xfrm>
      </p:grpSpPr>
      <p:sp>
        <p:nvSpPr>
          <p:cNvPr id="906" name="Google Shape;906;p110"/>
          <p:cNvSpPr txBox="1"/>
          <p:nvPr>
            <p:ph type="title"/>
          </p:nvPr>
        </p:nvSpPr>
        <p:spPr>
          <a:xfrm>
            <a:off x="171829" y="189912"/>
            <a:ext cx="8343521" cy="723683"/>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Gill Sans"/>
              <a:buNone/>
            </a:pPr>
            <a:r>
              <a:rPr lang="en"/>
              <a:t>Poll Question</a:t>
            </a:r>
            <a:endParaRPr/>
          </a:p>
        </p:txBody>
      </p:sp>
      <p:sp>
        <p:nvSpPr>
          <p:cNvPr id="907" name="Google Shape;907;p110"/>
          <p:cNvSpPr txBox="1"/>
          <p:nvPr>
            <p:ph idx="1" type="body"/>
          </p:nvPr>
        </p:nvSpPr>
        <p:spPr>
          <a:xfrm>
            <a:off x="78378" y="1078577"/>
            <a:ext cx="3618411" cy="3593771"/>
          </a:xfrm>
          <a:prstGeom prst="rect">
            <a:avLst/>
          </a:prstGeom>
          <a:noFill/>
          <a:ln>
            <a:noFill/>
          </a:ln>
        </p:spPr>
        <p:txBody>
          <a:bodyPr anchorCtr="0" anchor="ctr" bIns="34275" lIns="68575" spcFirstLastPara="1" rIns="68575" wrap="square" tIns="34275">
            <a:noAutofit/>
          </a:bodyPr>
          <a:lstStyle/>
          <a:p>
            <a:pPr indent="0" lvl="0" marL="38100" rtl="0" algn="l">
              <a:lnSpc>
                <a:spcPct val="90000"/>
              </a:lnSpc>
              <a:spcBef>
                <a:spcPts val="800"/>
              </a:spcBef>
              <a:spcAft>
                <a:spcPts val="0"/>
              </a:spcAft>
              <a:buSzPts val="2100"/>
              <a:buNone/>
            </a:pPr>
            <a:r>
              <a:rPr lang="en" sz="3300"/>
              <a:t>What would you report to the NWS if you saw this?</a:t>
            </a:r>
            <a:endParaRPr sz="1500"/>
          </a:p>
          <a:p>
            <a:pPr indent="0" lvl="1" marL="406400" rtl="0" algn="l">
              <a:lnSpc>
                <a:spcPct val="90000"/>
              </a:lnSpc>
              <a:spcBef>
                <a:spcPts val="400"/>
              </a:spcBef>
              <a:spcAft>
                <a:spcPts val="0"/>
              </a:spcAft>
              <a:buSzPts val="1800"/>
              <a:buNone/>
            </a:pPr>
            <a:r>
              <a:t/>
            </a:r>
            <a:endParaRPr sz="1200"/>
          </a:p>
          <a:p>
            <a:pPr indent="-285750" lvl="1" marL="685800" rtl="0" algn="l">
              <a:lnSpc>
                <a:spcPct val="90000"/>
              </a:lnSpc>
              <a:spcBef>
                <a:spcPts val="400"/>
              </a:spcBef>
              <a:spcAft>
                <a:spcPts val="0"/>
              </a:spcAft>
              <a:buSzPts val="2700"/>
              <a:buChar char="•"/>
            </a:pPr>
            <a:r>
              <a:rPr lang="en" sz="2700">
                <a:latin typeface="Gill Sans"/>
                <a:ea typeface="Gill Sans"/>
                <a:cs typeface="Gill Sans"/>
                <a:sym typeface="Gill Sans"/>
              </a:rPr>
              <a:t>Nothing</a:t>
            </a:r>
            <a:endParaRPr sz="1100"/>
          </a:p>
          <a:p>
            <a:pPr indent="-285750" lvl="1" marL="685800" rtl="0" algn="l">
              <a:lnSpc>
                <a:spcPct val="90000"/>
              </a:lnSpc>
              <a:spcBef>
                <a:spcPts val="400"/>
              </a:spcBef>
              <a:spcAft>
                <a:spcPts val="0"/>
              </a:spcAft>
              <a:buSzPts val="2700"/>
              <a:buChar char="•"/>
            </a:pPr>
            <a:r>
              <a:rPr lang="en" sz="2700">
                <a:latin typeface="Gill Sans"/>
                <a:ea typeface="Gill Sans"/>
                <a:cs typeface="Gill Sans"/>
                <a:sym typeface="Gill Sans"/>
              </a:rPr>
              <a:t>Tornado</a:t>
            </a:r>
            <a:endParaRPr sz="1100"/>
          </a:p>
          <a:p>
            <a:pPr indent="-285750" lvl="1" marL="685800" rtl="0" algn="l">
              <a:lnSpc>
                <a:spcPct val="90000"/>
              </a:lnSpc>
              <a:spcBef>
                <a:spcPts val="400"/>
              </a:spcBef>
              <a:spcAft>
                <a:spcPts val="0"/>
              </a:spcAft>
              <a:buSzPts val="2700"/>
              <a:buChar char="•"/>
            </a:pPr>
            <a:r>
              <a:rPr lang="en" sz="2700">
                <a:latin typeface="Gill Sans"/>
                <a:ea typeface="Gill Sans"/>
                <a:cs typeface="Gill Sans"/>
                <a:sym typeface="Gill Sans"/>
              </a:rPr>
              <a:t>Damaging Winds</a:t>
            </a:r>
            <a:endParaRPr sz="1100"/>
          </a:p>
          <a:p>
            <a:pPr indent="-285750" lvl="1" marL="685800" rtl="0" algn="l">
              <a:lnSpc>
                <a:spcPct val="90000"/>
              </a:lnSpc>
              <a:spcBef>
                <a:spcPts val="400"/>
              </a:spcBef>
              <a:spcAft>
                <a:spcPts val="0"/>
              </a:spcAft>
              <a:buSzPts val="2700"/>
              <a:buChar char="•"/>
            </a:pPr>
            <a:r>
              <a:rPr lang="en" sz="2700">
                <a:latin typeface="Gill Sans"/>
                <a:ea typeface="Gill Sans"/>
                <a:cs typeface="Gill Sans"/>
                <a:sym typeface="Gill Sans"/>
              </a:rPr>
              <a:t>Funnel Cloud</a:t>
            </a:r>
            <a:endParaRPr sz="1100"/>
          </a:p>
        </p:txBody>
      </p:sp>
      <p:pic>
        <p:nvPicPr>
          <p:cNvPr id="908" name="Google Shape;908;p110" title="idea393(1).mpeg">
            <a:hlinkClick r:id="rId3"/>
          </p:cNvPr>
          <p:cNvPicPr preferRelativeResize="0"/>
          <p:nvPr/>
        </p:nvPicPr>
        <p:blipFill>
          <a:blip r:embed="rId4">
            <a:alphaModFix/>
          </a:blip>
          <a:stretch>
            <a:fillRect/>
          </a:stretch>
        </p:blipFill>
        <p:spPr>
          <a:xfrm>
            <a:off x="3696801" y="1078582"/>
            <a:ext cx="5248999" cy="35937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8"/>
                                        </p:tgtEl>
                                        <p:attrNameLst>
                                          <p:attrName>style.visibility</p:attrName>
                                        </p:attrNameLst>
                                      </p:cBhvr>
                                      <p:to>
                                        <p:strVal val="visible"/>
                                      </p:to>
                                    </p:set>
                                    <p:animEffect filter="fade" transition="in">
                                      <p:cBhvr>
                                        <p:cTn dur="1000"/>
                                        <p:tgtEl>
                                          <p:spTgt spid="9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12" name="Shape 912"/>
        <p:cNvGrpSpPr/>
        <p:nvPr/>
      </p:nvGrpSpPr>
      <p:grpSpPr>
        <a:xfrm>
          <a:off x="0" y="0"/>
          <a:ext cx="0" cy="0"/>
          <a:chOff x="0" y="0"/>
          <a:chExt cx="0" cy="0"/>
        </a:xfrm>
      </p:grpSpPr>
      <p:pic>
        <p:nvPicPr>
          <p:cNvPr descr="A picture containing grass, outdoor, cow, water&#10;&#10;Description automatically generated" id="913" name="Google Shape;913;p111"/>
          <p:cNvPicPr preferRelativeResize="0"/>
          <p:nvPr/>
        </p:nvPicPr>
        <p:blipFill rotWithShape="1">
          <a:blip r:embed="rId3">
            <a:alphaModFix/>
          </a:blip>
          <a:srcRect b="0" l="0" r="0" t="0"/>
          <a:stretch/>
        </p:blipFill>
        <p:spPr>
          <a:xfrm>
            <a:off x="0" y="-675249"/>
            <a:ext cx="9144000" cy="6858000"/>
          </a:xfrm>
          <a:prstGeom prst="rect">
            <a:avLst/>
          </a:prstGeom>
          <a:noFill/>
          <a:ln>
            <a:noFill/>
          </a:ln>
        </p:spPr>
      </p:pic>
      <p:sp>
        <p:nvSpPr>
          <p:cNvPr id="914" name="Google Shape;914;p111"/>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chemeClr val="dk1"/>
              </a:buClr>
              <a:buSzPts val="4500"/>
              <a:buFont typeface="Calibri"/>
              <a:buNone/>
            </a:pPr>
            <a:r>
              <a:rPr lang="en" sz="5500">
                <a:solidFill>
                  <a:schemeClr val="lt1"/>
                </a:solidFill>
                <a:latin typeface="Gill Sans"/>
                <a:ea typeface="Gill Sans"/>
                <a:cs typeface="Gill Sans"/>
                <a:sym typeface="Gill Sans"/>
              </a:rPr>
              <a:t>Flooding/Heavy Rain</a:t>
            </a:r>
            <a:endParaRPr sz="5500"/>
          </a:p>
        </p:txBody>
      </p:sp>
      <p:sp>
        <p:nvSpPr>
          <p:cNvPr id="915" name="Google Shape;915;p111"/>
          <p:cNvSpPr txBox="1"/>
          <p:nvPr/>
        </p:nvSpPr>
        <p:spPr>
          <a:xfrm>
            <a:off x="6763042" y="4751085"/>
            <a:ext cx="2785403" cy="392415"/>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2100" u="none" cap="none" strike="noStrike">
                <a:solidFill>
                  <a:schemeClr val="lt1"/>
                </a:solidFill>
                <a:latin typeface="Gill Sans"/>
                <a:ea typeface="Gill Sans"/>
                <a:cs typeface="Gill Sans"/>
                <a:sym typeface="Gill Sans"/>
              </a:rPr>
              <a:t>Photo: Mike Brulo</a:t>
            </a:r>
            <a:endParaRPr b="0" i="0" sz="2100" u="none" cap="none" strike="noStrike">
              <a:solidFill>
                <a:schemeClr val="lt1"/>
              </a:solidFill>
              <a:latin typeface="Gill Sans"/>
              <a:ea typeface="Gill Sans"/>
              <a:cs typeface="Gill Sans"/>
              <a:sym typeface="Gill Sans"/>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19" name="Shape 919"/>
        <p:cNvGrpSpPr/>
        <p:nvPr/>
      </p:nvGrpSpPr>
      <p:grpSpPr>
        <a:xfrm>
          <a:off x="0" y="0"/>
          <a:ext cx="0" cy="0"/>
          <a:chOff x="0" y="0"/>
          <a:chExt cx="0" cy="0"/>
        </a:xfrm>
      </p:grpSpPr>
      <p:sp>
        <p:nvSpPr>
          <p:cNvPr id="920" name="Google Shape;920;p112"/>
          <p:cNvSpPr txBox="1"/>
          <p:nvPr>
            <p:ph type="title"/>
          </p:nvPr>
        </p:nvSpPr>
        <p:spPr>
          <a:xfrm>
            <a:off x="171829" y="189912"/>
            <a:ext cx="8343521" cy="723683"/>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lt1"/>
              </a:buClr>
              <a:buSzPts val="3300"/>
              <a:buFont typeface="Gill Sans"/>
              <a:buNone/>
            </a:pPr>
            <a:r>
              <a:rPr lang="en"/>
              <a:t>River Flooding</a:t>
            </a:r>
            <a:endParaRPr/>
          </a:p>
        </p:txBody>
      </p:sp>
      <p:sp>
        <p:nvSpPr>
          <p:cNvPr id="921" name="Google Shape;921;p112"/>
          <p:cNvSpPr txBox="1"/>
          <p:nvPr>
            <p:ph idx="1" type="body"/>
          </p:nvPr>
        </p:nvSpPr>
        <p:spPr>
          <a:xfrm>
            <a:off x="171829" y="1053704"/>
            <a:ext cx="8972171" cy="3429000"/>
          </a:xfrm>
          <a:prstGeom prst="rect">
            <a:avLst/>
          </a:prstGeom>
          <a:noFill/>
          <a:ln>
            <a:noFill/>
          </a:ln>
        </p:spPr>
        <p:txBody>
          <a:bodyPr anchorCtr="0" anchor="t" bIns="34275" lIns="68575" spcFirstLastPara="1" rIns="68575" wrap="square" tIns="34275">
            <a:noAutofit/>
          </a:bodyPr>
          <a:lstStyle/>
          <a:p>
            <a:pPr indent="-177800" lvl="0" marL="177800" rtl="0" algn="l">
              <a:lnSpc>
                <a:spcPct val="90000"/>
              </a:lnSpc>
              <a:spcBef>
                <a:spcPts val="0"/>
              </a:spcBef>
              <a:spcAft>
                <a:spcPts val="0"/>
              </a:spcAft>
              <a:buClr>
                <a:schemeClr val="dk1"/>
              </a:buClr>
              <a:buSzPts val="1800"/>
              <a:buChar char="•"/>
            </a:pPr>
            <a:r>
              <a:rPr lang="en" sz="1800"/>
              <a:t>Forecasts handled by the River Forecast Center</a:t>
            </a:r>
            <a:endParaRPr sz="1100"/>
          </a:p>
          <a:p>
            <a:pPr indent="-177800" lvl="1" marL="520700" rtl="0" algn="l">
              <a:lnSpc>
                <a:spcPct val="90000"/>
              </a:lnSpc>
              <a:spcBef>
                <a:spcPts val="400"/>
              </a:spcBef>
              <a:spcAft>
                <a:spcPts val="0"/>
              </a:spcAft>
              <a:buClr>
                <a:schemeClr val="dk1"/>
              </a:buClr>
              <a:buSzPts val="1800"/>
              <a:buChar char="•"/>
            </a:pPr>
            <a:r>
              <a:rPr lang="en"/>
              <a:t>These are for specific, gauged locations along Main Stem Rivers and large tributaries</a:t>
            </a:r>
            <a:endParaRPr/>
          </a:p>
          <a:p>
            <a:pPr indent="-177800" lvl="1" marL="520700" rtl="0" algn="l">
              <a:lnSpc>
                <a:spcPct val="90000"/>
              </a:lnSpc>
              <a:spcBef>
                <a:spcPts val="400"/>
              </a:spcBef>
              <a:spcAft>
                <a:spcPts val="0"/>
              </a:spcAft>
              <a:buClr>
                <a:schemeClr val="dk1"/>
              </a:buClr>
              <a:buSzPts val="1800"/>
              <a:buChar char="•"/>
            </a:pPr>
            <a:r>
              <a:rPr lang="en"/>
              <a:t>Locations where it takes more than 6 hours for the waterway to respond to heavy rainfall</a:t>
            </a:r>
            <a:endParaRPr/>
          </a:p>
          <a:p>
            <a:pPr indent="-177800" lvl="2" marL="863600" rtl="0" algn="l">
              <a:lnSpc>
                <a:spcPct val="90000"/>
              </a:lnSpc>
              <a:spcBef>
                <a:spcPts val="400"/>
              </a:spcBef>
              <a:spcAft>
                <a:spcPts val="0"/>
              </a:spcAft>
              <a:buClr>
                <a:schemeClr val="dk1"/>
              </a:buClr>
              <a:buSzPts val="1800"/>
              <a:buChar char="•"/>
            </a:pPr>
            <a:r>
              <a:rPr lang="en" sz="1800"/>
              <a:t>Many streams and creeks are ungauged, and                                                            are covered by Flood and Flash Flood products</a:t>
            </a:r>
            <a:endParaRPr sz="1100"/>
          </a:p>
          <a:p>
            <a:pPr indent="-177800" lvl="1" marL="520700" rtl="0" algn="l">
              <a:lnSpc>
                <a:spcPct val="90000"/>
              </a:lnSpc>
              <a:spcBef>
                <a:spcPts val="400"/>
              </a:spcBef>
              <a:spcAft>
                <a:spcPts val="0"/>
              </a:spcAft>
              <a:buClr>
                <a:schemeClr val="dk1"/>
              </a:buClr>
              <a:buSzPts val="1800"/>
              <a:buChar char="•"/>
            </a:pPr>
            <a:r>
              <a:rPr lang="en"/>
              <a:t>River Forecasts are driven by....</a:t>
            </a:r>
            <a:endParaRPr/>
          </a:p>
          <a:p>
            <a:pPr indent="-177800" lvl="2" marL="863600" rtl="0" algn="l">
              <a:lnSpc>
                <a:spcPct val="90000"/>
              </a:lnSpc>
              <a:spcBef>
                <a:spcPts val="400"/>
              </a:spcBef>
              <a:spcAft>
                <a:spcPts val="0"/>
              </a:spcAft>
              <a:buClr>
                <a:schemeClr val="dk1"/>
              </a:buClr>
              <a:buSzPts val="1800"/>
              <a:buChar char="•"/>
            </a:pPr>
            <a:r>
              <a:rPr lang="en" sz="1800"/>
              <a:t>Time of Year (foliage)</a:t>
            </a:r>
            <a:endParaRPr sz="1100"/>
          </a:p>
          <a:p>
            <a:pPr indent="-177800" lvl="2" marL="863600" rtl="0" algn="l">
              <a:lnSpc>
                <a:spcPct val="90000"/>
              </a:lnSpc>
              <a:spcBef>
                <a:spcPts val="400"/>
              </a:spcBef>
              <a:spcAft>
                <a:spcPts val="0"/>
              </a:spcAft>
              <a:buClr>
                <a:schemeClr val="dk1"/>
              </a:buClr>
              <a:buSzPts val="1800"/>
              <a:buChar char="•"/>
            </a:pPr>
            <a:r>
              <a:rPr lang="en" sz="1800"/>
              <a:t>Routing of upstream water</a:t>
            </a:r>
            <a:endParaRPr sz="1100"/>
          </a:p>
          <a:p>
            <a:pPr indent="-177800" lvl="2" marL="863600" rtl="0" algn="l">
              <a:lnSpc>
                <a:spcPct val="90000"/>
              </a:lnSpc>
              <a:spcBef>
                <a:spcPts val="400"/>
              </a:spcBef>
              <a:spcAft>
                <a:spcPts val="0"/>
              </a:spcAft>
              <a:buClr>
                <a:schemeClr val="dk1"/>
              </a:buClr>
              <a:buSzPts val="1800"/>
              <a:buChar char="•"/>
            </a:pPr>
            <a:r>
              <a:rPr lang="en" sz="1800"/>
              <a:t>Reservoir and Dam releases</a:t>
            </a:r>
            <a:endParaRPr sz="1100"/>
          </a:p>
        </p:txBody>
      </p:sp>
      <p:pic>
        <p:nvPicPr>
          <p:cNvPr id="922" name="Google Shape;922;p112"/>
          <p:cNvPicPr preferRelativeResize="0"/>
          <p:nvPr/>
        </p:nvPicPr>
        <p:blipFill rotWithShape="1">
          <a:blip r:embed="rId3">
            <a:alphaModFix/>
          </a:blip>
          <a:srcRect b="0" l="0" r="0" t="0"/>
          <a:stretch/>
        </p:blipFill>
        <p:spPr>
          <a:xfrm>
            <a:off x="5543549" y="1954102"/>
            <a:ext cx="3484835" cy="2702438"/>
          </a:xfrm>
          <a:prstGeom prst="rect">
            <a:avLst/>
          </a:prstGeom>
          <a:noFill/>
          <a:ln>
            <a:noFill/>
          </a:ln>
        </p:spPr>
      </p:pic>
      <p:sp>
        <p:nvSpPr>
          <p:cNvPr id="923" name="Google Shape;923;p112"/>
          <p:cNvSpPr txBox="1"/>
          <p:nvPr/>
        </p:nvSpPr>
        <p:spPr>
          <a:xfrm>
            <a:off x="418040" y="3940959"/>
            <a:ext cx="4879298" cy="715580"/>
          </a:xfrm>
          <a:prstGeom prst="rect">
            <a:avLst/>
          </a:prstGeom>
          <a:solidFill>
            <a:srgbClr val="A5A5A5"/>
          </a:solid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100"/>
              <a:buFont typeface="Arial"/>
              <a:buNone/>
            </a:pPr>
            <a:r>
              <a:rPr b="1" i="0" lang="en" sz="2100" u="sng" cap="none" strike="noStrike">
                <a:solidFill>
                  <a:schemeClr val="hlink"/>
                </a:solidFill>
                <a:latin typeface="Gill Sans"/>
                <a:ea typeface="Gill Sans"/>
                <a:cs typeface="Gill Sans"/>
                <a:sym typeface="Gill Sans"/>
                <a:hlinkClick r:id="rId4"/>
              </a:rPr>
              <a:t>water.weather.gov</a:t>
            </a:r>
            <a:endParaRPr b="1" i="0" sz="2100" u="none" cap="none" strike="noStrike">
              <a:solidFill>
                <a:srgbClr val="FFFF99"/>
              </a:solidFill>
              <a:latin typeface="Gill Sans"/>
              <a:ea typeface="Gill Sans"/>
              <a:cs typeface="Gill Sans"/>
              <a:sym typeface="Gill Sans"/>
            </a:endParaRPr>
          </a:p>
          <a:p>
            <a:pPr indent="0" lvl="0" marL="0" marR="0" rtl="0" algn="ctr">
              <a:lnSpc>
                <a:spcPct val="100000"/>
              </a:lnSpc>
              <a:spcBef>
                <a:spcPts val="0"/>
              </a:spcBef>
              <a:spcAft>
                <a:spcPts val="0"/>
              </a:spcAft>
              <a:buClr>
                <a:srgbClr val="000000"/>
              </a:buClr>
              <a:buSzPts val="2100"/>
              <a:buFont typeface="Arial"/>
              <a:buNone/>
            </a:pPr>
            <a:r>
              <a:rPr b="1" i="0" lang="en" sz="2100" u="none" cap="none" strike="noStrike">
                <a:solidFill>
                  <a:srgbClr val="FFFF99"/>
                </a:solidFill>
                <a:latin typeface="Gill Sans"/>
                <a:ea typeface="Gill Sans"/>
                <a:cs typeface="Gill Sans"/>
                <a:sym typeface="Gill Sans"/>
              </a:rPr>
              <a:t>Click on your location on the map</a:t>
            </a:r>
            <a:endParaRPr b="0" i="0" sz="11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2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2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21">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21">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21">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21">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21">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21">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2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2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27" name="Shape 927"/>
        <p:cNvGrpSpPr/>
        <p:nvPr/>
      </p:nvGrpSpPr>
      <p:grpSpPr>
        <a:xfrm>
          <a:off x="0" y="0"/>
          <a:ext cx="0" cy="0"/>
          <a:chOff x="0" y="0"/>
          <a:chExt cx="0" cy="0"/>
        </a:xfrm>
      </p:grpSpPr>
      <p:sp>
        <p:nvSpPr>
          <p:cNvPr id="928" name="Google Shape;928;p113"/>
          <p:cNvSpPr txBox="1"/>
          <p:nvPr>
            <p:ph type="title"/>
          </p:nvPr>
        </p:nvSpPr>
        <p:spPr>
          <a:xfrm>
            <a:off x="171829" y="189912"/>
            <a:ext cx="8343521" cy="723683"/>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lt1"/>
              </a:buClr>
              <a:buSzPts val="3300"/>
              <a:buFont typeface="Gill Sans"/>
              <a:buNone/>
            </a:pPr>
            <a:r>
              <a:rPr lang="en" sz="1100"/>
              <a:t>River Flooding</a:t>
            </a:r>
            <a:endParaRPr sz="1100"/>
          </a:p>
        </p:txBody>
      </p:sp>
      <p:sp>
        <p:nvSpPr>
          <p:cNvPr id="929" name="Google Shape;929;p113"/>
          <p:cNvSpPr txBox="1"/>
          <p:nvPr>
            <p:ph idx="1" type="body"/>
          </p:nvPr>
        </p:nvSpPr>
        <p:spPr>
          <a:xfrm>
            <a:off x="171829" y="1053704"/>
            <a:ext cx="8343520" cy="3429000"/>
          </a:xfrm>
          <a:prstGeom prst="rect">
            <a:avLst/>
          </a:prstGeom>
          <a:noFill/>
          <a:ln>
            <a:noFill/>
          </a:ln>
        </p:spPr>
        <p:txBody>
          <a:bodyPr anchorCtr="0" anchor="t" bIns="34275" lIns="68575" spcFirstLastPara="1" rIns="68575" wrap="square" tIns="34275">
            <a:noAutofit/>
          </a:bodyPr>
          <a:lstStyle/>
          <a:p>
            <a:pPr indent="-177800" lvl="0" marL="177800" rtl="0" algn="l">
              <a:lnSpc>
                <a:spcPct val="90000"/>
              </a:lnSpc>
              <a:spcBef>
                <a:spcPts val="0"/>
              </a:spcBef>
              <a:spcAft>
                <a:spcPts val="0"/>
              </a:spcAft>
              <a:buClr>
                <a:schemeClr val="dk1"/>
              </a:buClr>
              <a:buSzPts val="1800"/>
              <a:buChar char="•"/>
            </a:pPr>
            <a:r>
              <a:rPr lang="en" sz="1800"/>
              <a:t>Forecasts handled by the River Forecast Center</a:t>
            </a:r>
            <a:endParaRPr sz="1100"/>
          </a:p>
          <a:p>
            <a:pPr indent="-177800" lvl="1" marL="520700" rtl="0" algn="l">
              <a:lnSpc>
                <a:spcPct val="90000"/>
              </a:lnSpc>
              <a:spcBef>
                <a:spcPts val="400"/>
              </a:spcBef>
              <a:spcAft>
                <a:spcPts val="0"/>
              </a:spcAft>
              <a:buClr>
                <a:schemeClr val="dk1"/>
              </a:buClr>
              <a:buSzPts val="1800"/>
              <a:buChar char="•"/>
            </a:pPr>
            <a:r>
              <a:rPr lang="en" sz="1100"/>
              <a:t>These are for specific, gauged locations along Main Stem Rivers and large tributaries</a:t>
            </a:r>
            <a:endParaRPr sz="1100"/>
          </a:p>
          <a:p>
            <a:pPr indent="-177800" lvl="1" marL="520700" rtl="0" algn="l">
              <a:lnSpc>
                <a:spcPct val="90000"/>
              </a:lnSpc>
              <a:spcBef>
                <a:spcPts val="400"/>
              </a:spcBef>
              <a:spcAft>
                <a:spcPts val="0"/>
              </a:spcAft>
              <a:buClr>
                <a:schemeClr val="dk1"/>
              </a:buClr>
              <a:buSzPts val="1800"/>
              <a:buChar char="•"/>
            </a:pPr>
            <a:r>
              <a:rPr lang="en" sz="1100"/>
              <a:t>Locations where it takes more than 6 hours for the waterway to respond to heavy rainfall</a:t>
            </a:r>
            <a:endParaRPr sz="1100"/>
          </a:p>
          <a:p>
            <a:pPr indent="-177800" lvl="2" marL="863600" rtl="0" algn="l">
              <a:lnSpc>
                <a:spcPct val="90000"/>
              </a:lnSpc>
              <a:spcBef>
                <a:spcPts val="400"/>
              </a:spcBef>
              <a:spcAft>
                <a:spcPts val="0"/>
              </a:spcAft>
              <a:buClr>
                <a:schemeClr val="dk1"/>
              </a:buClr>
              <a:buSzPts val="1800"/>
              <a:buChar char="•"/>
            </a:pPr>
            <a:r>
              <a:rPr lang="en" sz="1800"/>
              <a:t>Many streams and creeks are ungauged, and are covered by Flood and Flash Flood products</a:t>
            </a:r>
            <a:endParaRPr sz="1100"/>
          </a:p>
          <a:p>
            <a:pPr indent="-177800" lvl="1" marL="520700" rtl="0" algn="l">
              <a:lnSpc>
                <a:spcPct val="90000"/>
              </a:lnSpc>
              <a:spcBef>
                <a:spcPts val="400"/>
              </a:spcBef>
              <a:spcAft>
                <a:spcPts val="0"/>
              </a:spcAft>
              <a:buClr>
                <a:schemeClr val="dk1"/>
              </a:buClr>
              <a:buSzPts val="1800"/>
              <a:buChar char="•"/>
            </a:pPr>
            <a:r>
              <a:rPr lang="en" sz="1100"/>
              <a:t>River Forecasts are driven by....</a:t>
            </a:r>
            <a:endParaRPr sz="1100"/>
          </a:p>
          <a:p>
            <a:pPr indent="-177800" lvl="2" marL="863600" rtl="0" algn="l">
              <a:lnSpc>
                <a:spcPct val="90000"/>
              </a:lnSpc>
              <a:spcBef>
                <a:spcPts val="400"/>
              </a:spcBef>
              <a:spcAft>
                <a:spcPts val="0"/>
              </a:spcAft>
              <a:buClr>
                <a:schemeClr val="dk1"/>
              </a:buClr>
              <a:buSzPts val="1800"/>
              <a:buChar char="•"/>
            </a:pPr>
            <a:r>
              <a:rPr lang="en" sz="1800"/>
              <a:t>Time of Year (foliage)</a:t>
            </a:r>
            <a:endParaRPr sz="1100"/>
          </a:p>
          <a:p>
            <a:pPr indent="-177800" lvl="2" marL="863600" rtl="0" algn="l">
              <a:lnSpc>
                <a:spcPct val="90000"/>
              </a:lnSpc>
              <a:spcBef>
                <a:spcPts val="400"/>
              </a:spcBef>
              <a:spcAft>
                <a:spcPts val="0"/>
              </a:spcAft>
              <a:buClr>
                <a:schemeClr val="dk1"/>
              </a:buClr>
              <a:buSzPts val="1800"/>
              <a:buChar char="•"/>
            </a:pPr>
            <a:r>
              <a:rPr lang="en" sz="1800"/>
              <a:t>Routing of upstream water</a:t>
            </a:r>
            <a:endParaRPr sz="1100"/>
          </a:p>
          <a:p>
            <a:pPr indent="-177800" lvl="2" marL="863600" rtl="0" algn="l">
              <a:lnSpc>
                <a:spcPct val="90000"/>
              </a:lnSpc>
              <a:spcBef>
                <a:spcPts val="400"/>
              </a:spcBef>
              <a:spcAft>
                <a:spcPts val="0"/>
              </a:spcAft>
              <a:buClr>
                <a:schemeClr val="dk1"/>
              </a:buClr>
              <a:buSzPts val="1800"/>
              <a:buChar char="•"/>
            </a:pPr>
            <a:r>
              <a:rPr lang="en" sz="1800"/>
              <a:t>Reservoir and Dam releases</a:t>
            </a:r>
            <a:endParaRPr sz="1100"/>
          </a:p>
        </p:txBody>
      </p:sp>
      <p:pic>
        <p:nvPicPr>
          <p:cNvPr descr="Image" id="930" name="Google Shape;930;p113"/>
          <p:cNvPicPr preferRelativeResize="0"/>
          <p:nvPr/>
        </p:nvPicPr>
        <p:blipFill rotWithShape="1">
          <a:blip r:embed="rId3">
            <a:alphaModFix/>
          </a:blip>
          <a:srcRect b="0" l="0" r="0" t="0"/>
          <a:stretch/>
        </p:blipFill>
        <p:spPr>
          <a:xfrm>
            <a:off x="0" y="0"/>
            <a:ext cx="9144000" cy="514350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4" name="Shape 934"/>
        <p:cNvGrpSpPr/>
        <p:nvPr/>
      </p:nvGrpSpPr>
      <p:grpSpPr>
        <a:xfrm>
          <a:off x="0" y="0"/>
          <a:ext cx="0" cy="0"/>
          <a:chOff x="0" y="0"/>
          <a:chExt cx="0" cy="0"/>
        </a:xfrm>
      </p:grpSpPr>
      <p:sp>
        <p:nvSpPr>
          <p:cNvPr id="935" name="Google Shape;935;p114"/>
          <p:cNvSpPr txBox="1"/>
          <p:nvPr>
            <p:ph type="title"/>
          </p:nvPr>
        </p:nvSpPr>
        <p:spPr>
          <a:xfrm>
            <a:off x="171829" y="189912"/>
            <a:ext cx="8343521" cy="723683"/>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lt1"/>
              </a:buClr>
              <a:buSzPts val="3300"/>
              <a:buFont typeface="Gill Sans"/>
              <a:buNone/>
            </a:pPr>
            <a:r>
              <a:rPr lang="en"/>
              <a:t>Flash Flooding</a:t>
            </a:r>
            <a:endParaRPr/>
          </a:p>
        </p:txBody>
      </p:sp>
      <p:pic>
        <p:nvPicPr>
          <p:cNvPr descr="C:\Users\peter.jung\Downloads\IMG_0040.JPG" id="936" name="Google Shape;936;p114"/>
          <p:cNvPicPr preferRelativeResize="0"/>
          <p:nvPr/>
        </p:nvPicPr>
        <p:blipFill rotWithShape="1">
          <a:blip r:embed="rId3">
            <a:alphaModFix/>
          </a:blip>
          <a:srcRect b="0" l="0" r="0" t="0"/>
          <a:stretch/>
        </p:blipFill>
        <p:spPr>
          <a:xfrm>
            <a:off x="6354661" y="1082026"/>
            <a:ext cx="2720698" cy="3627597"/>
          </a:xfrm>
          <a:prstGeom prst="rect">
            <a:avLst/>
          </a:prstGeom>
          <a:noFill/>
          <a:ln>
            <a:noFill/>
          </a:ln>
        </p:spPr>
      </p:pic>
      <p:pic>
        <p:nvPicPr>
          <p:cNvPr id="937" name="Google Shape;937;p114"/>
          <p:cNvPicPr preferRelativeResize="0"/>
          <p:nvPr/>
        </p:nvPicPr>
        <p:blipFill>
          <a:blip r:embed="rId4">
            <a:alphaModFix/>
          </a:blip>
          <a:stretch>
            <a:fillRect/>
          </a:stretch>
        </p:blipFill>
        <p:spPr>
          <a:xfrm>
            <a:off x="152400" y="1065995"/>
            <a:ext cx="6049862" cy="366997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1" name="Shape 941"/>
        <p:cNvGrpSpPr/>
        <p:nvPr/>
      </p:nvGrpSpPr>
      <p:grpSpPr>
        <a:xfrm>
          <a:off x="0" y="0"/>
          <a:ext cx="0" cy="0"/>
          <a:chOff x="0" y="0"/>
          <a:chExt cx="0" cy="0"/>
        </a:xfrm>
      </p:grpSpPr>
      <p:sp>
        <p:nvSpPr>
          <p:cNvPr id="942" name="Google Shape;942;p115"/>
          <p:cNvSpPr txBox="1"/>
          <p:nvPr>
            <p:ph type="title"/>
          </p:nvPr>
        </p:nvSpPr>
        <p:spPr>
          <a:xfrm>
            <a:off x="171829" y="189912"/>
            <a:ext cx="8343521" cy="723683"/>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lt1"/>
              </a:buClr>
              <a:buSzPts val="3300"/>
              <a:buFont typeface="Gill Sans"/>
              <a:buNone/>
            </a:pPr>
            <a:r>
              <a:rPr lang="en"/>
              <a:t>Areal Flooding</a:t>
            </a:r>
            <a:endParaRPr/>
          </a:p>
        </p:txBody>
      </p:sp>
      <p:sp>
        <p:nvSpPr>
          <p:cNvPr id="943" name="Google Shape;943;p115"/>
          <p:cNvSpPr txBox="1"/>
          <p:nvPr>
            <p:ph idx="1" type="body"/>
          </p:nvPr>
        </p:nvSpPr>
        <p:spPr>
          <a:xfrm>
            <a:off x="0" y="1143000"/>
            <a:ext cx="4446600" cy="3429000"/>
          </a:xfrm>
          <a:prstGeom prst="rect">
            <a:avLst/>
          </a:prstGeom>
          <a:noFill/>
          <a:ln>
            <a:noFill/>
          </a:ln>
        </p:spPr>
        <p:txBody>
          <a:bodyPr anchorCtr="0" anchor="t" bIns="34275" lIns="68575" spcFirstLastPara="1" rIns="68575" wrap="square" tIns="34275">
            <a:noAutofit/>
          </a:bodyPr>
          <a:lstStyle/>
          <a:p>
            <a:pPr indent="-177800" lvl="0" marL="177800" rtl="0" algn="l">
              <a:lnSpc>
                <a:spcPct val="90000"/>
              </a:lnSpc>
              <a:spcBef>
                <a:spcPts val="0"/>
              </a:spcBef>
              <a:spcAft>
                <a:spcPts val="0"/>
              </a:spcAft>
              <a:buClr>
                <a:schemeClr val="dk1"/>
              </a:buClr>
              <a:buSzPts val="2200"/>
              <a:buChar char="•"/>
            </a:pPr>
            <a:r>
              <a:rPr lang="en" sz="2200"/>
              <a:t>Slower Rises on small (ungauged) streams and creeks</a:t>
            </a:r>
            <a:endParaRPr sz="2200"/>
          </a:p>
          <a:p>
            <a:pPr indent="-203200" lvl="1" marL="520700" rtl="0" algn="l">
              <a:lnSpc>
                <a:spcPct val="90000"/>
              </a:lnSpc>
              <a:spcBef>
                <a:spcPts val="400"/>
              </a:spcBef>
              <a:spcAft>
                <a:spcPts val="0"/>
              </a:spcAft>
              <a:buClr>
                <a:schemeClr val="dk1"/>
              </a:buClr>
              <a:buSzPts val="2200"/>
              <a:buChar char="•"/>
            </a:pPr>
            <a:r>
              <a:rPr lang="en" sz="2200"/>
              <a:t>Mainly driven by...</a:t>
            </a:r>
            <a:endParaRPr sz="2200"/>
          </a:p>
          <a:p>
            <a:pPr indent="-190500" lvl="2" marL="863600" rtl="0" algn="l">
              <a:lnSpc>
                <a:spcPct val="90000"/>
              </a:lnSpc>
              <a:spcBef>
                <a:spcPts val="400"/>
              </a:spcBef>
              <a:spcAft>
                <a:spcPts val="0"/>
              </a:spcAft>
              <a:buClr>
                <a:schemeClr val="dk1"/>
              </a:buClr>
              <a:buSzPts val="1800"/>
              <a:buChar char="•"/>
            </a:pPr>
            <a:r>
              <a:rPr lang="en" sz="1800"/>
              <a:t>Slow moving, prolonged rain events</a:t>
            </a:r>
            <a:endParaRPr sz="1800"/>
          </a:p>
          <a:p>
            <a:pPr indent="-190500" lvl="2" marL="863600" rtl="0" algn="l">
              <a:lnSpc>
                <a:spcPct val="90000"/>
              </a:lnSpc>
              <a:spcBef>
                <a:spcPts val="400"/>
              </a:spcBef>
              <a:spcAft>
                <a:spcPts val="0"/>
              </a:spcAft>
              <a:buClr>
                <a:schemeClr val="dk1"/>
              </a:buClr>
              <a:buSzPts val="1800"/>
              <a:buChar char="•"/>
            </a:pPr>
            <a:r>
              <a:rPr lang="en" sz="1800"/>
              <a:t>Repeated rainfall over the same area</a:t>
            </a:r>
            <a:endParaRPr sz="800"/>
          </a:p>
          <a:p>
            <a:pPr indent="-203200" lvl="1" marL="520700" rtl="0" algn="l">
              <a:lnSpc>
                <a:spcPct val="90000"/>
              </a:lnSpc>
              <a:spcBef>
                <a:spcPts val="400"/>
              </a:spcBef>
              <a:spcAft>
                <a:spcPts val="0"/>
              </a:spcAft>
              <a:buClr>
                <a:schemeClr val="dk1"/>
              </a:buClr>
              <a:buSzPts val="2200"/>
              <a:buChar char="•"/>
            </a:pPr>
            <a:r>
              <a:rPr lang="en" sz="2200"/>
              <a:t>Situations where streams and creeks respond after several hours of rain</a:t>
            </a:r>
            <a:endParaRPr sz="2200"/>
          </a:p>
          <a:p>
            <a:pPr indent="-203200" lvl="1" marL="520700" rtl="0" algn="l">
              <a:lnSpc>
                <a:spcPct val="90000"/>
              </a:lnSpc>
              <a:spcBef>
                <a:spcPts val="400"/>
              </a:spcBef>
              <a:spcAft>
                <a:spcPts val="0"/>
              </a:spcAft>
              <a:buClr>
                <a:schemeClr val="dk1"/>
              </a:buClr>
              <a:buSzPts val="2200"/>
              <a:buChar char="•"/>
            </a:pPr>
            <a:r>
              <a:rPr lang="en" sz="2200"/>
              <a:t>More of a threat to                                                                PROPERTY than LIFE</a:t>
            </a:r>
            <a:endParaRPr sz="2200"/>
          </a:p>
          <a:p>
            <a:pPr indent="0" lvl="1" marL="203200" rtl="0" algn="l">
              <a:lnSpc>
                <a:spcPct val="90000"/>
              </a:lnSpc>
              <a:spcBef>
                <a:spcPts val="400"/>
              </a:spcBef>
              <a:spcAft>
                <a:spcPts val="0"/>
              </a:spcAft>
              <a:buClr>
                <a:schemeClr val="dk1"/>
              </a:buClr>
              <a:buSzPts val="1800"/>
              <a:buNone/>
            </a:pPr>
            <a:r>
              <a:t/>
            </a:r>
            <a:endParaRPr sz="1100"/>
          </a:p>
          <a:p>
            <a:pPr indent="-63500" lvl="1" marL="520700" rtl="0" algn="l">
              <a:lnSpc>
                <a:spcPct val="90000"/>
              </a:lnSpc>
              <a:spcBef>
                <a:spcPts val="400"/>
              </a:spcBef>
              <a:spcAft>
                <a:spcPts val="0"/>
              </a:spcAft>
              <a:buClr>
                <a:schemeClr val="dk1"/>
              </a:buClr>
              <a:buSzPts val="1800"/>
              <a:buNone/>
            </a:pPr>
            <a:r>
              <a:t/>
            </a:r>
            <a:endParaRPr sz="1100"/>
          </a:p>
        </p:txBody>
      </p:sp>
      <p:pic>
        <p:nvPicPr>
          <p:cNvPr descr="http://media.pennlive.com/patriot-news/photo/flash-flooding-in-central-pennsylvania-d88fcb3b1ce5566e.jpg" id="944" name="Google Shape;944;p115"/>
          <p:cNvPicPr preferRelativeResize="0"/>
          <p:nvPr/>
        </p:nvPicPr>
        <p:blipFill rotWithShape="1">
          <a:blip r:embed="rId3">
            <a:alphaModFix/>
          </a:blip>
          <a:srcRect b="0" l="0" r="0" t="0"/>
          <a:stretch/>
        </p:blipFill>
        <p:spPr>
          <a:xfrm>
            <a:off x="4446625" y="1510019"/>
            <a:ext cx="4642847" cy="2784097"/>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8" name="Shape 948"/>
        <p:cNvGrpSpPr/>
        <p:nvPr/>
      </p:nvGrpSpPr>
      <p:grpSpPr>
        <a:xfrm>
          <a:off x="0" y="0"/>
          <a:ext cx="0" cy="0"/>
          <a:chOff x="0" y="0"/>
          <a:chExt cx="0" cy="0"/>
        </a:xfrm>
      </p:grpSpPr>
      <p:pic>
        <p:nvPicPr>
          <p:cNvPr id="949" name="Google Shape;949;p116"/>
          <p:cNvPicPr preferRelativeResize="0"/>
          <p:nvPr/>
        </p:nvPicPr>
        <p:blipFill rotWithShape="1">
          <a:blip r:embed="rId3">
            <a:alphaModFix/>
          </a:blip>
          <a:srcRect b="12853" l="0" r="0" t="12149"/>
          <a:stretch/>
        </p:blipFill>
        <p:spPr>
          <a:xfrm>
            <a:off x="0" y="0"/>
            <a:ext cx="9144000" cy="5143500"/>
          </a:xfrm>
          <a:prstGeom prst="rect">
            <a:avLst/>
          </a:prstGeom>
          <a:noFill/>
          <a:ln>
            <a:noFill/>
          </a:ln>
        </p:spPr>
      </p:pic>
      <p:sp>
        <p:nvSpPr>
          <p:cNvPr id="950" name="Google Shape;950;p116"/>
          <p:cNvSpPr txBox="1"/>
          <p:nvPr>
            <p:ph type="ctrTitle"/>
          </p:nvPr>
        </p:nvSpPr>
        <p:spPr>
          <a:xfrm>
            <a:off x="1143000" y="1390651"/>
            <a:ext cx="6858000" cy="1241821"/>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Clr>
                <a:schemeClr val="lt1"/>
              </a:buClr>
              <a:buSzPts val="4500"/>
              <a:buFont typeface="Gill Sans"/>
              <a:buNone/>
            </a:pPr>
            <a:r>
              <a:rPr lang="en" sz="5400"/>
              <a:t>Spotter Reporting Guidelines</a:t>
            </a:r>
            <a:endParaRPr sz="5400"/>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54" name="Shape 954"/>
        <p:cNvGrpSpPr/>
        <p:nvPr/>
      </p:nvGrpSpPr>
      <p:grpSpPr>
        <a:xfrm>
          <a:off x="0" y="0"/>
          <a:ext cx="0" cy="0"/>
          <a:chOff x="0" y="0"/>
          <a:chExt cx="0" cy="0"/>
        </a:xfrm>
      </p:grpSpPr>
      <p:sp>
        <p:nvSpPr>
          <p:cNvPr id="955" name="Google Shape;955;p117"/>
          <p:cNvSpPr/>
          <p:nvPr/>
        </p:nvSpPr>
        <p:spPr>
          <a:xfrm>
            <a:off x="5561901" y="0"/>
            <a:ext cx="3582099" cy="986896"/>
          </a:xfrm>
          <a:prstGeom prst="rect">
            <a:avLst/>
          </a:prstGeom>
          <a:solidFill>
            <a:srgbClr val="0000A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pic>
        <p:nvPicPr>
          <p:cNvPr id="956" name="Google Shape;956;p117"/>
          <p:cNvPicPr preferRelativeResize="0"/>
          <p:nvPr/>
        </p:nvPicPr>
        <p:blipFill rotWithShape="1">
          <a:blip r:embed="rId3">
            <a:alphaModFix/>
          </a:blip>
          <a:srcRect b="7315" l="0" r="0" t="34145"/>
          <a:stretch/>
        </p:blipFill>
        <p:spPr>
          <a:xfrm>
            <a:off x="0" y="986896"/>
            <a:ext cx="9144000" cy="3735006"/>
          </a:xfrm>
          <a:prstGeom prst="rect">
            <a:avLst/>
          </a:prstGeom>
          <a:blipFill rotWithShape="1">
            <a:blip r:embed="rId4">
              <a:alphaModFix/>
            </a:blip>
            <a:stretch>
              <a:fillRect b="0" l="0" r="0" t="0"/>
            </a:stretch>
          </a:blipFill>
          <a:ln>
            <a:noFill/>
          </a:ln>
        </p:spPr>
      </p:pic>
      <p:sp>
        <p:nvSpPr>
          <p:cNvPr id="957" name="Google Shape;957;p117"/>
          <p:cNvSpPr txBox="1"/>
          <p:nvPr>
            <p:ph type="title"/>
          </p:nvPr>
        </p:nvSpPr>
        <p:spPr>
          <a:xfrm>
            <a:off x="171829" y="189912"/>
            <a:ext cx="8343521" cy="723683"/>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rgbClr val="000000"/>
              </a:buClr>
              <a:buSzPts val="3300"/>
              <a:buFont typeface="Gill Sans"/>
              <a:buNone/>
            </a:pPr>
            <a:r>
              <a:rPr lang="en">
                <a:solidFill>
                  <a:schemeClr val="lt1"/>
                </a:solidFill>
              </a:rPr>
              <a:t>Poll Question</a:t>
            </a:r>
            <a:endParaRPr/>
          </a:p>
        </p:txBody>
      </p:sp>
      <p:sp>
        <p:nvSpPr>
          <p:cNvPr id="958" name="Google Shape;958;p117"/>
          <p:cNvSpPr txBox="1"/>
          <p:nvPr>
            <p:ph idx="1" type="body"/>
          </p:nvPr>
        </p:nvSpPr>
        <p:spPr>
          <a:xfrm>
            <a:off x="171829" y="1176808"/>
            <a:ext cx="8680405" cy="1191065"/>
          </a:xfrm>
          <a:prstGeom prst="rect">
            <a:avLst/>
          </a:prstGeom>
          <a:noFill/>
          <a:ln>
            <a:noFill/>
          </a:ln>
        </p:spPr>
        <p:txBody>
          <a:bodyPr anchorCtr="0" anchor="t" bIns="34275" lIns="68575" spcFirstLastPara="1" rIns="68575" wrap="square" tIns="34275">
            <a:spAutoFit/>
          </a:bodyPr>
          <a:lstStyle/>
          <a:p>
            <a:pPr indent="0" lvl="0" marL="165100" rtl="0" algn="l">
              <a:lnSpc>
                <a:spcPct val="90000"/>
              </a:lnSpc>
              <a:spcBef>
                <a:spcPts val="0"/>
              </a:spcBef>
              <a:spcAft>
                <a:spcPts val="0"/>
              </a:spcAft>
              <a:buClr>
                <a:srgbClr val="00B050"/>
              </a:buClr>
              <a:buSzPts val="2400"/>
              <a:buNone/>
            </a:pPr>
            <a:r>
              <a:rPr lang="en" sz="2700">
                <a:solidFill>
                  <a:schemeClr val="lt1"/>
                </a:solidFill>
              </a:rPr>
              <a:t>True or False: It is safe to chase storms, especially at night</a:t>
            </a:r>
            <a:endParaRPr sz="1100"/>
          </a:p>
          <a:p>
            <a:pPr indent="0" lvl="0" marL="165100" rtl="0" algn="l">
              <a:lnSpc>
                <a:spcPct val="90000"/>
              </a:lnSpc>
              <a:spcBef>
                <a:spcPts val="0"/>
              </a:spcBef>
              <a:spcAft>
                <a:spcPts val="0"/>
              </a:spcAft>
              <a:buClr>
                <a:srgbClr val="00B050"/>
              </a:buClr>
              <a:buSzPts val="2400"/>
              <a:buNone/>
            </a:pPr>
            <a:r>
              <a:rPr lang="en" sz="2700">
                <a:solidFill>
                  <a:schemeClr val="lt1"/>
                </a:solidFill>
              </a:rPr>
              <a:t>a. True</a:t>
            </a:r>
            <a:endParaRPr sz="1100"/>
          </a:p>
          <a:p>
            <a:pPr indent="0" lvl="0" marL="165100" rtl="0" algn="l">
              <a:lnSpc>
                <a:spcPct val="90000"/>
              </a:lnSpc>
              <a:spcBef>
                <a:spcPts val="0"/>
              </a:spcBef>
              <a:spcAft>
                <a:spcPts val="0"/>
              </a:spcAft>
              <a:buClr>
                <a:srgbClr val="00B050"/>
              </a:buClr>
              <a:buSzPts val="2400"/>
              <a:buNone/>
            </a:pPr>
            <a:r>
              <a:rPr lang="en" sz="2700">
                <a:solidFill>
                  <a:schemeClr val="lt1"/>
                </a:solidFill>
              </a:rPr>
              <a:t>b. False</a:t>
            </a:r>
            <a:endParaRPr sz="2700">
              <a:solidFill>
                <a:schemeClr val="lt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5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5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58">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46"/>
          <p:cNvSpPr txBox="1"/>
          <p:nvPr>
            <p:ph type="title"/>
          </p:nvPr>
        </p:nvSpPr>
        <p:spPr>
          <a:xfrm>
            <a:off x="171829" y="189912"/>
            <a:ext cx="8343521" cy="723683"/>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Gill Sans"/>
              <a:buNone/>
            </a:pPr>
            <a:r>
              <a:rPr lang="en"/>
              <a:t>Poll Question</a:t>
            </a:r>
            <a:endParaRPr/>
          </a:p>
        </p:txBody>
      </p:sp>
      <p:sp>
        <p:nvSpPr>
          <p:cNvPr id="292" name="Google Shape;292;p46"/>
          <p:cNvSpPr txBox="1"/>
          <p:nvPr>
            <p:ph idx="1" type="body"/>
          </p:nvPr>
        </p:nvSpPr>
        <p:spPr>
          <a:xfrm>
            <a:off x="155187" y="965966"/>
            <a:ext cx="8833625" cy="3554146"/>
          </a:xfrm>
          <a:prstGeom prst="rect">
            <a:avLst/>
          </a:prstGeom>
          <a:noFill/>
          <a:ln>
            <a:noFill/>
          </a:ln>
        </p:spPr>
        <p:txBody>
          <a:bodyPr anchorCtr="0" anchor="ctr" bIns="34275" lIns="68575" spcFirstLastPara="1" rIns="68575" wrap="square" tIns="34275">
            <a:noAutofit/>
          </a:bodyPr>
          <a:lstStyle/>
          <a:p>
            <a:pPr indent="0" lvl="0" marL="38100" rtl="0" algn="l">
              <a:lnSpc>
                <a:spcPct val="90000"/>
              </a:lnSpc>
              <a:spcBef>
                <a:spcPts val="800"/>
              </a:spcBef>
              <a:spcAft>
                <a:spcPts val="0"/>
              </a:spcAft>
              <a:buSzPts val="2100"/>
              <a:buNone/>
            </a:pPr>
            <a:r>
              <a:rPr lang="en" sz="4500"/>
              <a:t>When was the last time you took a SKYWARN training course?</a:t>
            </a:r>
            <a:endParaRPr sz="2400"/>
          </a:p>
          <a:p>
            <a:pPr indent="0" lvl="1" marL="406400" rtl="0" algn="l">
              <a:lnSpc>
                <a:spcPct val="90000"/>
              </a:lnSpc>
              <a:spcBef>
                <a:spcPts val="400"/>
              </a:spcBef>
              <a:spcAft>
                <a:spcPts val="0"/>
              </a:spcAft>
              <a:buSzPts val="1800"/>
              <a:buNone/>
            </a:pPr>
            <a:r>
              <a:t/>
            </a:r>
            <a:endParaRPr sz="1200"/>
          </a:p>
          <a:p>
            <a:pPr indent="-260350" lvl="3" marL="1371600" rtl="0" algn="l">
              <a:lnSpc>
                <a:spcPct val="90000"/>
              </a:lnSpc>
              <a:spcBef>
                <a:spcPts val="400"/>
              </a:spcBef>
              <a:spcAft>
                <a:spcPts val="0"/>
              </a:spcAft>
              <a:buSzPts val="2700"/>
              <a:buChar char="•"/>
            </a:pPr>
            <a:r>
              <a:rPr lang="en" sz="2700">
                <a:latin typeface="Gill Sans"/>
                <a:ea typeface="Gill Sans"/>
                <a:cs typeface="Gill Sans"/>
                <a:sym typeface="Gill Sans"/>
              </a:rPr>
              <a:t>This is my first time</a:t>
            </a:r>
            <a:endParaRPr/>
          </a:p>
          <a:p>
            <a:pPr indent="-260350" lvl="3" marL="1371600" rtl="0" algn="l">
              <a:lnSpc>
                <a:spcPct val="90000"/>
              </a:lnSpc>
              <a:spcBef>
                <a:spcPts val="400"/>
              </a:spcBef>
              <a:spcAft>
                <a:spcPts val="0"/>
              </a:spcAft>
              <a:buSzPts val="2700"/>
              <a:buChar char="•"/>
            </a:pPr>
            <a:r>
              <a:rPr lang="en" sz="2700">
                <a:latin typeface="Gill Sans"/>
                <a:ea typeface="Gill Sans"/>
                <a:cs typeface="Gill Sans"/>
                <a:sym typeface="Gill Sans"/>
              </a:rPr>
              <a:t>Within the last 2 years</a:t>
            </a:r>
            <a:endParaRPr/>
          </a:p>
          <a:p>
            <a:pPr indent="-260350" lvl="3" marL="1371600" rtl="0" algn="l">
              <a:lnSpc>
                <a:spcPct val="90000"/>
              </a:lnSpc>
              <a:spcBef>
                <a:spcPts val="400"/>
              </a:spcBef>
              <a:spcAft>
                <a:spcPts val="0"/>
              </a:spcAft>
              <a:buSzPts val="2700"/>
              <a:buChar char="•"/>
            </a:pPr>
            <a:r>
              <a:rPr lang="en" sz="2700">
                <a:latin typeface="Gill Sans"/>
                <a:ea typeface="Gill Sans"/>
                <a:cs typeface="Gill Sans"/>
                <a:sym typeface="Gill Sans"/>
              </a:rPr>
              <a:t>2-4 years ago</a:t>
            </a:r>
            <a:endParaRPr/>
          </a:p>
          <a:p>
            <a:pPr indent="-260350" lvl="3" marL="1371600" rtl="0" algn="l">
              <a:lnSpc>
                <a:spcPct val="90000"/>
              </a:lnSpc>
              <a:spcBef>
                <a:spcPts val="400"/>
              </a:spcBef>
              <a:spcAft>
                <a:spcPts val="0"/>
              </a:spcAft>
              <a:buSzPts val="2700"/>
              <a:buChar char="•"/>
            </a:pPr>
            <a:r>
              <a:rPr lang="en" sz="2700">
                <a:latin typeface="Gill Sans"/>
                <a:ea typeface="Gill Sans"/>
                <a:cs typeface="Gill Sans"/>
                <a:sym typeface="Gill Sans"/>
              </a:rPr>
              <a:t>4-8 years ago</a:t>
            </a:r>
            <a:endParaRPr/>
          </a:p>
          <a:p>
            <a:pPr indent="-260350" lvl="3" marL="1371600" rtl="0" algn="l">
              <a:lnSpc>
                <a:spcPct val="90000"/>
              </a:lnSpc>
              <a:spcBef>
                <a:spcPts val="400"/>
              </a:spcBef>
              <a:spcAft>
                <a:spcPts val="0"/>
              </a:spcAft>
              <a:buSzPts val="2700"/>
              <a:buChar char="•"/>
            </a:pPr>
            <a:r>
              <a:rPr lang="en" sz="2700">
                <a:latin typeface="Gill Sans"/>
                <a:ea typeface="Gill Sans"/>
                <a:cs typeface="Gill Sans"/>
                <a:sym typeface="Gill Sans"/>
              </a:rPr>
              <a:t>&gt;8 years ago</a:t>
            </a:r>
            <a:endParaRPr/>
          </a:p>
        </p:txBody>
      </p:sp>
      <p:pic>
        <p:nvPicPr>
          <p:cNvPr descr="http://www.redrok.com/images/skywarn9.gif" id="293" name="Google Shape;293;p46"/>
          <p:cNvPicPr preferRelativeResize="0"/>
          <p:nvPr/>
        </p:nvPicPr>
        <p:blipFill rotWithShape="1">
          <a:blip r:embed="rId3">
            <a:alphaModFix/>
          </a:blip>
          <a:srcRect b="0" l="0" r="0" t="0"/>
          <a:stretch/>
        </p:blipFill>
        <p:spPr>
          <a:xfrm>
            <a:off x="6238269" y="2571750"/>
            <a:ext cx="1510729" cy="1955269"/>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62" name="Shape 962"/>
        <p:cNvGrpSpPr/>
        <p:nvPr/>
      </p:nvGrpSpPr>
      <p:grpSpPr>
        <a:xfrm>
          <a:off x="0" y="0"/>
          <a:ext cx="0" cy="0"/>
          <a:chOff x="0" y="0"/>
          <a:chExt cx="0" cy="0"/>
        </a:xfrm>
      </p:grpSpPr>
      <p:sp>
        <p:nvSpPr>
          <p:cNvPr id="963" name="Google Shape;963;p118"/>
          <p:cNvSpPr/>
          <p:nvPr/>
        </p:nvSpPr>
        <p:spPr>
          <a:xfrm>
            <a:off x="5561901" y="0"/>
            <a:ext cx="3582099" cy="986896"/>
          </a:xfrm>
          <a:prstGeom prst="rect">
            <a:avLst/>
          </a:prstGeom>
          <a:solidFill>
            <a:srgbClr val="0000A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pic>
        <p:nvPicPr>
          <p:cNvPr id="964" name="Google Shape;964;p118"/>
          <p:cNvPicPr preferRelativeResize="0"/>
          <p:nvPr/>
        </p:nvPicPr>
        <p:blipFill rotWithShape="1">
          <a:blip r:embed="rId3">
            <a:alphaModFix/>
          </a:blip>
          <a:srcRect b="7315" l="0" r="0" t="34145"/>
          <a:stretch/>
        </p:blipFill>
        <p:spPr>
          <a:xfrm>
            <a:off x="0" y="986896"/>
            <a:ext cx="9144000" cy="3735006"/>
          </a:xfrm>
          <a:prstGeom prst="rect">
            <a:avLst/>
          </a:prstGeom>
          <a:blipFill rotWithShape="1">
            <a:blip r:embed="rId4">
              <a:alphaModFix/>
            </a:blip>
            <a:stretch>
              <a:fillRect b="0" l="0" r="0" t="0"/>
            </a:stretch>
          </a:blipFill>
          <a:ln>
            <a:noFill/>
          </a:ln>
        </p:spPr>
      </p:pic>
      <p:sp>
        <p:nvSpPr>
          <p:cNvPr id="965" name="Google Shape;965;p118"/>
          <p:cNvSpPr txBox="1"/>
          <p:nvPr>
            <p:ph type="title"/>
          </p:nvPr>
        </p:nvSpPr>
        <p:spPr>
          <a:xfrm>
            <a:off x="171829" y="189912"/>
            <a:ext cx="8343521" cy="723683"/>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rgbClr val="000000"/>
              </a:buClr>
              <a:buSzPts val="3300"/>
              <a:buFont typeface="Gill Sans"/>
              <a:buNone/>
            </a:pPr>
            <a:r>
              <a:rPr lang="en">
                <a:solidFill>
                  <a:schemeClr val="lt1"/>
                </a:solidFill>
              </a:rPr>
              <a:t>Poll Question</a:t>
            </a:r>
            <a:endParaRPr/>
          </a:p>
        </p:txBody>
      </p:sp>
      <p:sp>
        <p:nvSpPr>
          <p:cNvPr id="966" name="Google Shape;966;p118"/>
          <p:cNvSpPr txBox="1"/>
          <p:nvPr>
            <p:ph idx="1" type="body"/>
          </p:nvPr>
        </p:nvSpPr>
        <p:spPr>
          <a:xfrm>
            <a:off x="171829" y="1176808"/>
            <a:ext cx="8680405" cy="1191065"/>
          </a:xfrm>
          <a:prstGeom prst="rect">
            <a:avLst/>
          </a:prstGeom>
          <a:noFill/>
          <a:ln>
            <a:noFill/>
          </a:ln>
        </p:spPr>
        <p:txBody>
          <a:bodyPr anchorCtr="0" anchor="t" bIns="34275" lIns="68575" spcFirstLastPara="1" rIns="68575" wrap="square" tIns="34275">
            <a:spAutoFit/>
          </a:bodyPr>
          <a:lstStyle/>
          <a:p>
            <a:pPr indent="0" lvl="0" marL="165100" rtl="0" algn="l">
              <a:lnSpc>
                <a:spcPct val="90000"/>
              </a:lnSpc>
              <a:spcBef>
                <a:spcPts val="0"/>
              </a:spcBef>
              <a:spcAft>
                <a:spcPts val="0"/>
              </a:spcAft>
              <a:buClr>
                <a:srgbClr val="00B050"/>
              </a:buClr>
              <a:buSzPts val="2400"/>
              <a:buNone/>
            </a:pPr>
            <a:r>
              <a:rPr lang="en" sz="2700">
                <a:solidFill>
                  <a:schemeClr val="lt1"/>
                </a:solidFill>
              </a:rPr>
              <a:t>True or False: It is safe to chase storms, especially at night</a:t>
            </a:r>
            <a:endParaRPr sz="1100"/>
          </a:p>
          <a:p>
            <a:pPr indent="0" lvl="0" marL="165100" rtl="0" algn="l">
              <a:lnSpc>
                <a:spcPct val="90000"/>
              </a:lnSpc>
              <a:spcBef>
                <a:spcPts val="0"/>
              </a:spcBef>
              <a:spcAft>
                <a:spcPts val="0"/>
              </a:spcAft>
              <a:buClr>
                <a:srgbClr val="00B050"/>
              </a:buClr>
              <a:buSzPts val="2400"/>
              <a:buNone/>
            </a:pPr>
            <a:r>
              <a:rPr lang="en" sz="2700">
                <a:solidFill>
                  <a:schemeClr val="lt1"/>
                </a:solidFill>
              </a:rPr>
              <a:t>a. True</a:t>
            </a:r>
            <a:endParaRPr sz="1100"/>
          </a:p>
          <a:p>
            <a:pPr indent="0" lvl="0" marL="165100" rtl="0" algn="l">
              <a:lnSpc>
                <a:spcPct val="90000"/>
              </a:lnSpc>
              <a:spcBef>
                <a:spcPts val="0"/>
              </a:spcBef>
              <a:spcAft>
                <a:spcPts val="0"/>
              </a:spcAft>
              <a:buClr>
                <a:srgbClr val="00B050"/>
              </a:buClr>
              <a:buSzPts val="2400"/>
              <a:buNone/>
            </a:pPr>
            <a:r>
              <a:rPr lang="en" sz="2700">
                <a:solidFill>
                  <a:schemeClr val="lt1"/>
                </a:solidFill>
              </a:rPr>
              <a:t>b. False</a:t>
            </a:r>
            <a:endParaRPr sz="2700">
              <a:solidFill>
                <a:schemeClr val="lt1"/>
              </a:solidFill>
            </a:endParaRPr>
          </a:p>
        </p:txBody>
      </p:sp>
      <p:sp>
        <p:nvSpPr>
          <p:cNvPr id="967" name="Google Shape;967;p118"/>
          <p:cNvSpPr/>
          <p:nvPr/>
        </p:nvSpPr>
        <p:spPr>
          <a:xfrm>
            <a:off x="234995" y="1900491"/>
            <a:ext cx="1389268" cy="467382"/>
          </a:xfrm>
          <a:prstGeom prst="ellipse">
            <a:avLst/>
          </a:prstGeom>
          <a:noFill/>
          <a:ln cap="flat" cmpd="sng" w="25400">
            <a:solidFill>
              <a:srgbClr val="FFFF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1" name="Shape 971"/>
        <p:cNvGrpSpPr/>
        <p:nvPr/>
      </p:nvGrpSpPr>
      <p:grpSpPr>
        <a:xfrm>
          <a:off x="0" y="0"/>
          <a:ext cx="0" cy="0"/>
          <a:chOff x="0" y="0"/>
          <a:chExt cx="0" cy="0"/>
        </a:xfrm>
      </p:grpSpPr>
      <p:sp>
        <p:nvSpPr>
          <p:cNvPr id="972" name="Google Shape;972;p119"/>
          <p:cNvSpPr/>
          <p:nvPr/>
        </p:nvSpPr>
        <p:spPr>
          <a:xfrm>
            <a:off x="5561901" y="0"/>
            <a:ext cx="3582099" cy="986896"/>
          </a:xfrm>
          <a:prstGeom prst="rect">
            <a:avLst/>
          </a:prstGeom>
          <a:solidFill>
            <a:srgbClr val="0000A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pic>
        <p:nvPicPr>
          <p:cNvPr id="973" name="Google Shape;973;p119"/>
          <p:cNvPicPr preferRelativeResize="0"/>
          <p:nvPr/>
        </p:nvPicPr>
        <p:blipFill rotWithShape="1">
          <a:blip r:embed="rId3">
            <a:alphaModFix/>
          </a:blip>
          <a:srcRect b="7315" l="0" r="0" t="34145"/>
          <a:stretch/>
        </p:blipFill>
        <p:spPr>
          <a:xfrm>
            <a:off x="1" y="986896"/>
            <a:ext cx="9144000" cy="3735006"/>
          </a:xfrm>
          <a:prstGeom prst="rect">
            <a:avLst/>
          </a:prstGeom>
          <a:blipFill rotWithShape="1">
            <a:blip r:embed="rId4">
              <a:alphaModFix/>
            </a:blip>
            <a:stretch>
              <a:fillRect b="0" l="0" r="0" t="0"/>
            </a:stretch>
          </a:blipFill>
          <a:ln>
            <a:noFill/>
          </a:ln>
        </p:spPr>
      </p:pic>
      <p:sp>
        <p:nvSpPr>
          <p:cNvPr id="974" name="Google Shape;974;p119"/>
          <p:cNvSpPr txBox="1"/>
          <p:nvPr>
            <p:ph type="title"/>
          </p:nvPr>
        </p:nvSpPr>
        <p:spPr>
          <a:xfrm>
            <a:off x="171829" y="189912"/>
            <a:ext cx="8343521" cy="723683"/>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rgbClr val="000000"/>
              </a:buClr>
              <a:buSzPts val="3300"/>
              <a:buFont typeface="Gill Sans"/>
              <a:buNone/>
            </a:pPr>
            <a:r>
              <a:rPr lang="en">
                <a:solidFill>
                  <a:schemeClr val="lt1"/>
                </a:solidFill>
              </a:rPr>
              <a:t>What a spotter IS</a:t>
            </a:r>
            <a:endParaRPr/>
          </a:p>
        </p:txBody>
      </p:sp>
      <p:sp>
        <p:nvSpPr>
          <p:cNvPr id="975" name="Google Shape;975;p119"/>
          <p:cNvSpPr txBox="1"/>
          <p:nvPr>
            <p:ph idx="1" type="body"/>
          </p:nvPr>
        </p:nvSpPr>
        <p:spPr>
          <a:xfrm>
            <a:off x="171829" y="1176798"/>
            <a:ext cx="3943200" cy="2833800"/>
          </a:xfrm>
          <a:prstGeom prst="rect">
            <a:avLst/>
          </a:prstGeom>
          <a:noFill/>
          <a:ln>
            <a:noFill/>
          </a:ln>
        </p:spPr>
        <p:txBody>
          <a:bodyPr anchorCtr="0" anchor="t" bIns="34275" lIns="68575" spcFirstLastPara="1" rIns="68575" wrap="square" tIns="34275">
            <a:spAutoFit/>
          </a:bodyPr>
          <a:lstStyle/>
          <a:p>
            <a:pPr indent="-177800" lvl="0" marL="342900" rtl="0" algn="l">
              <a:lnSpc>
                <a:spcPct val="90000"/>
              </a:lnSpc>
              <a:spcBef>
                <a:spcPts val="0"/>
              </a:spcBef>
              <a:spcAft>
                <a:spcPts val="0"/>
              </a:spcAft>
              <a:buClr>
                <a:srgbClr val="00B050"/>
              </a:buClr>
              <a:buSzPts val="2400"/>
              <a:buFont typeface="Noto Sans Symbols"/>
              <a:buChar char="✔"/>
            </a:pPr>
            <a:r>
              <a:rPr lang="en" sz="2400">
                <a:solidFill>
                  <a:schemeClr val="lt1"/>
                </a:solidFill>
              </a:rPr>
              <a:t>Observes the weather</a:t>
            </a:r>
            <a:endParaRPr sz="1100"/>
          </a:p>
          <a:p>
            <a:pPr indent="-177800" lvl="0" marL="342900" rtl="0" algn="l">
              <a:lnSpc>
                <a:spcPct val="90000"/>
              </a:lnSpc>
              <a:spcBef>
                <a:spcPts val="2000"/>
              </a:spcBef>
              <a:spcAft>
                <a:spcPts val="0"/>
              </a:spcAft>
              <a:buClr>
                <a:srgbClr val="00B050"/>
              </a:buClr>
              <a:buSzPts val="2400"/>
              <a:buFont typeface="Noto Sans Symbols"/>
              <a:buChar char="✔"/>
            </a:pPr>
            <a:r>
              <a:rPr lang="en" sz="2400">
                <a:solidFill>
                  <a:schemeClr val="lt1"/>
                </a:solidFill>
              </a:rPr>
              <a:t>Communicates</a:t>
            </a:r>
            <a:endParaRPr sz="1100"/>
          </a:p>
          <a:p>
            <a:pPr indent="-177800" lvl="0" marL="342900" rtl="0" algn="l">
              <a:lnSpc>
                <a:spcPct val="90000"/>
              </a:lnSpc>
              <a:spcBef>
                <a:spcPts val="2000"/>
              </a:spcBef>
              <a:spcAft>
                <a:spcPts val="0"/>
              </a:spcAft>
              <a:buClr>
                <a:srgbClr val="00B050"/>
              </a:buClr>
              <a:buSzPts val="2400"/>
              <a:buFont typeface="Noto Sans Symbols"/>
              <a:buChar char="✔"/>
            </a:pPr>
            <a:r>
              <a:rPr lang="en" sz="2400">
                <a:solidFill>
                  <a:schemeClr val="lt1"/>
                </a:solidFill>
              </a:rPr>
              <a:t>Stays safe!</a:t>
            </a:r>
            <a:endParaRPr sz="1100"/>
          </a:p>
          <a:p>
            <a:pPr indent="-177800" lvl="0" marL="342900" rtl="0" algn="l">
              <a:lnSpc>
                <a:spcPct val="90000"/>
              </a:lnSpc>
              <a:spcBef>
                <a:spcPts val="2000"/>
              </a:spcBef>
              <a:spcAft>
                <a:spcPts val="0"/>
              </a:spcAft>
              <a:buClr>
                <a:srgbClr val="00B050"/>
              </a:buClr>
              <a:buSzPts val="2400"/>
              <a:buFont typeface="Noto Sans Symbols"/>
              <a:buChar char="✔"/>
            </a:pPr>
            <a:r>
              <a:rPr lang="en" sz="2400">
                <a:solidFill>
                  <a:schemeClr val="lt1"/>
                </a:solidFill>
              </a:rPr>
              <a:t>Critical role in helping the National Weather Service and local officials </a:t>
            </a:r>
            <a:endParaRPr sz="1100"/>
          </a:p>
        </p:txBody>
      </p:sp>
      <p:sp>
        <p:nvSpPr>
          <p:cNvPr id="976" name="Google Shape;976;p119"/>
          <p:cNvSpPr txBox="1"/>
          <p:nvPr/>
        </p:nvSpPr>
        <p:spPr>
          <a:xfrm>
            <a:off x="4508087" y="263213"/>
            <a:ext cx="4471416" cy="577081"/>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FFFFFF"/>
              </a:buClr>
              <a:buSzPts val="3300"/>
              <a:buFont typeface="Gill Sans"/>
              <a:buNone/>
            </a:pPr>
            <a:r>
              <a:rPr b="1" i="0" lang="en" sz="3300" u="none" cap="none" strike="noStrike">
                <a:solidFill>
                  <a:srgbClr val="FFFFFF"/>
                </a:solidFill>
                <a:latin typeface="Gill Sans"/>
                <a:ea typeface="Gill Sans"/>
                <a:cs typeface="Gill Sans"/>
                <a:sym typeface="Gill Sans"/>
              </a:rPr>
              <a:t>What a spotter ISN’T</a:t>
            </a:r>
            <a:endParaRPr b="1" i="0" sz="3300" u="sng" cap="none" strike="noStrike">
              <a:solidFill>
                <a:srgbClr val="FFFFFF"/>
              </a:solidFill>
              <a:latin typeface="Gill Sans"/>
              <a:ea typeface="Gill Sans"/>
              <a:cs typeface="Gill Sans"/>
              <a:sym typeface="Gill Sans"/>
            </a:endParaRPr>
          </a:p>
        </p:txBody>
      </p:sp>
      <p:sp>
        <p:nvSpPr>
          <p:cNvPr id="977" name="Google Shape;977;p119"/>
          <p:cNvSpPr txBox="1"/>
          <p:nvPr/>
        </p:nvSpPr>
        <p:spPr>
          <a:xfrm>
            <a:off x="4800695" y="1176808"/>
            <a:ext cx="4073762" cy="3270096"/>
          </a:xfrm>
          <a:prstGeom prst="rect">
            <a:avLst/>
          </a:prstGeom>
          <a:noFill/>
          <a:ln>
            <a:noFill/>
          </a:ln>
        </p:spPr>
        <p:txBody>
          <a:bodyPr anchorCtr="0" anchor="t" bIns="34275" lIns="68575" spcFirstLastPara="1" rIns="68575" wrap="square" tIns="34275">
            <a:spAutoFit/>
          </a:bodyPr>
          <a:lstStyle/>
          <a:p>
            <a:pPr indent="-279400" lvl="0" marL="279400" marR="0" rtl="0" algn="l">
              <a:lnSpc>
                <a:spcPct val="100000"/>
              </a:lnSpc>
              <a:spcBef>
                <a:spcPts val="1200"/>
              </a:spcBef>
              <a:spcAft>
                <a:spcPts val="0"/>
              </a:spcAft>
              <a:buClr>
                <a:srgbClr val="C00000"/>
              </a:buClr>
              <a:buSzPts val="2400"/>
              <a:buFont typeface="Arial"/>
              <a:buChar char="x"/>
            </a:pPr>
            <a:r>
              <a:rPr b="0" i="0" lang="en" sz="2400" u="none" cap="none" strike="noStrike">
                <a:solidFill>
                  <a:srgbClr val="FFFFFF"/>
                </a:solidFill>
                <a:latin typeface="Calibri"/>
                <a:ea typeface="Calibri"/>
                <a:cs typeface="Calibri"/>
                <a:sym typeface="Calibri"/>
              </a:rPr>
              <a:t>Storm chaser </a:t>
            </a:r>
            <a:r>
              <a:rPr b="0" i="1" lang="en" sz="2400" u="none" cap="none" strike="noStrike">
                <a:solidFill>
                  <a:srgbClr val="FFFFFF"/>
                </a:solidFill>
                <a:latin typeface="Calibri"/>
                <a:ea typeface="Calibri"/>
                <a:cs typeface="Calibri"/>
                <a:sym typeface="Calibri"/>
              </a:rPr>
              <a:t>(though almost all storm chasers are spotters!)</a:t>
            </a:r>
            <a:endParaRPr sz="1100"/>
          </a:p>
          <a:p>
            <a:pPr indent="-279400" lvl="0" marL="279400" marR="0" rtl="0" algn="l">
              <a:lnSpc>
                <a:spcPct val="100000"/>
              </a:lnSpc>
              <a:spcBef>
                <a:spcPts val="1200"/>
              </a:spcBef>
              <a:spcAft>
                <a:spcPts val="0"/>
              </a:spcAft>
              <a:buClr>
                <a:srgbClr val="C00000"/>
              </a:buClr>
              <a:buSzPts val="2400"/>
              <a:buFont typeface="Arial"/>
              <a:buChar char="x"/>
            </a:pPr>
            <a:r>
              <a:rPr b="0" i="0" lang="en" sz="2400" u="none" cap="none" strike="noStrike">
                <a:solidFill>
                  <a:srgbClr val="FFFFFF"/>
                </a:solidFill>
                <a:latin typeface="Calibri"/>
                <a:ea typeface="Calibri"/>
                <a:cs typeface="Calibri"/>
                <a:sym typeface="Calibri"/>
              </a:rPr>
              <a:t>An NWS meteorologist</a:t>
            </a:r>
            <a:endParaRPr b="0" i="0" sz="2400" u="none" cap="none" strike="noStrike">
              <a:solidFill>
                <a:srgbClr val="000000"/>
              </a:solidFill>
              <a:latin typeface="Arial"/>
              <a:ea typeface="Arial"/>
              <a:cs typeface="Arial"/>
              <a:sym typeface="Arial"/>
            </a:endParaRPr>
          </a:p>
          <a:p>
            <a:pPr indent="-279400" lvl="0" marL="279400" marR="0" rtl="0" algn="l">
              <a:lnSpc>
                <a:spcPct val="100000"/>
              </a:lnSpc>
              <a:spcBef>
                <a:spcPts val="1200"/>
              </a:spcBef>
              <a:spcAft>
                <a:spcPts val="0"/>
              </a:spcAft>
              <a:buClr>
                <a:srgbClr val="C00000"/>
              </a:buClr>
              <a:buSzPts val="2400"/>
              <a:buFont typeface="Arial"/>
              <a:buChar char="x"/>
            </a:pPr>
            <a:r>
              <a:rPr b="0" i="0" lang="en" sz="2400" u="none" cap="none" strike="noStrike">
                <a:solidFill>
                  <a:srgbClr val="FFFFFF"/>
                </a:solidFill>
                <a:latin typeface="Calibri"/>
                <a:ea typeface="Calibri"/>
                <a:cs typeface="Calibri"/>
                <a:sym typeface="Calibri"/>
              </a:rPr>
              <a:t>Above the law</a:t>
            </a:r>
            <a:endParaRPr b="0" i="0" sz="2400" u="none" cap="none" strike="noStrike">
              <a:solidFill>
                <a:srgbClr val="000000"/>
              </a:solidFill>
              <a:latin typeface="Arial"/>
              <a:ea typeface="Arial"/>
              <a:cs typeface="Arial"/>
              <a:sym typeface="Arial"/>
            </a:endParaRPr>
          </a:p>
          <a:p>
            <a:pPr indent="-279400" lvl="0" marL="279400" marR="0" rtl="0" algn="l">
              <a:lnSpc>
                <a:spcPct val="100000"/>
              </a:lnSpc>
              <a:spcBef>
                <a:spcPts val="1200"/>
              </a:spcBef>
              <a:spcAft>
                <a:spcPts val="0"/>
              </a:spcAft>
              <a:buClr>
                <a:srgbClr val="C00000"/>
              </a:buClr>
              <a:buSzPts val="2400"/>
              <a:buFont typeface="Arial"/>
              <a:buChar char="x"/>
            </a:pPr>
            <a:r>
              <a:rPr b="0" i="0" lang="en" sz="2400" u="none" cap="none" strike="noStrike">
                <a:solidFill>
                  <a:srgbClr val="FFFFFF"/>
                </a:solidFill>
                <a:latin typeface="Calibri"/>
                <a:ea typeface="Calibri"/>
                <a:cs typeface="Calibri"/>
                <a:sym typeface="Calibri"/>
              </a:rPr>
              <a:t>Immune to the laws of physics </a:t>
            </a:r>
            <a:endParaRPr b="0" i="0" sz="2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7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7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75">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75">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7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7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7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77">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77">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1" name="Shape 981"/>
        <p:cNvGrpSpPr/>
        <p:nvPr/>
      </p:nvGrpSpPr>
      <p:grpSpPr>
        <a:xfrm>
          <a:off x="0" y="0"/>
          <a:ext cx="0" cy="0"/>
          <a:chOff x="0" y="0"/>
          <a:chExt cx="0" cy="0"/>
        </a:xfrm>
      </p:grpSpPr>
      <p:sp>
        <p:nvSpPr>
          <p:cNvPr id="982" name="Google Shape;982;p120"/>
          <p:cNvSpPr txBox="1"/>
          <p:nvPr>
            <p:ph type="title"/>
          </p:nvPr>
        </p:nvSpPr>
        <p:spPr>
          <a:xfrm>
            <a:off x="171829" y="189912"/>
            <a:ext cx="8343521" cy="723683"/>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lt1"/>
              </a:buClr>
              <a:buSzPts val="3300"/>
              <a:buFont typeface="Gill Sans"/>
              <a:buNone/>
            </a:pPr>
            <a:r>
              <a:rPr lang="en"/>
              <a:t>What to Report</a:t>
            </a:r>
            <a:endParaRPr/>
          </a:p>
        </p:txBody>
      </p:sp>
      <p:graphicFrame>
        <p:nvGraphicFramePr>
          <p:cNvPr id="983" name="Google Shape;983;p120"/>
          <p:cNvGraphicFramePr/>
          <p:nvPr/>
        </p:nvGraphicFramePr>
        <p:xfrm>
          <a:off x="97775" y="1143001"/>
          <a:ext cx="3000000" cy="3000000"/>
        </p:xfrm>
        <a:graphic>
          <a:graphicData uri="http://schemas.openxmlformats.org/drawingml/2006/table">
            <a:tbl>
              <a:tblPr bandRow="1" firstRow="1">
                <a:noFill/>
                <a:tableStyleId>{12A1E1E0-7659-4117-8534-3FF6B72E8ADA}</a:tableStyleId>
              </a:tblPr>
              <a:tblGrid>
                <a:gridCol w="2209800"/>
              </a:tblGrid>
              <a:tr h="608550">
                <a:tc>
                  <a:txBody>
                    <a:bodyPr/>
                    <a:lstStyle/>
                    <a:p>
                      <a:pPr indent="0" lvl="0" marL="0" marR="0" rtl="0" algn="l">
                        <a:lnSpc>
                          <a:spcPct val="100000"/>
                        </a:lnSpc>
                        <a:spcBef>
                          <a:spcPts val="0"/>
                        </a:spcBef>
                        <a:spcAft>
                          <a:spcPts val="0"/>
                        </a:spcAft>
                        <a:buClr>
                          <a:srgbClr val="000000"/>
                        </a:buClr>
                        <a:buSzPts val="3200"/>
                        <a:buFont typeface="Arial"/>
                        <a:buNone/>
                      </a:pPr>
                      <a:r>
                        <a:rPr lang="en" sz="3200" u="none" cap="none" strike="noStrike"/>
                        <a:t>T</a:t>
                      </a:r>
                      <a:r>
                        <a:rPr lang="en" sz="2400" u="none" cap="none" strike="noStrike"/>
                        <a:t>ime</a:t>
                      </a:r>
                      <a:endParaRPr sz="1100" u="none" cap="none" strike="noStrike"/>
                    </a:p>
                  </a:txBody>
                  <a:tcPr marT="45725" marB="45725" marR="91450" marL="91450">
                    <a:solidFill>
                      <a:srgbClr val="C19859"/>
                    </a:solidFill>
                  </a:tcPr>
                </a:tc>
              </a:tr>
              <a:tr h="1281175">
                <a:tc>
                  <a:txBody>
                    <a:bodyPr/>
                    <a:lstStyle/>
                    <a:p>
                      <a:pPr indent="0" lvl="0" marL="0" marR="0" rtl="0" algn="ctr">
                        <a:lnSpc>
                          <a:spcPct val="100000"/>
                        </a:lnSpc>
                        <a:spcBef>
                          <a:spcPts val="0"/>
                        </a:spcBef>
                        <a:spcAft>
                          <a:spcPts val="0"/>
                        </a:spcAft>
                        <a:buClr>
                          <a:srgbClr val="000000"/>
                        </a:buClr>
                        <a:buSzPts val="2400"/>
                        <a:buFont typeface="Arial"/>
                        <a:buNone/>
                      </a:pPr>
                      <a:r>
                        <a:rPr b="1" lang="en" sz="2400" u="none" cap="none" strike="noStrike"/>
                        <a:t>When did it occur?</a:t>
                      </a:r>
                      <a:endParaRPr sz="1100" u="none" cap="none" strike="noStrike"/>
                    </a:p>
                  </a:txBody>
                  <a:tcPr marT="45725" marB="45725" marR="91450" marL="91450" anchor="ctr">
                    <a:solidFill>
                      <a:srgbClr val="E9DDD1"/>
                    </a:solidFill>
                  </a:tcPr>
                </a:tc>
              </a:tr>
            </a:tbl>
          </a:graphicData>
        </a:graphic>
      </p:graphicFrame>
      <p:graphicFrame>
        <p:nvGraphicFramePr>
          <p:cNvPr id="984" name="Google Shape;984;p120"/>
          <p:cNvGraphicFramePr/>
          <p:nvPr/>
        </p:nvGraphicFramePr>
        <p:xfrm>
          <a:off x="2362047" y="1143002"/>
          <a:ext cx="3000000" cy="3000000"/>
        </p:xfrm>
        <a:graphic>
          <a:graphicData uri="http://schemas.openxmlformats.org/drawingml/2006/table">
            <a:tbl>
              <a:tblPr bandRow="1" firstRow="1">
                <a:noFill/>
                <a:tableStyleId>{12A1E1E0-7659-4117-8534-3FF6B72E8ADA}</a:tableStyleId>
              </a:tblPr>
              <a:tblGrid>
                <a:gridCol w="2209800"/>
              </a:tblGrid>
              <a:tr h="605325">
                <a:tc>
                  <a:txBody>
                    <a:bodyPr/>
                    <a:lstStyle/>
                    <a:p>
                      <a:pPr indent="0" lvl="0" marL="0" marR="0" rtl="0" algn="l">
                        <a:lnSpc>
                          <a:spcPct val="100000"/>
                        </a:lnSpc>
                        <a:spcBef>
                          <a:spcPts val="0"/>
                        </a:spcBef>
                        <a:spcAft>
                          <a:spcPts val="0"/>
                        </a:spcAft>
                        <a:buClr>
                          <a:srgbClr val="000000"/>
                        </a:buClr>
                        <a:buSzPts val="3200"/>
                        <a:buFont typeface="Arial"/>
                        <a:buNone/>
                      </a:pPr>
                      <a:r>
                        <a:rPr lang="en" sz="3200" u="none" cap="none" strike="noStrike"/>
                        <a:t>L</a:t>
                      </a:r>
                      <a:r>
                        <a:rPr lang="en" sz="2400" u="none" cap="none" strike="noStrike"/>
                        <a:t>ocation</a:t>
                      </a:r>
                      <a:endParaRPr sz="1800" u="none" cap="none" strike="noStrike"/>
                    </a:p>
                  </a:txBody>
                  <a:tcPr marT="45725" marB="45725" marR="91450" marL="91450">
                    <a:solidFill>
                      <a:srgbClr val="9F2936"/>
                    </a:solidFill>
                  </a:tcPr>
                </a:tc>
              </a:tr>
              <a:tr h="1284400">
                <a:tc>
                  <a:txBody>
                    <a:bodyPr/>
                    <a:lstStyle/>
                    <a:p>
                      <a:pPr indent="0" lvl="0" marL="0" marR="0" rtl="0" algn="ctr">
                        <a:lnSpc>
                          <a:spcPct val="100000"/>
                        </a:lnSpc>
                        <a:spcBef>
                          <a:spcPts val="0"/>
                        </a:spcBef>
                        <a:spcAft>
                          <a:spcPts val="0"/>
                        </a:spcAft>
                        <a:buClr>
                          <a:srgbClr val="000000"/>
                        </a:buClr>
                        <a:buSzPts val="2400"/>
                        <a:buFont typeface="Arial"/>
                        <a:buNone/>
                      </a:pPr>
                      <a:r>
                        <a:rPr b="1" lang="en" sz="2400" u="none" cap="none" strike="noStrike"/>
                        <a:t>Where?</a:t>
                      </a:r>
                      <a:endParaRPr sz="1100" u="none" cap="none" strike="noStrike"/>
                    </a:p>
                    <a:p>
                      <a:pPr indent="0" lvl="0" marL="0" marR="0" rtl="0" algn="ctr">
                        <a:lnSpc>
                          <a:spcPct val="100000"/>
                        </a:lnSpc>
                        <a:spcBef>
                          <a:spcPts val="0"/>
                        </a:spcBef>
                        <a:spcAft>
                          <a:spcPts val="0"/>
                        </a:spcAft>
                        <a:buClr>
                          <a:srgbClr val="000000"/>
                        </a:buClr>
                        <a:buSzPts val="1200"/>
                        <a:buFont typeface="Arial"/>
                        <a:buNone/>
                      </a:pPr>
                      <a:r>
                        <a:rPr i="1" lang="en" sz="1200" u="none" cap="none" strike="noStrike"/>
                        <a:t>(Unsure? Give us a nearby intersection or landmark and we’ll figure it out!)</a:t>
                      </a:r>
                      <a:endParaRPr i="1" sz="1100" u="none" cap="none" strike="noStrike"/>
                    </a:p>
                  </a:txBody>
                  <a:tcPr marT="45725" marB="45725" marR="91450" marL="91450" anchor="ctr">
                    <a:solidFill>
                      <a:srgbClr val="DFCDCE"/>
                    </a:solidFill>
                  </a:tcPr>
                </a:tc>
              </a:tr>
            </a:tbl>
          </a:graphicData>
        </a:graphic>
      </p:graphicFrame>
      <p:graphicFrame>
        <p:nvGraphicFramePr>
          <p:cNvPr id="985" name="Google Shape;985;p120"/>
          <p:cNvGraphicFramePr/>
          <p:nvPr/>
        </p:nvGraphicFramePr>
        <p:xfrm>
          <a:off x="4626319" y="1143001"/>
          <a:ext cx="3000000" cy="3000000"/>
        </p:xfrm>
        <a:graphic>
          <a:graphicData uri="http://schemas.openxmlformats.org/drawingml/2006/table">
            <a:tbl>
              <a:tblPr bandRow="1" firstRow="1">
                <a:noFill/>
                <a:tableStyleId>{12A1E1E0-7659-4117-8534-3FF6B72E8ADA}</a:tableStyleId>
              </a:tblPr>
              <a:tblGrid>
                <a:gridCol w="2209800"/>
              </a:tblGrid>
              <a:tr h="619500">
                <a:tc>
                  <a:txBody>
                    <a:bodyPr/>
                    <a:lstStyle/>
                    <a:p>
                      <a:pPr indent="0" lvl="0" marL="0" marR="0" rtl="0" algn="l">
                        <a:lnSpc>
                          <a:spcPct val="100000"/>
                        </a:lnSpc>
                        <a:spcBef>
                          <a:spcPts val="0"/>
                        </a:spcBef>
                        <a:spcAft>
                          <a:spcPts val="0"/>
                        </a:spcAft>
                        <a:buClr>
                          <a:srgbClr val="000000"/>
                        </a:buClr>
                        <a:buSzPts val="3200"/>
                        <a:buFont typeface="Arial"/>
                        <a:buNone/>
                      </a:pPr>
                      <a:r>
                        <a:rPr lang="en" sz="3200" u="none" cap="none" strike="noStrike"/>
                        <a:t>C</a:t>
                      </a:r>
                      <a:r>
                        <a:rPr lang="en" sz="2400" u="none" cap="none" strike="noStrike"/>
                        <a:t>ondition</a:t>
                      </a:r>
                      <a:endParaRPr sz="1100" u="none" cap="none" strike="noStrike"/>
                    </a:p>
                  </a:txBody>
                  <a:tcPr marT="45725" marB="45725" marR="91450" marL="91450">
                    <a:solidFill>
                      <a:srgbClr val="604878"/>
                    </a:solidFill>
                  </a:tcPr>
                </a:tc>
              </a:tr>
              <a:tr h="1270250">
                <a:tc>
                  <a:txBody>
                    <a:bodyPr/>
                    <a:lstStyle/>
                    <a:p>
                      <a:pPr indent="0" lvl="0" marL="0" marR="0" rtl="0" algn="ctr">
                        <a:lnSpc>
                          <a:spcPct val="100000"/>
                        </a:lnSpc>
                        <a:spcBef>
                          <a:spcPts val="0"/>
                        </a:spcBef>
                        <a:spcAft>
                          <a:spcPts val="0"/>
                        </a:spcAft>
                        <a:buClr>
                          <a:srgbClr val="000000"/>
                        </a:buClr>
                        <a:buSzPts val="2400"/>
                        <a:buFont typeface="Arial"/>
                        <a:buNone/>
                      </a:pPr>
                      <a:r>
                        <a:rPr b="1" lang="en" sz="2400" u="none" cap="none" strike="noStrike"/>
                        <a:t>What are you reporting?</a:t>
                      </a:r>
                      <a:endParaRPr sz="1100" u="none" cap="none" strike="noStrike"/>
                    </a:p>
                  </a:txBody>
                  <a:tcPr marT="45725" marB="45725" marR="91450" marL="91450" anchor="ctr">
                    <a:solidFill>
                      <a:srgbClr val="D2CFD6"/>
                    </a:solidFill>
                  </a:tcPr>
                </a:tc>
              </a:tr>
            </a:tbl>
          </a:graphicData>
        </a:graphic>
      </p:graphicFrame>
      <p:graphicFrame>
        <p:nvGraphicFramePr>
          <p:cNvPr id="986" name="Google Shape;986;p120"/>
          <p:cNvGraphicFramePr/>
          <p:nvPr/>
        </p:nvGraphicFramePr>
        <p:xfrm>
          <a:off x="6890591" y="1143001"/>
          <a:ext cx="3000000" cy="3000000"/>
        </p:xfrm>
        <a:graphic>
          <a:graphicData uri="http://schemas.openxmlformats.org/drawingml/2006/table">
            <a:tbl>
              <a:tblPr bandRow="1" firstRow="1">
                <a:noFill/>
                <a:tableStyleId>{12A1E1E0-7659-4117-8534-3FF6B72E8ADA}</a:tableStyleId>
              </a:tblPr>
              <a:tblGrid>
                <a:gridCol w="2209800"/>
              </a:tblGrid>
              <a:tr h="619500">
                <a:tc>
                  <a:txBody>
                    <a:bodyPr/>
                    <a:lstStyle/>
                    <a:p>
                      <a:pPr indent="0" lvl="0" marL="0" marR="0" rtl="0" algn="l">
                        <a:lnSpc>
                          <a:spcPct val="100000"/>
                        </a:lnSpc>
                        <a:spcBef>
                          <a:spcPts val="0"/>
                        </a:spcBef>
                        <a:spcAft>
                          <a:spcPts val="0"/>
                        </a:spcAft>
                        <a:buClr>
                          <a:srgbClr val="000000"/>
                        </a:buClr>
                        <a:buSzPts val="3200"/>
                        <a:buFont typeface="Arial"/>
                        <a:buNone/>
                      </a:pPr>
                      <a:r>
                        <a:rPr lang="en" sz="3200" u="none" cap="none" strike="noStrike"/>
                        <a:t>S</a:t>
                      </a:r>
                      <a:r>
                        <a:rPr lang="en" sz="2400" u="none" cap="none" strike="noStrike"/>
                        <a:t>ource</a:t>
                      </a:r>
                      <a:endParaRPr sz="1100" u="none" cap="none" strike="noStrike"/>
                    </a:p>
                  </a:txBody>
                  <a:tcPr marT="45725" marB="45725" marR="91450" marL="91450">
                    <a:solidFill>
                      <a:srgbClr val="4E8542"/>
                    </a:solidFill>
                  </a:tcPr>
                </a:tc>
              </a:tr>
              <a:tr h="1270250">
                <a:tc>
                  <a:txBody>
                    <a:bodyPr/>
                    <a:lstStyle/>
                    <a:p>
                      <a:pPr indent="0" lvl="0" marL="0" marR="0" rtl="0" algn="ctr">
                        <a:lnSpc>
                          <a:spcPct val="100000"/>
                        </a:lnSpc>
                        <a:spcBef>
                          <a:spcPts val="0"/>
                        </a:spcBef>
                        <a:spcAft>
                          <a:spcPts val="0"/>
                        </a:spcAft>
                        <a:buClr>
                          <a:srgbClr val="000000"/>
                        </a:buClr>
                        <a:buSzPts val="2400"/>
                        <a:buFont typeface="Arial"/>
                        <a:buNone/>
                      </a:pPr>
                      <a:r>
                        <a:rPr b="1" lang="en" sz="2400" u="none" cap="none" strike="noStrike"/>
                        <a:t>Who are you?</a:t>
                      </a:r>
                      <a:endParaRPr b="1" sz="16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nchor="ctr">
                    <a:solidFill>
                      <a:srgbClr val="D0D9CF"/>
                    </a:solidFill>
                  </a:tcPr>
                </a:tc>
              </a:tr>
            </a:tbl>
          </a:graphicData>
        </a:graphic>
      </p:graphicFrame>
      <p:sp>
        <p:nvSpPr>
          <p:cNvPr id="987" name="Google Shape;987;p120"/>
          <p:cNvSpPr/>
          <p:nvPr/>
        </p:nvSpPr>
        <p:spPr>
          <a:xfrm>
            <a:off x="152171" y="3161877"/>
            <a:ext cx="8839353" cy="1404952"/>
          </a:xfrm>
          <a:prstGeom prst="snip2DiagRect">
            <a:avLst>
              <a:gd fmla="val 0" name="adj1"/>
              <a:gd fmla="val 16667" name="adj2"/>
            </a:avLst>
          </a:prstGeom>
          <a:solidFill>
            <a:schemeClr val="lt1"/>
          </a:solidFill>
          <a:ln cap="flat" cmpd="sng" w="9525">
            <a:solidFill>
              <a:schemeClr val="dk1"/>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2400"/>
              <a:buFont typeface="Calibri"/>
              <a:buNone/>
            </a:pPr>
            <a:r>
              <a:rPr b="0" i="0" lang="en" sz="2400" u="none" cap="none" strike="noStrike">
                <a:solidFill>
                  <a:srgbClr val="000000"/>
                </a:solidFill>
                <a:latin typeface="Calibri"/>
                <a:ea typeface="Calibri"/>
                <a:cs typeface="Calibri"/>
                <a:sym typeface="Calibri"/>
              </a:rPr>
              <a:t>“Hi, </a:t>
            </a:r>
            <a:r>
              <a:rPr b="0" i="0" lang="en" sz="2400" u="none" cap="none" strike="noStrike">
                <a:solidFill>
                  <a:srgbClr val="4E8542"/>
                </a:solidFill>
                <a:latin typeface="Calibri"/>
                <a:ea typeface="Calibri"/>
                <a:cs typeface="Calibri"/>
                <a:sym typeface="Calibri"/>
              </a:rPr>
              <a:t>this is John. I’m one of your spotters</a:t>
            </a:r>
            <a:r>
              <a:rPr b="0" i="0" lang="en" sz="2400" u="none" cap="none" strike="noStrike">
                <a:solidFill>
                  <a:srgbClr val="FFC000"/>
                </a:solidFill>
                <a:latin typeface="Calibri"/>
                <a:ea typeface="Calibri"/>
                <a:cs typeface="Calibri"/>
                <a:sym typeface="Calibri"/>
              </a:rPr>
              <a:t> </a:t>
            </a:r>
            <a:r>
              <a:rPr b="0" i="0" lang="en" sz="2400" u="none" cap="none" strike="noStrike">
                <a:solidFill>
                  <a:srgbClr val="000000"/>
                </a:solidFill>
                <a:latin typeface="Calibri"/>
                <a:ea typeface="Calibri"/>
                <a:cs typeface="Calibri"/>
                <a:sym typeface="Calibri"/>
              </a:rPr>
              <a:t>and I’m calling to report </a:t>
            </a:r>
            <a:r>
              <a:rPr b="0" i="0" lang="en" sz="2400" u="none" cap="none" strike="noStrike">
                <a:solidFill>
                  <a:srgbClr val="604878"/>
                </a:solidFill>
                <a:latin typeface="Calibri"/>
                <a:ea typeface="Calibri"/>
                <a:cs typeface="Calibri"/>
                <a:sym typeface="Calibri"/>
              </a:rPr>
              <a:t>hail</a:t>
            </a:r>
            <a:r>
              <a:rPr b="0" i="0" lang="en" sz="2400" u="none" cap="none" strike="noStrike">
                <a:solidFill>
                  <a:srgbClr val="000000"/>
                </a:solidFill>
                <a:latin typeface="Calibri"/>
                <a:ea typeface="Calibri"/>
                <a:cs typeface="Calibri"/>
                <a:sym typeface="Calibri"/>
              </a:rPr>
              <a:t>. I’m </a:t>
            </a:r>
            <a:r>
              <a:rPr b="0" i="0" lang="en" sz="2400" u="none" cap="none" strike="noStrike">
                <a:solidFill>
                  <a:srgbClr val="9F2936"/>
                </a:solidFill>
                <a:latin typeface="Calibri"/>
                <a:ea typeface="Calibri"/>
                <a:cs typeface="Calibri"/>
                <a:sym typeface="Calibri"/>
              </a:rPr>
              <a:t>located in Lancaster City </a:t>
            </a:r>
            <a:r>
              <a:rPr b="0" i="0" lang="en" sz="2400" u="none" cap="none" strike="noStrike">
                <a:solidFill>
                  <a:srgbClr val="000000"/>
                </a:solidFill>
                <a:latin typeface="Calibri"/>
                <a:ea typeface="Calibri"/>
                <a:cs typeface="Calibri"/>
                <a:sym typeface="Calibri"/>
              </a:rPr>
              <a:t>and we’ve got </a:t>
            </a:r>
            <a:r>
              <a:rPr b="0" i="0" lang="en" sz="2400" u="none" cap="none" strike="noStrike">
                <a:solidFill>
                  <a:srgbClr val="604878"/>
                </a:solidFill>
                <a:latin typeface="Calibri"/>
                <a:ea typeface="Calibri"/>
                <a:cs typeface="Calibri"/>
                <a:sym typeface="Calibri"/>
              </a:rPr>
              <a:t>at least quarter size hail falling </a:t>
            </a:r>
            <a:r>
              <a:rPr b="0" i="0" lang="en" sz="2400" u="none" cap="none" strike="noStrike">
                <a:solidFill>
                  <a:srgbClr val="C19859"/>
                </a:solidFill>
                <a:latin typeface="Calibri"/>
                <a:ea typeface="Calibri"/>
                <a:cs typeface="Calibri"/>
                <a:sym typeface="Calibri"/>
              </a:rPr>
              <a:t>right now</a:t>
            </a:r>
            <a:r>
              <a:rPr b="0" i="0" lang="en" sz="2400" u="none" cap="none" strike="noStrike">
                <a:solidFill>
                  <a:srgbClr val="000000"/>
                </a:solidFill>
                <a:latin typeface="Calibri"/>
                <a:ea typeface="Calibri"/>
                <a:cs typeface="Calibri"/>
                <a:sym typeface="Calibri"/>
              </a:rPr>
              <a:t>,</a:t>
            </a:r>
            <a:r>
              <a:rPr b="0" i="0" lang="en" sz="2400" u="none" cap="none" strike="noStrike">
                <a:solidFill>
                  <a:srgbClr val="604878"/>
                </a:solidFill>
                <a:latin typeface="Calibri"/>
                <a:ea typeface="Calibri"/>
                <a:cs typeface="Calibri"/>
                <a:sym typeface="Calibri"/>
              </a:rPr>
              <a:t> maybe larger</a:t>
            </a:r>
            <a:r>
              <a:rPr b="0" i="0" lang="en" sz="2400" u="none" cap="none" strike="noStrike">
                <a:solidFill>
                  <a:srgbClr val="000000"/>
                </a:solidFill>
                <a:latin typeface="Calibri"/>
                <a:ea typeface="Calibri"/>
                <a:cs typeface="Calibri"/>
                <a:sym typeface="Calibri"/>
              </a:rPr>
              <a:t>.”</a:t>
            </a:r>
            <a:endParaRPr b="0" i="0" sz="11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8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8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8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8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87"/>
                                        </p:tgtEl>
                                        <p:attrNameLst>
                                          <p:attrName>style.visibility</p:attrName>
                                        </p:attrNameLst>
                                      </p:cBhvr>
                                      <p:to>
                                        <p:strVal val="visible"/>
                                      </p:to>
                                    </p:set>
                                    <p:animEffect filter="fade" transition="in">
                                      <p:cBhvr>
                                        <p:cTn dur="500"/>
                                        <p:tgtEl>
                                          <p:spTgt spid="9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1" name="Shape 991"/>
        <p:cNvGrpSpPr/>
        <p:nvPr/>
      </p:nvGrpSpPr>
      <p:grpSpPr>
        <a:xfrm>
          <a:off x="0" y="0"/>
          <a:ext cx="0" cy="0"/>
          <a:chOff x="0" y="0"/>
          <a:chExt cx="0" cy="0"/>
        </a:xfrm>
      </p:grpSpPr>
      <p:sp>
        <p:nvSpPr>
          <p:cNvPr id="992" name="Google Shape;992;p121"/>
          <p:cNvSpPr txBox="1"/>
          <p:nvPr>
            <p:ph type="title"/>
          </p:nvPr>
        </p:nvSpPr>
        <p:spPr>
          <a:xfrm>
            <a:off x="171829" y="189912"/>
            <a:ext cx="8343521" cy="723683"/>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lt1"/>
              </a:buClr>
              <a:buSzPts val="3300"/>
              <a:buFont typeface="Gill Sans"/>
              <a:buNone/>
            </a:pPr>
            <a:r>
              <a:rPr lang="en"/>
              <a:t>Reporting Tips</a:t>
            </a:r>
            <a:endParaRPr/>
          </a:p>
        </p:txBody>
      </p:sp>
      <p:sp>
        <p:nvSpPr>
          <p:cNvPr id="993" name="Google Shape;993;p121"/>
          <p:cNvSpPr txBox="1"/>
          <p:nvPr>
            <p:ph idx="1" type="body"/>
          </p:nvPr>
        </p:nvSpPr>
        <p:spPr>
          <a:xfrm>
            <a:off x="53417" y="1113816"/>
            <a:ext cx="6106307" cy="3554146"/>
          </a:xfrm>
          <a:prstGeom prst="rect">
            <a:avLst/>
          </a:prstGeom>
          <a:noFill/>
          <a:ln>
            <a:noFill/>
          </a:ln>
        </p:spPr>
        <p:txBody>
          <a:bodyPr anchorCtr="0" anchor="t" bIns="34275" lIns="68575" spcFirstLastPara="1" rIns="68575" wrap="square" tIns="34275">
            <a:noAutofit/>
          </a:bodyPr>
          <a:lstStyle/>
          <a:p>
            <a:pPr indent="-374650" lvl="0" marL="381000" rtl="0" algn="l">
              <a:lnSpc>
                <a:spcPct val="90000"/>
              </a:lnSpc>
              <a:spcBef>
                <a:spcPts val="0"/>
              </a:spcBef>
              <a:spcAft>
                <a:spcPts val="0"/>
              </a:spcAft>
              <a:buClr>
                <a:schemeClr val="dk1"/>
              </a:buClr>
              <a:buSzPts val="2100"/>
              <a:buFont typeface="Calibri"/>
              <a:buAutoNum type="arabicPeriod"/>
            </a:pPr>
            <a:r>
              <a:rPr lang="en" sz="2700"/>
              <a:t>Late reports are okay (but please call us on the phone as soon as you can safely do so if you see a tornado)</a:t>
            </a:r>
            <a:endParaRPr sz="2400"/>
          </a:p>
          <a:p>
            <a:pPr indent="-374650" lvl="0" marL="381000" rtl="0" algn="l">
              <a:lnSpc>
                <a:spcPct val="90000"/>
              </a:lnSpc>
              <a:spcBef>
                <a:spcPts val="1700"/>
              </a:spcBef>
              <a:spcAft>
                <a:spcPts val="0"/>
              </a:spcAft>
              <a:buClr>
                <a:schemeClr val="dk1"/>
              </a:buClr>
              <a:buSzPts val="2100"/>
              <a:buFont typeface="Calibri"/>
              <a:buAutoNum type="arabicPeriod"/>
            </a:pPr>
            <a:r>
              <a:rPr lang="en" sz="2700"/>
              <a:t>We really appreciate your pictures and videos</a:t>
            </a:r>
            <a:endParaRPr sz="2700"/>
          </a:p>
          <a:p>
            <a:pPr indent="-374650" lvl="0" marL="381000" rtl="0" algn="l">
              <a:lnSpc>
                <a:spcPct val="90000"/>
              </a:lnSpc>
              <a:spcBef>
                <a:spcPts val="1700"/>
              </a:spcBef>
              <a:spcAft>
                <a:spcPts val="0"/>
              </a:spcAft>
              <a:buClr>
                <a:schemeClr val="dk1"/>
              </a:buClr>
              <a:buSzPts val="2100"/>
              <a:buFont typeface="Calibri"/>
              <a:buAutoNum type="arabicPeriod"/>
            </a:pPr>
            <a:r>
              <a:rPr lang="en" sz="2700"/>
              <a:t>Please remember to tell us where you are, even if it’s just a highway and a city reference</a:t>
            </a:r>
            <a:endParaRPr sz="2700"/>
          </a:p>
          <a:p>
            <a:pPr indent="-38100" lvl="0" marL="177800" rtl="0" algn="l">
              <a:lnSpc>
                <a:spcPct val="90000"/>
              </a:lnSpc>
              <a:spcBef>
                <a:spcPts val="1700"/>
              </a:spcBef>
              <a:spcAft>
                <a:spcPts val="0"/>
              </a:spcAft>
              <a:buClr>
                <a:schemeClr val="dk1"/>
              </a:buClr>
              <a:buSzPts val="2100"/>
              <a:buNone/>
            </a:pPr>
            <a:r>
              <a:t/>
            </a:r>
            <a:endParaRPr sz="3300"/>
          </a:p>
        </p:txBody>
      </p:sp>
      <p:graphicFrame>
        <p:nvGraphicFramePr>
          <p:cNvPr id="994" name="Google Shape;994;p121"/>
          <p:cNvGraphicFramePr/>
          <p:nvPr/>
        </p:nvGraphicFramePr>
        <p:xfrm>
          <a:off x="6934200" y="1113816"/>
          <a:ext cx="3000000" cy="3000000"/>
        </p:xfrm>
        <a:graphic>
          <a:graphicData uri="http://schemas.openxmlformats.org/drawingml/2006/table">
            <a:tbl>
              <a:tblPr bandRow="1" firstRow="1">
                <a:noFill/>
                <a:tableStyleId>{12A1E1E0-7659-4117-8534-3FF6B72E8ADA}</a:tableStyleId>
              </a:tblPr>
              <a:tblGrid>
                <a:gridCol w="2209800"/>
              </a:tblGrid>
              <a:tr h="579100">
                <a:tc>
                  <a:txBody>
                    <a:bodyPr/>
                    <a:lstStyle/>
                    <a:p>
                      <a:pPr indent="0" lvl="0" marL="0" marR="0" rtl="0" algn="l">
                        <a:lnSpc>
                          <a:spcPct val="100000"/>
                        </a:lnSpc>
                        <a:spcBef>
                          <a:spcPts val="0"/>
                        </a:spcBef>
                        <a:spcAft>
                          <a:spcPts val="0"/>
                        </a:spcAft>
                        <a:buClr>
                          <a:srgbClr val="000000"/>
                        </a:buClr>
                        <a:buSzPts val="3200"/>
                        <a:buFont typeface="Arial"/>
                        <a:buNone/>
                      </a:pPr>
                      <a:r>
                        <a:rPr lang="en" sz="3200" u="none" cap="none" strike="noStrike"/>
                        <a:t>T</a:t>
                      </a:r>
                      <a:r>
                        <a:rPr lang="en" sz="2400" u="none" cap="none" strike="noStrike"/>
                        <a:t>ime</a:t>
                      </a:r>
                      <a:endParaRPr sz="1100" u="none" cap="none" strike="noStrike"/>
                    </a:p>
                  </a:txBody>
                  <a:tcPr marT="45725" marB="45725" marR="91450" marL="91450">
                    <a:solidFill>
                      <a:srgbClr val="C19859"/>
                    </a:solidFill>
                  </a:tcPr>
                </a:tc>
              </a:tr>
            </a:tbl>
          </a:graphicData>
        </a:graphic>
      </p:graphicFrame>
      <p:graphicFrame>
        <p:nvGraphicFramePr>
          <p:cNvPr id="995" name="Google Shape;995;p121"/>
          <p:cNvGraphicFramePr/>
          <p:nvPr/>
        </p:nvGraphicFramePr>
        <p:xfrm>
          <a:off x="6934200" y="1649215"/>
          <a:ext cx="3000000" cy="3000000"/>
        </p:xfrm>
        <a:graphic>
          <a:graphicData uri="http://schemas.openxmlformats.org/drawingml/2006/table">
            <a:tbl>
              <a:tblPr bandRow="1" firstRow="1">
                <a:noFill/>
                <a:tableStyleId>{12A1E1E0-7659-4117-8534-3FF6B72E8ADA}</a:tableStyleId>
              </a:tblPr>
              <a:tblGrid>
                <a:gridCol w="2209800"/>
              </a:tblGrid>
              <a:tr h="605325">
                <a:tc>
                  <a:txBody>
                    <a:bodyPr/>
                    <a:lstStyle/>
                    <a:p>
                      <a:pPr indent="0" lvl="0" marL="0" marR="0" rtl="0" algn="l">
                        <a:lnSpc>
                          <a:spcPct val="100000"/>
                        </a:lnSpc>
                        <a:spcBef>
                          <a:spcPts val="0"/>
                        </a:spcBef>
                        <a:spcAft>
                          <a:spcPts val="0"/>
                        </a:spcAft>
                        <a:buClr>
                          <a:srgbClr val="000000"/>
                        </a:buClr>
                        <a:buSzPts val="3200"/>
                        <a:buFont typeface="Arial"/>
                        <a:buNone/>
                      </a:pPr>
                      <a:r>
                        <a:rPr lang="en" sz="3200" u="none" cap="none" strike="noStrike"/>
                        <a:t>L</a:t>
                      </a:r>
                      <a:r>
                        <a:rPr lang="en" sz="2400" u="none" cap="none" strike="noStrike"/>
                        <a:t>ocation</a:t>
                      </a:r>
                      <a:endParaRPr sz="1800" u="none" cap="none" strike="noStrike"/>
                    </a:p>
                  </a:txBody>
                  <a:tcPr marT="45725" marB="45725" marR="91450" marL="91450">
                    <a:solidFill>
                      <a:srgbClr val="9F2936"/>
                    </a:solidFill>
                  </a:tcPr>
                </a:tc>
              </a:tr>
            </a:tbl>
          </a:graphicData>
        </a:graphic>
      </p:graphicFrame>
      <p:graphicFrame>
        <p:nvGraphicFramePr>
          <p:cNvPr id="996" name="Google Shape;996;p121"/>
          <p:cNvGraphicFramePr/>
          <p:nvPr/>
        </p:nvGraphicFramePr>
        <p:xfrm>
          <a:off x="6934200" y="2225844"/>
          <a:ext cx="3000000" cy="3000000"/>
        </p:xfrm>
        <a:graphic>
          <a:graphicData uri="http://schemas.openxmlformats.org/drawingml/2006/table">
            <a:tbl>
              <a:tblPr bandRow="1" firstRow="1">
                <a:noFill/>
                <a:tableStyleId>{12A1E1E0-7659-4117-8534-3FF6B72E8ADA}</a:tableStyleId>
              </a:tblPr>
              <a:tblGrid>
                <a:gridCol w="2209800"/>
              </a:tblGrid>
              <a:tr h="619500">
                <a:tc>
                  <a:txBody>
                    <a:bodyPr/>
                    <a:lstStyle/>
                    <a:p>
                      <a:pPr indent="0" lvl="0" marL="0" marR="0" rtl="0" algn="l">
                        <a:lnSpc>
                          <a:spcPct val="100000"/>
                        </a:lnSpc>
                        <a:spcBef>
                          <a:spcPts val="0"/>
                        </a:spcBef>
                        <a:spcAft>
                          <a:spcPts val="0"/>
                        </a:spcAft>
                        <a:buClr>
                          <a:srgbClr val="000000"/>
                        </a:buClr>
                        <a:buSzPts val="3200"/>
                        <a:buFont typeface="Arial"/>
                        <a:buNone/>
                      </a:pPr>
                      <a:r>
                        <a:rPr lang="en" sz="3200" u="none" cap="none" strike="noStrike"/>
                        <a:t>C</a:t>
                      </a:r>
                      <a:r>
                        <a:rPr lang="en" sz="2400" u="none" cap="none" strike="noStrike"/>
                        <a:t>ondition</a:t>
                      </a:r>
                      <a:endParaRPr sz="1100" u="none" cap="none" strike="noStrike"/>
                    </a:p>
                  </a:txBody>
                  <a:tcPr marT="45725" marB="45725" marR="91450" marL="91450">
                    <a:solidFill>
                      <a:srgbClr val="604878"/>
                    </a:solidFill>
                  </a:tcPr>
                </a:tc>
              </a:tr>
            </a:tbl>
          </a:graphicData>
        </a:graphic>
      </p:graphicFrame>
      <p:graphicFrame>
        <p:nvGraphicFramePr>
          <p:cNvPr id="997" name="Google Shape;997;p121"/>
          <p:cNvGraphicFramePr/>
          <p:nvPr/>
        </p:nvGraphicFramePr>
        <p:xfrm>
          <a:off x="6934200" y="2835612"/>
          <a:ext cx="3000000" cy="3000000"/>
        </p:xfrm>
        <a:graphic>
          <a:graphicData uri="http://schemas.openxmlformats.org/drawingml/2006/table">
            <a:tbl>
              <a:tblPr bandRow="1" firstRow="1">
                <a:noFill/>
                <a:tableStyleId>{12A1E1E0-7659-4117-8534-3FF6B72E8ADA}</a:tableStyleId>
              </a:tblPr>
              <a:tblGrid>
                <a:gridCol w="2209800"/>
              </a:tblGrid>
              <a:tr h="619500">
                <a:tc>
                  <a:txBody>
                    <a:bodyPr/>
                    <a:lstStyle/>
                    <a:p>
                      <a:pPr indent="0" lvl="0" marL="0" marR="0" rtl="0" algn="l">
                        <a:lnSpc>
                          <a:spcPct val="100000"/>
                        </a:lnSpc>
                        <a:spcBef>
                          <a:spcPts val="0"/>
                        </a:spcBef>
                        <a:spcAft>
                          <a:spcPts val="0"/>
                        </a:spcAft>
                        <a:buClr>
                          <a:srgbClr val="000000"/>
                        </a:buClr>
                        <a:buSzPts val="3200"/>
                        <a:buFont typeface="Arial"/>
                        <a:buNone/>
                      </a:pPr>
                      <a:r>
                        <a:rPr lang="en" sz="3200" u="none" cap="none" strike="noStrike"/>
                        <a:t>S</a:t>
                      </a:r>
                      <a:r>
                        <a:rPr lang="en" sz="2400" u="none" cap="none" strike="noStrike"/>
                        <a:t>ource</a:t>
                      </a:r>
                      <a:endParaRPr sz="1100" u="none" cap="none" strike="noStrike"/>
                    </a:p>
                  </a:txBody>
                  <a:tcPr marT="45725" marB="45725" marR="91450" marL="91450">
                    <a:solidFill>
                      <a:srgbClr val="4E8542"/>
                    </a:solidFill>
                  </a:tcPr>
                </a:tc>
              </a:tr>
            </a:tbl>
          </a:graphicData>
        </a:graphic>
      </p:graphicFrame>
      <p:sp>
        <p:nvSpPr>
          <p:cNvPr id="998" name="Google Shape;998;p121"/>
          <p:cNvSpPr/>
          <p:nvPr/>
        </p:nvSpPr>
        <p:spPr>
          <a:xfrm>
            <a:off x="6278137" y="3455109"/>
            <a:ext cx="2819400" cy="1184740"/>
          </a:xfrm>
          <a:prstGeom prst="snip2DiagRect">
            <a:avLst>
              <a:gd fmla="val 0" name="adj1"/>
              <a:gd fmla="val 16667" name="adj2"/>
            </a:avLst>
          </a:prstGeom>
          <a:solidFill>
            <a:schemeClr val="lt1"/>
          </a:solidFill>
          <a:ln cap="flat" cmpd="sng" w="9525">
            <a:solidFill>
              <a:schemeClr val="dk1"/>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2000"/>
              <a:buFont typeface="Calibri"/>
              <a:buNone/>
            </a:pPr>
            <a:r>
              <a:rPr b="0" i="0" lang="en" sz="2000" u="none" cap="none" strike="noStrike">
                <a:solidFill>
                  <a:srgbClr val="000000"/>
                </a:solidFill>
                <a:latin typeface="Calibri"/>
                <a:ea typeface="Calibri"/>
                <a:cs typeface="Calibri"/>
                <a:sym typeface="Calibri"/>
              </a:rPr>
              <a:t>“Yo, it’s getting dark here! Looks like it might be a tornado!”</a:t>
            </a:r>
            <a:endParaRPr b="0" i="0" sz="1100" u="none" cap="none" strike="noStrike">
              <a:solidFill>
                <a:srgbClr val="000000"/>
              </a:solidFill>
              <a:latin typeface="Arial"/>
              <a:ea typeface="Arial"/>
              <a:cs typeface="Arial"/>
              <a:sym typeface="Arial"/>
            </a:endParaRPr>
          </a:p>
        </p:txBody>
      </p:sp>
      <p:sp>
        <p:nvSpPr>
          <p:cNvPr id="999" name="Google Shape;999;p121"/>
          <p:cNvSpPr/>
          <p:nvPr/>
        </p:nvSpPr>
        <p:spPr>
          <a:xfrm>
            <a:off x="6911976" y="3378248"/>
            <a:ext cx="1432141" cy="1446329"/>
          </a:xfrm>
          <a:prstGeom prst="noSmoking">
            <a:avLst>
              <a:gd fmla="val 11437" name="adj"/>
            </a:avLst>
          </a:prstGeom>
          <a:solidFill>
            <a:srgbClr val="C00000"/>
          </a:solidFill>
          <a:ln cap="flat" cmpd="sng" w="12700">
            <a:solidFill>
              <a:srgbClr val="AC5B2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00" name="Google Shape;1000;p121"/>
          <p:cNvSpPr/>
          <p:nvPr/>
        </p:nvSpPr>
        <p:spPr>
          <a:xfrm>
            <a:off x="433316" y="1461454"/>
            <a:ext cx="4572000" cy="214674"/>
          </a:xfrm>
          <a:prstGeom prst="rect">
            <a:avLst/>
          </a:prstGeom>
          <a:noFill/>
          <a:ln>
            <a:noFill/>
          </a:ln>
        </p:spPr>
        <p:txBody>
          <a:bodyPr anchorCtr="0" anchor="t" bIns="34275" lIns="68575" spcFirstLastPara="1" rIns="68575" wrap="square" tIns="34275">
            <a:noAutofit/>
          </a:bodyPr>
          <a:lstStyle/>
          <a:p>
            <a:pPr indent="-241300" lvl="0" marL="381000" marR="0" rtl="0" algn="l">
              <a:lnSpc>
                <a:spcPct val="90000"/>
              </a:lnSpc>
              <a:spcBef>
                <a:spcPts val="0"/>
              </a:spcBef>
              <a:spcAft>
                <a:spcPts val="0"/>
              </a:spcAft>
              <a:buClr>
                <a:schemeClr val="dk1"/>
              </a:buClr>
              <a:buSzPts val="2100"/>
              <a:buFont typeface="Calibri"/>
              <a:buNone/>
            </a:pPr>
            <a:r>
              <a:t/>
            </a:r>
            <a:endParaRPr b="0" i="0" sz="11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9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99"/>
                                        </p:tgtEl>
                                        <p:attrNameLst>
                                          <p:attrName>style.visibility</p:attrName>
                                        </p:attrNameLst>
                                      </p:cBhvr>
                                      <p:to>
                                        <p:strVal val="visible"/>
                                      </p:to>
                                    </p:set>
                                    <p:animEffect filter="fade" transition="in">
                                      <p:cBhvr>
                                        <p:cTn dur="1000"/>
                                        <p:tgtEl>
                                          <p:spTgt spid="9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4" name="Shape 1004"/>
        <p:cNvGrpSpPr/>
        <p:nvPr/>
      </p:nvGrpSpPr>
      <p:grpSpPr>
        <a:xfrm>
          <a:off x="0" y="0"/>
          <a:ext cx="0" cy="0"/>
          <a:chOff x="0" y="0"/>
          <a:chExt cx="0" cy="0"/>
        </a:xfrm>
      </p:grpSpPr>
      <p:sp>
        <p:nvSpPr>
          <p:cNvPr id="1005" name="Google Shape;1005;p122"/>
          <p:cNvSpPr txBox="1"/>
          <p:nvPr>
            <p:ph type="title"/>
          </p:nvPr>
        </p:nvSpPr>
        <p:spPr>
          <a:xfrm>
            <a:off x="1" y="0"/>
            <a:ext cx="9143999" cy="629174"/>
          </a:xfrm>
          <a:prstGeom prst="rect">
            <a:avLst/>
          </a:prstGeom>
          <a:solidFill>
            <a:srgbClr val="0000A4"/>
          </a:solid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lt1"/>
              </a:buClr>
              <a:buSzPts val="3300"/>
              <a:buFont typeface="Gill Sans"/>
              <a:buNone/>
            </a:pPr>
            <a:r>
              <a:rPr lang="en">
                <a:solidFill>
                  <a:schemeClr val="lt1"/>
                </a:solidFill>
                <a:latin typeface="Gill Sans"/>
                <a:ea typeface="Gill Sans"/>
                <a:cs typeface="Gill Sans"/>
                <a:sym typeface="Gill Sans"/>
              </a:rPr>
              <a:t>Storm Reports for the National Weather Service</a:t>
            </a:r>
            <a:endParaRPr/>
          </a:p>
        </p:txBody>
      </p:sp>
      <p:pic>
        <p:nvPicPr>
          <p:cNvPr id="1006" name="Google Shape;1006;p122"/>
          <p:cNvPicPr preferRelativeResize="0"/>
          <p:nvPr/>
        </p:nvPicPr>
        <p:blipFill rotWithShape="1">
          <a:blip r:embed="rId3">
            <a:alphaModFix/>
          </a:blip>
          <a:srcRect b="0" l="0" r="0" t="0"/>
          <a:stretch/>
        </p:blipFill>
        <p:spPr>
          <a:xfrm>
            <a:off x="0" y="4717753"/>
            <a:ext cx="9144000" cy="425748"/>
          </a:xfrm>
          <a:prstGeom prst="rect">
            <a:avLst/>
          </a:prstGeom>
          <a:noFill/>
          <a:ln>
            <a:noFill/>
          </a:ln>
        </p:spPr>
      </p:pic>
      <p:graphicFrame>
        <p:nvGraphicFramePr>
          <p:cNvPr id="1007" name="Google Shape;1007;p122"/>
          <p:cNvGraphicFramePr/>
          <p:nvPr/>
        </p:nvGraphicFramePr>
        <p:xfrm>
          <a:off x="44053" y="648969"/>
          <a:ext cx="3000000" cy="3000000"/>
        </p:xfrm>
        <a:graphic>
          <a:graphicData uri="http://schemas.openxmlformats.org/drawingml/2006/table">
            <a:tbl>
              <a:tblPr bandRow="1" firstRow="1">
                <a:noFill/>
                <a:tableStyleId>{12A1E1E0-7659-4117-8534-3FF6B72E8ADA}</a:tableStyleId>
              </a:tblPr>
              <a:tblGrid>
                <a:gridCol w="1157650"/>
              </a:tblGrid>
              <a:tr h="337850">
                <a:tc>
                  <a:txBody>
                    <a:bodyPr/>
                    <a:lstStyle/>
                    <a:p>
                      <a:pPr indent="0" lvl="0" marL="0" marR="0" rtl="0" algn="l">
                        <a:lnSpc>
                          <a:spcPct val="100000"/>
                        </a:lnSpc>
                        <a:spcBef>
                          <a:spcPts val="0"/>
                        </a:spcBef>
                        <a:spcAft>
                          <a:spcPts val="0"/>
                        </a:spcAft>
                        <a:buClr>
                          <a:srgbClr val="000000"/>
                        </a:buClr>
                        <a:buSzPts val="1800"/>
                        <a:buFont typeface="Arial"/>
                        <a:buNone/>
                      </a:pPr>
                      <a:r>
                        <a:rPr lang="en" sz="1800" u="none" cap="none" strike="noStrike">
                          <a:latin typeface="Gill Sans"/>
                          <a:ea typeface="Gill Sans"/>
                          <a:cs typeface="Gill Sans"/>
                          <a:sym typeface="Gill Sans"/>
                        </a:rPr>
                        <a:t>Time</a:t>
                      </a:r>
                      <a:endParaRPr sz="1100" u="none" cap="none" strike="noStrike"/>
                    </a:p>
                  </a:txBody>
                  <a:tcPr marT="34300" marB="34300" marR="68600" marL="68600">
                    <a:solidFill>
                      <a:srgbClr val="C19859"/>
                    </a:solidFill>
                  </a:tcPr>
                </a:tc>
              </a:tr>
              <a:tr h="565825">
                <a:tc>
                  <a:txBody>
                    <a:bodyPr/>
                    <a:lstStyle/>
                    <a:p>
                      <a:pPr indent="0" lvl="0" marL="0" marR="0" rtl="0" algn="ctr">
                        <a:lnSpc>
                          <a:spcPct val="100000"/>
                        </a:lnSpc>
                        <a:spcBef>
                          <a:spcPts val="0"/>
                        </a:spcBef>
                        <a:spcAft>
                          <a:spcPts val="0"/>
                        </a:spcAft>
                        <a:buClr>
                          <a:srgbClr val="000000"/>
                        </a:buClr>
                        <a:buSzPts val="1500"/>
                        <a:buFont typeface="Arial"/>
                        <a:buNone/>
                      </a:pPr>
                      <a:r>
                        <a:rPr b="1" lang="en" sz="1500" u="none" cap="none" strike="noStrike">
                          <a:latin typeface="Gill Sans"/>
                          <a:ea typeface="Gill Sans"/>
                          <a:cs typeface="Gill Sans"/>
                          <a:sym typeface="Gill Sans"/>
                        </a:rPr>
                        <a:t>When did it occur?</a:t>
                      </a:r>
                      <a:endParaRPr sz="1100" u="none" cap="none" strike="noStrike"/>
                    </a:p>
                  </a:txBody>
                  <a:tcPr marT="34300" marB="34300" marR="68600" marL="68600" anchor="ctr">
                    <a:solidFill>
                      <a:srgbClr val="E9DDD1"/>
                    </a:solidFill>
                  </a:tcPr>
                </a:tc>
              </a:tr>
            </a:tbl>
          </a:graphicData>
        </a:graphic>
      </p:graphicFrame>
      <p:graphicFrame>
        <p:nvGraphicFramePr>
          <p:cNvPr id="1008" name="Google Shape;1008;p122"/>
          <p:cNvGraphicFramePr/>
          <p:nvPr/>
        </p:nvGraphicFramePr>
        <p:xfrm>
          <a:off x="44053" y="1674497"/>
          <a:ext cx="3000000" cy="3000000"/>
        </p:xfrm>
        <a:graphic>
          <a:graphicData uri="http://schemas.openxmlformats.org/drawingml/2006/table">
            <a:tbl>
              <a:tblPr bandRow="1" firstRow="1">
                <a:noFill/>
                <a:tableStyleId>{12A1E1E0-7659-4117-8534-3FF6B72E8ADA}</a:tableStyleId>
              </a:tblPr>
              <a:tblGrid>
                <a:gridCol w="1157650"/>
              </a:tblGrid>
              <a:tr h="368850">
                <a:tc>
                  <a:txBody>
                    <a:bodyPr/>
                    <a:lstStyle/>
                    <a:p>
                      <a:pPr indent="0" lvl="0" marL="0" marR="0" rtl="0" algn="l">
                        <a:lnSpc>
                          <a:spcPct val="100000"/>
                        </a:lnSpc>
                        <a:spcBef>
                          <a:spcPts val="0"/>
                        </a:spcBef>
                        <a:spcAft>
                          <a:spcPts val="0"/>
                        </a:spcAft>
                        <a:buClr>
                          <a:srgbClr val="000000"/>
                        </a:buClr>
                        <a:buSzPts val="1800"/>
                        <a:buFont typeface="Arial"/>
                        <a:buNone/>
                      </a:pPr>
                      <a:r>
                        <a:rPr lang="en" sz="1800" u="none" cap="none" strike="noStrike">
                          <a:latin typeface="Gill Sans"/>
                          <a:ea typeface="Gill Sans"/>
                          <a:cs typeface="Gill Sans"/>
                          <a:sym typeface="Gill Sans"/>
                        </a:rPr>
                        <a:t>Location</a:t>
                      </a:r>
                      <a:endParaRPr sz="1100" u="none" cap="none" strike="noStrike"/>
                    </a:p>
                  </a:txBody>
                  <a:tcPr marT="34300" marB="34300" marR="68600" marL="68600">
                    <a:solidFill>
                      <a:srgbClr val="9F2936"/>
                    </a:solidFill>
                  </a:tcPr>
                </a:tc>
              </a:tr>
              <a:tr h="670575">
                <a:tc>
                  <a:txBody>
                    <a:bodyPr/>
                    <a:lstStyle/>
                    <a:p>
                      <a:pPr indent="0" lvl="0" marL="0" marR="0" rtl="0" algn="ctr">
                        <a:lnSpc>
                          <a:spcPct val="100000"/>
                        </a:lnSpc>
                        <a:spcBef>
                          <a:spcPts val="0"/>
                        </a:spcBef>
                        <a:spcAft>
                          <a:spcPts val="0"/>
                        </a:spcAft>
                        <a:buClr>
                          <a:srgbClr val="000000"/>
                        </a:buClr>
                        <a:buSzPts val="1500"/>
                        <a:buFont typeface="Arial"/>
                        <a:buNone/>
                      </a:pPr>
                      <a:r>
                        <a:rPr b="1" lang="en" sz="1500" u="none" cap="none" strike="noStrike">
                          <a:latin typeface="Gill Sans"/>
                          <a:ea typeface="Gill Sans"/>
                          <a:cs typeface="Gill Sans"/>
                          <a:sym typeface="Gill Sans"/>
                        </a:rPr>
                        <a:t>Where?</a:t>
                      </a:r>
                      <a:endParaRPr sz="1100" u="none" cap="none" strike="noStrike"/>
                    </a:p>
                    <a:p>
                      <a:pPr indent="0" lvl="0" marL="0" marR="0" rtl="0" algn="ctr">
                        <a:lnSpc>
                          <a:spcPct val="100000"/>
                        </a:lnSpc>
                        <a:spcBef>
                          <a:spcPts val="0"/>
                        </a:spcBef>
                        <a:spcAft>
                          <a:spcPts val="0"/>
                        </a:spcAft>
                        <a:buClr>
                          <a:srgbClr val="000000"/>
                        </a:buClr>
                        <a:buSzPts val="800"/>
                        <a:buFont typeface="Arial"/>
                        <a:buNone/>
                      </a:pPr>
                      <a:r>
                        <a:rPr i="1" lang="en" sz="800" u="none" cap="none" strike="noStrike">
                          <a:latin typeface="Gill Sans"/>
                          <a:ea typeface="Gill Sans"/>
                          <a:cs typeface="Gill Sans"/>
                          <a:sym typeface="Gill Sans"/>
                        </a:rPr>
                        <a:t>(Unsure? Give us a nearby intersection or landmark and we’ll figure it out!)</a:t>
                      </a:r>
                      <a:endParaRPr i="1" sz="800" u="none" cap="none" strike="noStrike">
                        <a:latin typeface="Gill Sans"/>
                        <a:ea typeface="Gill Sans"/>
                        <a:cs typeface="Gill Sans"/>
                        <a:sym typeface="Gill Sans"/>
                      </a:endParaRPr>
                    </a:p>
                  </a:txBody>
                  <a:tcPr marT="34300" marB="34300" marR="68600" marL="68600" anchor="ctr">
                    <a:solidFill>
                      <a:srgbClr val="DFCDCE"/>
                    </a:solidFill>
                  </a:tcPr>
                </a:tc>
              </a:tr>
            </a:tbl>
          </a:graphicData>
        </a:graphic>
      </p:graphicFrame>
      <p:graphicFrame>
        <p:nvGraphicFramePr>
          <p:cNvPr id="1009" name="Google Shape;1009;p122"/>
          <p:cNvGraphicFramePr/>
          <p:nvPr/>
        </p:nvGraphicFramePr>
        <p:xfrm>
          <a:off x="44053" y="2804795"/>
          <a:ext cx="3000000" cy="3000000"/>
        </p:xfrm>
        <a:graphic>
          <a:graphicData uri="http://schemas.openxmlformats.org/drawingml/2006/table">
            <a:tbl>
              <a:tblPr bandRow="1" firstRow="1">
                <a:noFill/>
                <a:tableStyleId>{12A1E1E0-7659-4117-8534-3FF6B72E8ADA}</a:tableStyleId>
              </a:tblPr>
              <a:tblGrid>
                <a:gridCol w="1157650"/>
              </a:tblGrid>
              <a:tr h="347225">
                <a:tc>
                  <a:txBody>
                    <a:bodyPr/>
                    <a:lstStyle/>
                    <a:p>
                      <a:pPr indent="0" lvl="0" marL="0" marR="0" rtl="0" algn="l">
                        <a:lnSpc>
                          <a:spcPct val="100000"/>
                        </a:lnSpc>
                        <a:spcBef>
                          <a:spcPts val="0"/>
                        </a:spcBef>
                        <a:spcAft>
                          <a:spcPts val="0"/>
                        </a:spcAft>
                        <a:buClr>
                          <a:srgbClr val="000000"/>
                        </a:buClr>
                        <a:buSzPts val="1700"/>
                        <a:buFont typeface="Arial"/>
                        <a:buNone/>
                      </a:pPr>
                      <a:r>
                        <a:rPr lang="en" sz="1700" u="none" cap="none" strike="noStrike">
                          <a:latin typeface="Gill Sans"/>
                          <a:ea typeface="Gill Sans"/>
                          <a:cs typeface="Gill Sans"/>
                          <a:sym typeface="Gill Sans"/>
                        </a:rPr>
                        <a:t>Condition</a:t>
                      </a:r>
                      <a:endParaRPr sz="1100" u="none" cap="none" strike="noStrike"/>
                    </a:p>
                  </a:txBody>
                  <a:tcPr marT="34300" marB="34300" marR="68600" marL="68600">
                    <a:solidFill>
                      <a:srgbClr val="604878"/>
                    </a:solidFill>
                  </a:tcPr>
                </a:tc>
              </a:tr>
              <a:tr h="711975">
                <a:tc>
                  <a:txBody>
                    <a:bodyPr/>
                    <a:lstStyle/>
                    <a:p>
                      <a:pPr indent="0" lvl="0" marL="0" marR="0" rtl="0" algn="ctr">
                        <a:lnSpc>
                          <a:spcPct val="100000"/>
                        </a:lnSpc>
                        <a:spcBef>
                          <a:spcPts val="0"/>
                        </a:spcBef>
                        <a:spcAft>
                          <a:spcPts val="0"/>
                        </a:spcAft>
                        <a:buClr>
                          <a:srgbClr val="000000"/>
                        </a:buClr>
                        <a:buSzPts val="1500"/>
                        <a:buFont typeface="Arial"/>
                        <a:buNone/>
                      </a:pPr>
                      <a:r>
                        <a:rPr b="1" lang="en" sz="1500" u="none" cap="none" strike="noStrike">
                          <a:latin typeface="Gill Sans"/>
                          <a:ea typeface="Gill Sans"/>
                          <a:cs typeface="Gill Sans"/>
                          <a:sym typeface="Gill Sans"/>
                        </a:rPr>
                        <a:t>What are you reporting?</a:t>
                      </a:r>
                      <a:endParaRPr sz="1100" u="none" cap="none" strike="noStrike"/>
                    </a:p>
                  </a:txBody>
                  <a:tcPr marT="34300" marB="34300" marR="68600" marL="68600" anchor="ctr">
                    <a:solidFill>
                      <a:srgbClr val="D2CFD6"/>
                    </a:solidFill>
                  </a:tcPr>
                </a:tc>
              </a:tr>
            </a:tbl>
          </a:graphicData>
        </a:graphic>
      </p:graphicFrame>
      <p:graphicFrame>
        <p:nvGraphicFramePr>
          <p:cNvPr id="1010" name="Google Shape;1010;p122"/>
          <p:cNvGraphicFramePr/>
          <p:nvPr/>
        </p:nvGraphicFramePr>
        <p:xfrm>
          <a:off x="44053" y="4018872"/>
          <a:ext cx="3000000" cy="3000000"/>
        </p:xfrm>
        <a:graphic>
          <a:graphicData uri="http://schemas.openxmlformats.org/drawingml/2006/table">
            <a:tbl>
              <a:tblPr bandRow="1" firstRow="1">
                <a:noFill/>
                <a:tableStyleId>{12A1E1E0-7659-4117-8534-3FF6B72E8ADA}</a:tableStyleId>
              </a:tblPr>
              <a:tblGrid>
                <a:gridCol w="1157650"/>
              </a:tblGrid>
              <a:tr h="389325">
                <a:tc>
                  <a:txBody>
                    <a:bodyPr/>
                    <a:lstStyle/>
                    <a:p>
                      <a:pPr indent="0" lvl="0" marL="0" marR="0" rtl="0" algn="l">
                        <a:lnSpc>
                          <a:spcPct val="100000"/>
                        </a:lnSpc>
                        <a:spcBef>
                          <a:spcPts val="0"/>
                        </a:spcBef>
                        <a:spcAft>
                          <a:spcPts val="0"/>
                        </a:spcAft>
                        <a:buClr>
                          <a:srgbClr val="000000"/>
                        </a:buClr>
                        <a:buSzPts val="1800"/>
                        <a:buFont typeface="Arial"/>
                        <a:buNone/>
                      </a:pPr>
                      <a:r>
                        <a:rPr lang="en" sz="1800" u="none" cap="none" strike="noStrike">
                          <a:latin typeface="Gill Sans"/>
                          <a:ea typeface="Gill Sans"/>
                          <a:cs typeface="Gill Sans"/>
                          <a:sym typeface="Gill Sans"/>
                        </a:rPr>
                        <a:t>Source</a:t>
                      </a:r>
                      <a:endParaRPr sz="1100" u="none" cap="none" strike="noStrike"/>
                    </a:p>
                  </a:txBody>
                  <a:tcPr marT="34300" marB="34300" marR="68600" marL="68600">
                    <a:solidFill>
                      <a:srgbClr val="4E8542"/>
                    </a:solidFill>
                  </a:tcPr>
                </a:tc>
              </a:tr>
              <a:tr h="285425">
                <a:tc>
                  <a:txBody>
                    <a:bodyPr/>
                    <a:lstStyle/>
                    <a:p>
                      <a:pPr indent="0" lvl="0" marL="0" marR="0" rtl="0" algn="ctr">
                        <a:lnSpc>
                          <a:spcPct val="100000"/>
                        </a:lnSpc>
                        <a:spcBef>
                          <a:spcPts val="0"/>
                        </a:spcBef>
                        <a:spcAft>
                          <a:spcPts val="0"/>
                        </a:spcAft>
                        <a:buClr>
                          <a:srgbClr val="000000"/>
                        </a:buClr>
                        <a:buSzPts val="1200"/>
                        <a:buFont typeface="Arial"/>
                        <a:buNone/>
                      </a:pPr>
                      <a:r>
                        <a:rPr b="1" lang="en" sz="1200" u="none" cap="none" strike="noStrike">
                          <a:latin typeface="Gill Sans"/>
                          <a:ea typeface="Gill Sans"/>
                          <a:cs typeface="Gill Sans"/>
                          <a:sym typeface="Gill Sans"/>
                        </a:rPr>
                        <a:t>Who are you?</a:t>
                      </a:r>
                      <a:endParaRPr b="1" sz="800" u="none" cap="none" strike="noStrike">
                        <a:latin typeface="Gill Sans"/>
                        <a:ea typeface="Gill Sans"/>
                        <a:cs typeface="Gill Sans"/>
                        <a:sym typeface="Gill Sans"/>
                      </a:endParaRPr>
                    </a:p>
                  </a:txBody>
                  <a:tcPr marT="34300" marB="34300" marR="68600" marL="68600" anchor="ctr">
                    <a:solidFill>
                      <a:srgbClr val="D0D9CF"/>
                    </a:solidFill>
                  </a:tcPr>
                </a:tc>
              </a:tr>
            </a:tbl>
          </a:graphicData>
        </a:graphic>
      </p:graphicFrame>
      <p:pic>
        <p:nvPicPr>
          <p:cNvPr id="1011" name="Google Shape;1011;p122"/>
          <p:cNvPicPr preferRelativeResize="0"/>
          <p:nvPr/>
        </p:nvPicPr>
        <p:blipFill rotWithShape="1">
          <a:blip r:embed="rId4">
            <a:alphaModFix/>
          </a:blip>
          <a:srcRect b="0" l="49816" r="0" t="0"/>
          <a:stretch/>
        </p:blipFill>
        <p:spPr>
          <a:xfrm>
            <a:off x="8515350" y="41402"/>
            <a:ext cx="546082" cy="546369"/>
          </a:xfrm>
          <a:prstGeom prst="rect">
            <a:avLst/>
          </a:prstGeom>
          <a:noFill/>
          <a:ln>
            <a:noFill/>
          </a:ln>
        </p:spPr>
      </p:pic>
      <p:sp>
        <p:nvSpPr>
          <p:cNvPr id="1012" name="Google Shape;1012;p122"/>
          <p:cNvSpPr/>
          <p:nvPr/>
        </p:nvSpPr>
        <p:spPr>
          <a:xfrm>
            <a:off x="1327558" y="651656"/>
            <a:ext cx="1853968" cy="4044671"/>
          </a:xfrm>
          <a:prstGeom prst="rect">
            <a:avLst/>
          </a:prstGeom>
          <a:solidFill>
            <a:srgbClr val="D2CFD6"/>
          </a:solidFill>
          <a:ln>
            <a:noFill/>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013" name="Google Shape;1013;p122"/>
          <p:cNvSpPr/>
          <p:nvPr/>
        </p:nvSpPr>
        <p:spPr>
          <a:xfrm>
            <a:off x="3303165" y="651656"/>
            <a:ext cx="1853968" cy="4044671"/>
          </a:xfrm>
          <a:prstGeom prst="rect">
            <a:avLst/>
          </a:prstGeom>
          <a:solidFill>
            <a:srgbClr val="D2CFD6"/>
          </a:solidFill>
          <a:ln>
            <a:noFill/>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014" name="Google Shape;1014;p122"/>
          <p:cNvSpPr/>
          <p:nvPr/>
        </p:nvSpPr>
        <p:spPr>
          <a:xfrm>
            <a:off x="5278772" y="651656"/>
            <a:ext cx="1853968" cy="4044671"/>
          </a:xfrm>
          <a:prstGeom prst="rect">
            <a:avLst/>
          </a:prstGeom>
          <a:solidFill>
            <a:srgbClr val="D2CFD6"/>
          </a:solidFill>
          <a:ln>
            <a:noFill/>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015" name="Google Shape;1015;p122"/>
          <p:cNvSpPr/>
          <p:nvPr/>
        </p:nvSpPr>
        <p:spPr>
          <a:xfrm>
            <a:off x="7254380" y="651656"/>
            <a:ext cx="1853967" cy="4044671"/>
          </a:xfrm>
          <a:prstGeom prst="rect">
            <a:avLst/>
          </a:prstGeom>
          <a:solidFill>
            <a:srgbClr val="D2CFD6"/>
          </a:solidFill>
          <a:ln>
            <a:noFill/>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016" name="Google Shape;1016;p122"/>
          <p:cNvSpPr txBox="1"/>
          <p:nvPr/>
        </p:nvSpPr>
        <p:spPr>
          <a:xfrm>
            <a:off x="1327558" y="648969"/>
            <a:ext cx="1853967" cy="392415"/>
          </a:xfrm>
          <a:prstGeom prst="rect">
            <a:avLst/>
          </a:prstGeom>
          <a:solidFill>
            <a:srgbClr val="604878"/>
          </a:solid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FFFFFF"/>
              </a:buClr>
              <a:buSzPts val="2100"/>
              <a:buFont typeface="Gill Sans"/>
              <a:buNone/>
            </a:pPr>
            <a:r>
              <a:rPr b="0" i="0" lang="en" sz="2100" u="none" cap="none" strike="noStrike">
                <a:solidFill>
                  <a:srgbClr val="FFFFFF"/>
                </a:solidFill>
                <a:latin typeface="Gill Sans"/>
                <a:ea typeface="Gill Sans"/>
                <a:cs typeface="Gill Sans"/>
                <a:sym typeface="Gill Sans"/>
              </a:rPr>
              <a:t>Wind Damage</a:t>
            </a:r>
            <a:endParaRPr b="0" i="0" sz="1100" u="none" cap="none" strike="noStrike">
              <a:solidFill>
                <a:srgbClr val="000000"/>
              </a:solidFill>
              <a:latin typeface="Arial"/>
              <a:ea typeface="Arial"/>
              <a:cs typeface="Arial"/>
              <a:sym typeface="Arial"/>
            </a:endParaRPr>
          </a:p>
        </p:txBody>
      </p:sp>
      <p:sp>
        <p:nvSpPr>
          <p:cNvPr id="1017" name="Google Shape;1017;p122"/>
          <p:cNvSpPr txBox="1"/>
          <p:nvPr/>
        </p:nvSpPr>
        <p:spPr>
          <a:xfrm>
            <a:off x="3295825" y="648969"/>
            <a:ext cx="1861304" cy="438581"/>
          </a:xfrm>
          <a:prstGeom prst="rect">
            <a:avLst/>
          </a:prstGeom>
          <a:solidFill>
            <a:srgbClr val="604878"/>
          </a:solid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FFFFFF"/>
              </a:buClr>
              <a:buSzPts val="2400"/>
              <a:buFont typeface="Gill Sans"/>
              <a:buNone/>
            </a:pPr>
            <a:r>
              <a:rPr b="0" i="0" lang="en" sz="2400" u="none" cap="none" strike="noStrike">
                <a:solidFill>
                  <a:srgbClr val="FFFFFF"/>
                </a:solidFill>
                <a:latin typeface="Gill Sans"/>
                <a:ea typeface="Gill Sans"/>
                <a:cs typeface="Gill Sans"/>
                <a:sym typeface="Gill Sans"/>
              </a:rPr>
              <a:t>Hail</a:t>
            </a:r>
            <a:endParaRPr b="0" i="0" sz="2700" u="none" cap="none" strike="noStrike">
              <a:solidFill>
                <a:srgbClr val="FFFFFF"/>
              </a:solidFill>
              <a:latin typeface="Gill Sans"/>
              <a:ea typeface="Gill Sans"/>
              <a:cs typeface="Gill Sans"/>
              <a:sym typeface="Gill Sans"/>
            </a:endParaRPr>
          </a:p>
        </p:txBody>
      </p:sp>
      <p:sp>
        <p:nvSpPr>
          <p:cNvPr id="1018" name="Google Shape;1018;p122"/>
          <p:cNvSpPr txBox="1"/>
          <p:nvPr/>
        </p:nvSpPr>
        <p:spPr>
          <a:xfrm>
            <a:off x="5278771" y="648969"/>
            <a:ext cx="1853966" cy="669414"/>
          </a:xfrm>
          <a:prstGeom prst="rect">
            <a:avLst/>
          </a:prstGeom>
          <a:solidFill>
            <a:srgbClr val="604878"/>
          </a:solid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FFFFFF"/>
              </a:buClr>
              <a:buSzPts val="2000"/>
              <a:buFont typeface="Gill Sans"/>
              <a:buNone/>
            </a:pPr>
            <a:r>
              <a:rPr b="0" i="0" lang="en" sz="2000" u="none" cap="none" strike="noStrike">
                <a:solidFill>
                  <a:srgbClr val="FFFFFF"/>
                </a:solidFill>
                <a:latin typeface="Gill Sans"/>
                <a:ea typeface="Gill Sans"/>
                <a:cs typeface="Gill Sans"/>
                <a:sym typeface="Gill Sans"/>
              </a:rPr>
              <a:t>Tornadoes and Funnel Clouds</a:t>
            </a:r>
            <a:endParaRPr b="0" i="0" sz="1100" u="none" cap="none" strike="noStrike">
              <a:solidFill>
                <a:srgbClr val="000000"/>
              </a:solidFill>
              <a:latin typeface="Arial"/>
              <a:ea typeface="Arial"/>
              <a:cs typeface="Arial"/>
              <a:sym typeface="Arial"/>
            </a:endParaRPr>
          </a:p>
        </p:txBody>
      </p:sp>
      <p:sp>
        <p:nvSpPr>
          <p:cNvPr id="1019" name="Google Shape;1019;p122"/>
          <p:cNvSpPr txBox="1"/>
          <p:nvPr/>
        </p:nvSpPr>
        <p:spPr>
          <a:xfrm>
            <a:off x="7254380" y="648969"/>
            <a:ext cx="1853967" cy="484748"/>
          </a:xfrm>
          <a:prstGeom prst="rect">
            <a:avLst/>
          </a:prstGeom>
          <a:solidFill>
            <a:srgbClr val="604878"/>
          </a:solid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FFFFFF"/>
              </a:buClr>
              <a:buSzPts val="2700"/>
              <a:buFont typeface="Gill Sans"/>
              <a:buNone/>
            </a:pPr>
            <a:r>
              <a:rPr b="0" i="0" lang="en" sz="2700" u="none" cap="none" strike="noStrike">
                <a:solidFill>
                  <a:srgbClr val="FFFFFF"/>
                </a:solidFill>
                <a:latin typeface="Gill Sans"/>
                <a:ea typeface="Gill Sans"/>
                <a:cs typeface="Gill Sans"/>
                <a:sym typeface="Gill Sans"/>
              </a:rPr>
              <a:t>Flooding</a:t>
            </a:r>
            <a:endParaRPr b="0" i="0" sz="2100" u="none" cap="none" strike="noStrike">
              <a:solidFill>
                <a:srgbClr val="FFFFFF"/>
              </a:solidFill>
              <a:latin typeface="Gill Sans"/>
              <a:ea typeface="Gill Sans"/>
              <a:cs typeface="Gill Sans"/>
              <a:sym typeface="Gill Sans"/>
            </a:endParaRPr>
          </a:p>
        </p:txBody>
      </p:sp>
      <p:pic>
        <p:nvPicPr>
          <p:cNvPr id="1020" name="Google Shape;1020;p122"/>
          <p:cNvPicPr preferRelativeResize="0"/>
          <p:nvPr/>
        </p:nvPicPr>
        <p:blipFill rotWithShape="1">
          <a:blip r:embed="rId5">
            <a:alphaModFix/>
          </a:blip>
          <a:srcRect b="24861" l="0" r="0" t="0"/>
          <a:stretch/>
        </p:blipFill>
        <p:spPr>
          <a:xfrm>
            <a:off x="1332798" y="1115171"/>
            <a:ext cx="1848725" cy="1041816"/>
          </a:xfrm>
          <a:prstGeom prst="rect">
            <a:avLst/>
          </a:prstGeom>
          <a:noFill/>
          <a:ln>
            <a:noFill/>
          </a:ln>
        </p:spPr>
      </p:pic>
      <p:sp>
        <p:nvSpPr>
          <p:cNvPr id="1021" name="Google Shape;1021;p122"/>
          <p:cNvSpPr txBox="1"/>
          <p:nvPr/>
        </p:nvSpPr>
        <p:spPr>
          <a:xfrm>
            <a:off x="1393448" y="2213220"/>
            <a:ext cx="1722183" cy="2412199"/>
          </a:xfrm>
          <a:prstGeom prst="rect">
            <a:avLst/>
          </a:prstGeom>
          <a:noFill/>
          <a:ln>
            <a:noFill/>
          </a:ln>
        </p:spPr>
        <p:txBody>
          <a:bodyPr anchorCtr="0" anchor="t" bIns="34275" lIns="68575" spcFirstLastPara="1" rIns="68575" wrap="square" tIns="34275">
            <a:spAutoFit/>
          </a:bodyPr>
          <a:lstStyle/>
          <a:p>
            <a:pPr indent="-209550" lvl="0" marL="215900" marR="0" rtl="0" algn="l">
              <a:lnSpc>
                <a:spcPct val="100000"/>
              </a:lnSpc>
              <a:spcBef>
                <a:spcPts val="0"/>
              </a:spcBef>
              <a:spcAft>
                <a:spcPts val="0"/>
              </a:spcAft>
              <a:buClr>
                <a:srgbClr val="000000"/>
              </a:buClr>
              <a:buSzPts val="1500"/>
              <a:buFont typeface="Noto Sans Symbols"/>
              <a:buChar char="⮚"/>
            </a:pPr>
            <a:r>
              <a:rPr b="0" i="1" lang="en" sz="1500" u="none" cap="none" strike="noStrike">
                <a:solidFill>
                  <a:srgbClr val="000000"/>
                </a:solidFill>
                <a:latin typeface="Gill Sans"/>
                <a:ea typeface="Gill Sans"/>
                <a:cs typeface="Gill Sans"/>
                <a:sym typeface="Gill Sans"/>
              </a:rPr>
              <a:t>Uprooted or downed trees</a:t>
            </a:r>
            <a:endParaRPr b="0" i="0" sz="1100" u="none" cap="none" strike="noStrike">
              <a:solidFill>
                <a:srgbClr val="000000"/>
              </a:solidFill>
              <a:latin typeface="Arial"/>
              <a:ea typeface="Arial"/>
              <a:cs typeface="Arial"/>
              <a:sym typeface="Arial"/>
            </a:endParaRPr>
          </a:p>
          <a:p>
            <a:pPr indent="-190500" lvl="0" marL="215900" marR="0" rtl="0" algn="l">
              <a:lnSpc>
                <a:spcPct val="100000"/>
              </a:lnSpc>
              <a:spcBef>
                <a:spcPts val="0"/>
              </a:spcBef>
              <a:spcAft>
                <a:spcPts val="0"/>
              </a:spcAft>
              <a:buClr>
                <a:schemeClr val="dk1"/>
              </a:buClr>
              <a:buSzPts val="500"/>
              <a:buFont typeface="Noto Sans Symbols"/>
              <a:buNone/>
            </a:pPr>
            <a:r>
              <a:t/>
            </a:r>
            <a:endParaRPr b="0" i="1" sz="500" u="none" cap="none" strike="noStrike">
              <a:solidFill>
                <a:srgbClr val="000000"/>
              </a:solidFill>
              <a:latin typeface="Gill Sans"/>
              <a:ea typeface="Gill Sans"/>
              <a:cs typeface="Gill Sans"/>
              <a:sym typeface="Gill Sans"/>
            </a:endParaRPr>
          </a:p>
          <a:p>
            <a:pPr indent="-209550" lvl="0" marL="215900" marR="0" rtl="0" algn="l">
              <a:lnSpc>
                <a:spcPct val="100000"/>
              </a:lnSpc>
              <a:spcBef>
                <a:spcPts val="0"/>
              </a:spcBef>
              <a:spcAft>
                <a:spcPts val="0"/>
              </a:spcAft>
              <a:buClr>
                <a:srgbClr val="000000"/>
              </a:buClr>
              <a:buSzPts val="1500"/>
              <a:buFont typeface="Noto Sans Symbols"/>
              <a:buChar char="⮚"/>
            </a:pPr>
            <a:r>
              <a:rPr b="0" i="1" lang="en" sz="1500" u="none" cap="none" strike="noStrike">
                <a:solidFill>
                  <a:srgbClr val="000000"/>
                </a:solidFill>
                <a:latin typeface="Gill Sans"/>
                <a:ea typeface="Gill Sans"/>
                <a:cs typeface="Gill Sans"/>
                <a:sym typeface="Gill Sans"/>
              </a:rPr>
              <a:t>Large branches down</a:t>
            </a:r>
            <a:endParaRPr b="0" i="0" sz="1100" u="none" cap="none" strike="noStrike">
              <a:solidFill>
                <a:srgbClr val="000000"/>
              </a:solidFill>
              <a:latin typeface="Arial"/>
              <a:ea typeface="Arial"/>
              <a:cs typeface="Arial"/>
              <a:sym typeface="Arial"/>
            </a:endParaRPr>
          </a:p>
          <a:p>
            <a:pPr indent="-190500" lvl="0" marL="215900" marR="0" rtl="0" algn="l">
              <a:lnSpc>
                <a:spcPct val="100000"/>
              </a:lnSpc>
              <a:spcBef>
                <a:spcPts val="0"/>
              </a:spcBef>
              <a:spcAft>
                <a:spcPts val="0"/>
              </a:spcAft>
              <a:buClr>
                <a:schemeClr val="dk1"/>
              </a:buClr>
              <a:buSzPts val="500"/>
              <a:buFont typeface="Noto Sans Symbols"/>
              <a:buNone/>
            </a:pPr>
            <a:r>
              <a:t/>
            </a:r>
            <a:endParaRPr b="0" i="1" sz="500" u="none" cap="none" strike="noStrike">
              <a:solidFill>
                <a:srgbClr val="000000"/>
              </a:solidFill>
              <a:latin typeface="Gill Sans"/>
              <a:ea typeface="Gill Sans"/>
              <a:cs typeface="Gill Sans"/>
              <a:sym typeface="Gill Sans"/>
            </a:endParaRPr>
          </a:p>
          <a:p>
            <a:pPr indent="-209550" lvl="0" marL="215900" marR="0" rtl="0" algn="l">
              <a:lnSpc>
                <a:spcPct val="100000"/>
              </a:lnSpc>
              <a:spcBef>
                <a:spcPts val="0"/>
              </a:spcBef>
              <a:spcAft>
                <a:spcPts val="0"/>
              </a:spcAft>
              <a:buClr>
                <a:srgbClr val="000000"/>
              </a:buClr>
              <a:buSzPts val="1500"/>
              <a:buFont typeface="Noto Sans Symbols"/>
              <a:buChar char="⮚"/>
            </a:pPr>
            <a:r>
              <a:rPr b="0" i="1" lang="en" sz="1500" u="none" cap="none" strike="noStrike">
                <a:solidFill>
                  <a:srgbClr val="000000"/>
                </a:solidFill>
                <a:latin typeface="Gill Sans"/>
                <a:ea typeface="Gill Sans"/>
                <a:cs typeface="Gill Sans"/>
                <a:sym typeface="Gill Sans"/>
              </a:rPr>
              <a:t>Wires down</a:t>
            </a:r>
            <a:endParaRPr b="0" i="0" sz="1100" u="none" cap="none" strike="noStrike">
              <a:solidFill>
                <a:srgbClr val="000000"/>
              </a:solidFill>
              <a:latin typeface="Arial"/>
              <a:ea typeface="Arial"/>
              <a:cs typeface="Arial"/>
              <a:sym typeface="Arial"/>
            </a:endParaRPr>
          </a:p>
          <a:p>
            <a:pPr indent="-190500" lvl="0" marL="215900" marR="0" rtl="0" algn="l">
              <a:lnSpc>
                <a:spcPct val="100000"/>
              </a:lnSpc>
              <a:spcBef>
                <a:spcPts val="0"/>
              </a:spcBef>
              <a:spcAft>
                <a:spcPts val="0"/>
              </a:spcAft>
              <a:buClr>
                <a:schemeClr val="dk1"/>
              </a:buClr>
              <a:buSzPts val="400"/>
              <a:buFont typeface="Noto Sans Symbols"/>
              <a:buNone/>
            </a:pPr>
            <a:r>
              <a:t/>
            </a:r>
            <a:endParaRPr b="0" i="1" sz="400" u="none" cap="none" strike="noStrike">
              <a:solidFill>
                <a:srgbClr val="000000"/>
              </a:solidFill>
              <a:latin typeface="Gill Sans"/>
              <a:ea typeface="Gill Sans"/>
              <a:cs typeface="Gill Sans"/>
              <a:sym typeface="Gill Sans"/>
            </a:endParaRPr>
          </a:p>
          <a:p>
            <a:pPr indent="-209550" lvl="0" marL="215900" marR="0" rtl="0" algn="l">
              <a:lnSpc>
                <a:spcPct val="100000"/>
              </a:lnSpc>
              <a:spcBef>
                <a:spcPts val="0"/>
              </a:spcBef>
              <a:spcAft>
                <a:spcPts val="0"/>
              </a:spcAft>
              <a:buClr>
                <a:srgbClr val="000000"/>
              </a:buClr>
              <a:buSzPts val="1500"/>
              <a:buFont typeface="Noto Sans Symbols"/>
              <a:buChar char="⮚"/>
            </a:pPr>
            <a:r>
              <a:rPr b="0" i="1" lang="en" sz="1500" u="none" cap="none" strike="noStrike">
                <a:solidFill>
                  <a:srgbClr val="000000"/>
                </a:solidFill>
                <a:latin typeface="Gill Sans"/>
                <a:ea typeface="Gill Sans"/>
                <a:cs typeface="Gill Sans"/>
                <a:sym typeface="Gill Sans"/>
              </a:rPr>
              <a:t>Damaged infrastructure</a:t>
            </a:r>
            <a:endParaRPr b="0" i="0" sz="1100" u="none" cap="none" strike="noStrike">
              <a:solidFill>
                <a:srgbClr val="000000"/>
              </a:solidFill>
              <a:latin typeface="Arial"/>
              <a:ea typeface="Arial"/>
              <a:cs typeface="Arial"/>
              <a:sym typeface="Arial"/>
            </a:endParaRPr>
          </a:p>
          <a:p>
            <a:pPr indent="-190500" lvl="0" marL="215900" marR="0" rtl="0" algn="l">
              <a:lnSpc>
                <a:spcPct val="100000"/>
              </a:lnSpc>
              <a:spcBef>
                <a:spcPts val="0"/>
              </a:spcBef>
              <a:spcAft>
                <a:spcPts val="0"/>
              </a:spcAft>
              <a:buClr>
                <a:schemeClr val="dk1"/>
              </a:buClr>
              <a:buSzPts val="500"/>
              <a:buFont typeface="Noto Sans Symbols"/>
              <a:buNone/>
            </a:pPr>
            <a:r>
              <a:t/>
            </a:r>
            <a:endParaRPr b="0" i="1" sz="500" u="none" cap="none" strike="noStrike">
              <a:solidFill>
                <a:srgbClr val="000000"/>
              </a:solidFill>
              <a:latin typeface="Gill Sans"/>
              <a:ea typeface="Gill Sans"/>
              <a:cs typeface="Gill Sans"/>
              <a:sym typeface="Gill Sans"/>
            </a:endParaRPr>
          </a:p>
          <a:p>
            <a:pPr indent="-209550" lvl="0" marL="215900" marR="0" rtl="0" algn="l">
              <a:lnSpc>
                <a:spcPct val="100000"/>
              </a:lnSpc>
              <a:spcBef>
                <a:spcPts val="0"/>
              </a:spcBef>
              <a:spcAft>
                <a:spcPts val="0"/>
              </a:spcAft>
              <a:buClr>
                <a:srgbClr val="000000"/>
              </a:buClr>
              <a:buSzPts val="1500"/>
              <a:buFont typeface="Noto Sans Symbols"/>
              <a:buChar char="⮚"/>
            </a:pPr>
            <a:r>
              <a:rPr b="0" i="1" lang="en" sz="1500" u="none" cap="none" strike="noStrike">
                <a:solidFill>
                  <a:srgbClr val="000000"/>
                </a:solidFill>
                <a:latin typeface="Gill Sans"/>
                <a:ea typeface="Gill Sans"/>
                <a:cs typeface="Gill Sans"/>
                <a:sym typeface="Gill Sans"/>
              </a:rPr>
              <a:t>Include photos if possible</a:t>
            </a:r>
            <a:endParaRPr b="0" i="0" sz="1100" u="none" cap="none" strike="noStrike">
              <a:solidFill>
                <a:srgbClr val="000000"/>
              </a:solidFill>
              <a:latin typeface="Arial"/>
              <a:ea typeface="Arial"/>
              <a:cs typeface="Arial"/>
              <a:sym typeface="Arial"/>
            </a:endParaRPr>
          </a:p>
        </p:txBody>
      </p:sp>
      <p:sp>
        <p:nvSpPr>
          <p:cNvPr id="1022" name="Google Shape;1022;p122"/>
          <p:cNvSpPr txBox="1"/>
          <p:nvPr/>
        </p:nvSpPr>
        <p:spPr>
          <a:xfrm>
            <a:off x="3292789" y="2536208"/>
            <a:ext cx="1879018" cy="2054378"/>
          </a:xfrm>
          <a:prstGeom prst="rect">
            <a:avLst/>
          </a:prstGeom>
          <a:noFill/>
          <a:ln>
            <a:noFill/>
          </a:ln>
        </p:spPr>
        <p:txBody>
          <a:bodyPr anchorCtr="0" anchor="t" bIns="34275" lIns="68575" spcFirstLastPara="1" rIns="68575" wrap="square" tIns="34275">
            <a:spAutoFit/>
          </a:bodyPr>
          <a:lstStyle/>
          <a:p>
            <a:pPr indent="-209550" lvl="0" marL="215900" marR="0" rtl="0" algn="l">
              <a:lnSpc>
                <a:spcPct val="100000"/>
              </a:lnSpc>
              <a:spcBef>
                <a:spcPts val="0"/>
              </a:spcBef>
              <a:spcAft>
                <a:spcPts val="0"/>
              </a:spcAft>
              <a:buClr>
                <a:srgbClr val="000000"/>
              </a:buClr>
              <a:buSzPts val="1500"/>
              <a:buFont typeface="Noto Sans Symbols"/>
              <a:buChar char="⮚"/>
            </a:pPr>
            <a:r>
              <a:rPr b="0" i="1" lang="en" sz="1500" u="none" cap="none" strike="noStrike">
                <a:solidFill>
                  <a:srgbClr val="000000"/>
                </a:solidFill>
                <a:latin typeface="Gill Sans"/>
                <a:ea typeface="Gill Sans"/>
                <a:cs typeface="Gill Sans"/>
                <a:sym typeface="Gill Sans"/>
              </a:rPr>
              <a:t>Hail of any size</a:t>
            </a:r>
            <a:endParaRPr b="0" i="0" sz="1100" u="none" cap="none" strike="noStrike">
              <a:solidFill>
                <a:srgbClr val="000000"/>
              </a:solidFill>
              <a:latin typeface="Arial"/>
              <a:ea typeface="Arial"/>
              <a:cs typeface="Arial"/>
              <a:sym typeface="Arial"/>
            </a:endParaRPr>
          </a:p>
          <a:p>
            <a:pPr indent="-190500" lvl="0" marL="215900" marR="0" rtl="0" algn="l">
              <a:lnSpc>
                <a:spcPct val="100000"/>
              </a:lnSpc>
              <a:spcBef>
                <a:spcPts val="0"/>
              </a:spcBef>
              <a:spcAft>
                <a:spcPts val="0"/>
              </a:spcAft>
              <a:buClr>
                <a:schemeClr val="dk1"/>
              </a:buClr>
              <a:buSzPts val="500"/>
              <a:buFont typeface="Noto Sans Symbols"/>
              <a:buNone/>
            </a:pPr>
            <a:r>
              <a:t/>
            </a:r>
            <a:endParaRPr b="0" i="1" sz="500" u="none" cap="none" strike="noStrike">
              <a:solidFill>
                <a:srgbClr val="000000"/>
              </a:solidFill>
              <a:latin typeface="Gill Sans"/>
              <a:ea typeface="Gill Sans"/>
              <a:cs typeface="Gill Sans"/>
              <a:sym typeface="Gill Sans"/>
            </a:endParaRPr>
          </a:p>
          <a:p>
            <a:pPr indent="-209550" lvl="0" marL="215900" marR="0" rtl="0" algn="l">
              <a:lnSpc>
                <a:spcPct val="100000"/>
              </a:lnSpc>
              <a:spcBef>
                <a:spcPts val="0"/>
              </a:spcBef>
              <a:spcAft>
                <a:spcPts val="0"/>
              </a:spcAft>
              <a:buClr>
                <a:srgbClr val="000000"/>
              </a:buClr>
              <a:buSzPts val="1500"/>
              <a:buFont typeface="Noto Sans Symbols"/>
              <a:buChar char="⮚"/>
            </a:pPr>
            <a:r>
              <a:rPr b="0" i="1" lang="en" sz="1500" u="none" cap="none" strike="noStrike">
                <a:solidFill>
                  <a:srgbClr val="000000"/>
                </a:solidFill>
                <a:latin typeface="Gill Sans"/>
                <a:ea typeface="Gill Sans"/>
                <a:cs typeface="Gill Sans"/>
                <a:sym typeface="Gill Sans"/>
              </a:rPr>
              <a:t>Please measure hail with a ruler or a common object for accurate sizing</a:t>
            </a:r>
            <a:endParaRPr b="0" i="0" sz="1100" u="none" cap="none" strike="noStrike">
              <a:solidFill>
                <a:srgbClr val="000000"/>
              </a:solidFill>
              <a:latin typeface="Arial"/>
              <a:ea typeface="Arial"/>
              <a:cs typeface="Arial"/>
              <a:sym typeface="Arial"/>
            </a:endParaRPr>
          </a:p>
          <a:p>
            <a:pPr indent="-190500" lvl="0" marL="215900" marR="0" rtl="0" algn="l">
              <a:lnSpc>
                <a:spcPct val="100000"/>
              </a:lnSpc>
              <a:spcBef>
                <a:spcPts val="0"/>
              </a:spcBef>
              <a:spcAft>
                <a:spcPts val="0"/>
              </a:spcAft>
              <a:buClr>
                <a:schemeClr val="dk1"/>
              </a:buClr>
              <a:buSzPts val="500"/>
              <a:buFont typeface="Noto Sans Symbols"/>
              <a:buNone/>
            </a:pPr>
            <a:r>
              <a:t/>
            </a:r>
            <a:endParaRPr b="0" i="1" sz="500" u="none" cap="none" strike="noStrike">
              <a:solidFill>
                <a:srgbClr val="000000"/>
              </a:solidFill>
              <a:latin typeface="Gill Sans"/>
              <a:ea typeface="Gill Sans"/>
              <a:cs typeface="Gill Sans"/>
              <a:sym typeface="Gill Sans"/>
            </a:endParaRPr>
          </a:p>
          <a:p>
            <a:pPr indent="-209550" lvl="0" marL="215900" marR="0" rtl="0" algn="l">
              <a:lnSpc>
                <a:spcPct val="100000"/>
              </a:lnSpc>
              <a:spcBef>
                <a:spcPts val="0"/>
              </a:spcBef>
              <a:spcAft>
                <a:spcPts val="0"/>
              </a:spcAft>
              <a:buClr>
                <a:srgbClr val="000000"/>
              </a:buClr>
              <a:buSzPts val="1500"/>
              <a:buFont typeface="Noto Sans Symbols"/>
              <a:buChar char="⮚"/>
            </a:pPr>
            <a:r>
              <a:rPr b="0" i="1" lang="en" sz="1500" u="none" cap="none" strike="noStrike">
                <a:solidFill>
                  <a:srgbClr val="000000"/>
                </a:solidFill>
                <a:latin typeface="Gill Sans"/>
                <a:ea typeface="Gill Sans"/>
                <a:cs typeface="Gill Sans"/>
                <a:sym typeface="Gill Sans"/>
              </a:rPr>
              <a:t>If possible, measure the weight and include photos</a:t>
            </a:r>
            <a:endParaRPr b="0" i="0" sz="1100" u="none" cap="none" strike="noStrike">
              <a:solidFill>
                <a:srgbClr val="000000"/>
              </a:solidFill>
              <a:latin typeface="Arial"/>
              <a:ea typeface="Arial"/>
              <a:cs typeface="Arial"/>
              <a:sym typeface="Arial"/>
            </a:endParaRPr>
          </a:p>
        </p:txBody>
      </p:sp>
      <p:sp>
        <p:nvSpPr>
          <p:cNvPr id="1023" name="Google Shape;1023;p122"/>
          <p:cNvSpPr txBox="1"/>
          <p:nvPr/>
        </p:nvSpPr>
        <p:spPr>
          <a:xfrm>
            <a:off x="5344662" y="2889618"/>
            <a:ext cx="1722183" cy="1661993"/>
          </a:xfrm>
          <a:prstGeom prst="rect">
            <a:avLst/>
          </a:prstGeom>
          <a:noFill/>
          <a:ln>
            <a:noFill/>
          </a:ln>
        </p:spPr>
        <p:txBody>
          <a:bodyPr anchorCtr="0" anchor="t" bIns="34275" lIns="68575" spcFirstLastPara="1" rIns="68575" wrap="square" tIns="34275">
            <a:spAutoFit/>
          </a:bodyPr>
          <a:lstStyle/>
          <a:p>
            <a:pPr indent="-209550" lvl="0" marL="215900" marR="0" rtl="0" algn="l">
              <a:lnSpc>
                <a:spcPct val="100000"/>
              </a:lnSpc>
              <a:spcBef>
                <a:spcPts val="0"/>
              </a:spcBef>
              <a:spcAft>
                <a:spcPts val="0"/>
              </a:spcAft>
              <a:buClr>
                <a:srgbClr val="000000"/>
              </a:buClr>
              <a:buSzPts val="1500"/>
              <a:buFont typeface="Noto Sans Symbols"/>
              <a:buChar char="⮚"/>
            </a:pPr>
            <a:r>
              <a:rPr b="0" i="1" lang="en" sz="1500" u="none" cap="none" strike="noStrike">
                <a:solidFill>
                  <a:srgbClr val="000000"/>
                </a:solidFill>
                <a:latin typeface="Gill Sans"/>
                <a:ea typeface="Gill Sans"/>
                <a:cs typeface="Gill Sans"/>
                <a:sym typeface="Gill Sans"/>
              </a:rPr>
              <a:t>Visible rotation in a wall cloud</a:t>
            </a:r>
            <a:endParaRPr b="0" i="0" sz="1100" u="none" cap="none" strike="noStrike">
              <a:solidFill>
                <a:srgbClr val="000000"/>
              </a:solidFill>
              <a:latin typeface="Arial"/>
              <a:ea typeface="Arial"/>
              <a:cs typeface="Arial"/>
              <a:sym typeface="Arial"/>
            </a:endParaRPr>
          </a:p>
          <a:p>
            <a:pPr indent="-190500" lvl="0" marL="215900" marR="0" rtl="0" algn="l">
              <a:lnSpc>
                <a:spcPct val="100000"/>
              </a:lnSpc>
              <a:spcBef>
                <a:spcPts val="0"/>
              </a:spcBef>
              <a:spcAft>
                <a:spcPts val="0"/>
              </a:spcAft>
              <a:buClr>
                <a:schemeClr val="dk1"/>
              </a:buClr>
              <a:buSzPts val="500"/>
              <a:buFont typeface="Noto Sans Symbols"/>
              <a:buNone/>
            </a:pPr>
            <a:r>
              <a:t/>
            </a:r>
            <a:endParaRPr b="0" i="1" sz="500" u="none" cap="none" strike="noStrike">
              <a:solidFill>
                <a:srgbClr val="000000"/>
              </a:solidFill>
              <a:latin typeface="Gill Sans"/>
              <a:ea typeface="Gill Sans"/>
              <a:cs typeface="Gill Sans"/>
              <a:sym typeface="Gill Sans"/>
            </a:endParaRPr>
          </a:p>
          <a:p>
            <a:pPr indent="-209550" lvl="0" marL="215900" marR="0" rtl="0" algn="l">
              <a:lnSpc>
                <a:spcPct val="100000"/>
              </a:lnSpc>
              <a:spcBef>
                <a:spcPts val="0"/>
              </a:spcBef>
              <a:spcAft>
                <a:spcPts val="0"/>
              </a:spcAft>
              <a:buClr>
                <a:srgbClr val="000000"/>
              </a:buClr>
              <a:buSzPts val="1500"/>
              <a:buFont typeface="Noto Sans Symbols"/>
              <a:buChar char="⮚"/>
            </a:pPr>
            <a:r>
              <a:rPr b="0" i="1" lang="en" sz="1500" u="none" cap="none" strike="noStrike">
                <a:solidFill>
                  <a:srgbClr val="000000"/>
                </a:solidFill>
                <a:latin typeface="Gill Sans"/>
                <a:ea typeface="Gill Sans"/>
                <a:cs typeface="Gill Sans"/>
                <a:sym typeface="Gill Sans"/>
              </a:rPr>
              <a:t>Funnel cloud</a:t>
            </a:r>
            <a:endParaRPr b="0" i="0" sz="1100" u="none" cap="none" strike="noStrike">
              <a:solidFill>
                <a:srgbClr val="000000"/>
              </a:solidFill>
              <a:latin typeface="Arial"/>
              <a:ea typeface="Arial"/>
              <a:cs typeface="Arial"/>
              <a:sym typeface="Arial"/>
            </a:endParaRPr>
          </a:p>
          <a:p>
            <a:pPr indent="-190500" lvl="0" marL="215900" marR="0" rtl="0" algn="l">
              <a:lnSpc>
                <a:spcPct val="100000"/>
              </a:lnSpc>
              <a:spcBef>
                <a:spcPts val="0"/>
              </a:spcBef>
              <a:spcAft>
                <a:spcPts val="0"/>
              </a:spcAft>
              <a:buClr>
                <a:schemeClr val="dk1"/>
              </a:buClr>
              <a:buSzPts val="500"/>
              <a:buFont typeface="Noto Sans Symbols"/>
              <a:buNone/>
            </a:pPr>
            <a:r>
              <a:t/>
            </a:r>
            <a:endParaRPr b="0" i="1" sz="500" u="none" cap="none" strike="noStrike">
              <a:solidFill>
                <a:srgbClr val="000000"/>
              </a:solidFill>
              <a:latin typeface="Gill Sans"/>
              <a:ea typeface="Gill Sans"/>
              <a:cs typeface="Gill Sans"/>
              <a:sym typeface="Gill Sans"/>
            </a:endParaRPr>
          </a:p>
          <a:p>
            <a:pPr indent="-209550" lvl="0" marL="215900" marR="0" rtl="0" algn="l">
              <a:lnSpc>
                <a:spcPct val="100000"/>
              </a:lnSpc>
              <a:spcBef>
                <a:spcPts val="0"/>
              </a:spcBef>
              <a:spcAft>
                <a:spcPts val="0"/>
              </a:spcAft>
              <a:buClr>
                <a:srgbClr val="000000"/>
              </a:buClr>
              <a:buSzPts val="1500"/>
              <a:buFont typeface="Noto Sans Symbols"/>
              <a:buChar char="⮚"/>
            </a:pPr>
            <a:r>
              <a:rPr b="0" i="1" lang="en" sz="1500" u="none" cap="none" strike="noStrike">
                <a:solidFill>
                  <a:srgbClr val="000000"/>
                </a:solidFill>
                <a:latin typeface="Gill Sans"/>
                <a:ea typeface="Gill Sans"/>
                <a:cs typeface="Gill Sans"/>
                <a:sym typeface="Gill Sans"/>
              </a:rPr>
              <a:t>Tornado</a:t>
            </a:r>
            <a:endParaRPr b="0" i="0" sz="1100" u="none" cap="none" strike="noStrike">
              <a:solidFill>
                <a:srgbClr val="000000"/>
              </a:solidFill>
              <a:latin typeface="Arial"/>
              <a:ea typeface="Arial"/>
              <a:cs typeface="Arial"/>
              <a:sym typeface="Arial"/>
            </a:endParaRPr>
          </a:p>
          <a:p>
            <a:pPr indent="-190500" lvl="0" marL="215900" marR="0" rtl="0" algn="l">
              <a:lnSpc>
                <a:spcPct val="100000"/>
              </a:lnSpc>
              <a:spcBef>
                <a:spcPts val="0"/>
              </a:spcBef>
              <a:spcAft>
                <a:spcPts val="0"/>
              </a:spcAft>
              <a:buClr>
                <a:schemeClr val="dk1"/>
              </a:buClr>
              <a:buSzPts val="500"/>
              <a:buFont typeface="Noto Sans Symbols"/>
              <a:buNone/>
            </a:pPr>
            <a:r>
              <a:t/>
            </a:r>
            <a:endParaRPr b="0" i="1" sz="500" u="none" cap="none" strike="noStrike">
              <a:solidFill>
                <a:srgbClr val="000000"/>
              </a:solidFill>
              <a:latin typeface="Gill Sans"/>
              <a:ea typeface="Gill Sans"/>
              <a:cs typeface="Gill Sans"/>
              <a:sym typeface="Gill Sans"/>
            </a:endParaRPr>
          </a:p>
          <a:p>
            <a:pPr indent="-209550" lvl="0" marL="215900" marR="0" rtl="0" algn="l">
              <a:lnSpc>
                <a:spcPct val="100000"/>
              </a:lnSpc>
              <a:spcBef>
                <a:spcPts val="0"/>
              </a:spcBef>
              <a:spcAft>
                <a:spcPts val="0"/>
              </a:spcAft>
              <a:buClr>
                <a:srgbClr val="000000"/>
              </a:buClr>
              <a:buSzPts val="1500"/>
              <a:buFont typeface="Noto Sans Symbols"/>
              <a:buChar char="⮚"/>
            </a:pPr>
            <a:r>
              <a:rPr b="0" i="1" lang="en" sz="1500" u="none" cap="none" strike="noStrike">
                <a:solidFill>
                  <a:srgbClr val="000000"/>
                </a:solidFill>
                <a:latin typeface="Gill Sans"/>
                <a:ea typeface="Gill Sans"/>
                <a:cs typeface="Gill Sans"/>
                <a:sym typeface="Gill Sans"/>
              </a:rPr>
              <a:t>Include photos if possible</a:t>
            </a:r>
            <a:endParaRPr b="0" i="0" sz="1100" u="none" cap="none" strike="noStrike">
              <a:solidFill>
                <a:srgbClr val="000000"/>
              </a:solidFill>
              <a:latin typeface="Arial"/>
              <a:ea typeface="Arial"/>
              <a:cs typeface="Arial"/>
              <a:sym typeface="Arial"/>
            </a:endParaRPr>
          </a:p>
        </p:txBody>
      </p:sp>
      <p:sp>
        <p:nvSpPr>
          <p:cNvPr id="1024" name="Google Shape;1024;p122"/>
          <p:cNvSpPr txBox="1"/>
          <p:nvPr/>
        </p:nvSpPr>
        <p:spPr>
          <a:xfrm>
            <a:off x="7261716" y="2584362"/>
            <a:ext cx="1882284" cy="2123658"/>
          </a:xfrm>
          <a:prstGeom prst="rect">
            <a:avLst/>
          </a:prstGeom>
          <a:noFill/>
          <a:ln>
            <a:noFill/>
          </a:ln>
        </p:spPr>
        <p:txBody>
          <a:bodyPr anchorCtr="0" anchor="t" bIns="34275" lIns="68575" spcFirstLastPara="1" rIns="68575" wrap="square" tIns="34275">
            <a:spAutoFit/>
          </a:bodyPr>
          <a:lstStyle/>
          <a:p>
            <a:pPr indent="-209550" lvl="0" marL="215900" marR="0" rtl="0" algn="l">
              <a:lnSpc>
                <a:spcPct val="100000"/>
              </a:lnSpc>
              <a:spcBef>
                <a:spcPts val="0"/>
              </a:spcBef>
              <a:spcAft>
                <a:spcPts val="0"/>
              </a:spcAft>
              <a:buClr>
                <a:srgbClr val="000000"/>
              </a:buClr>
              <a:buSzPts val="1500"/>
              <a:buFont typeface="Noto Sans Symbols"/>
              <a:buChar char="⮚"/>
            </a:pPr>
            <a:r>
              <a:rPr b="0" i="1" lang="en" sz="1500" u="none" cap="none" strike="noStrike">
                <a:solidFill>
                  <a:srgbClr val="000000"/>
                </a:solidFill>
                <a:latin typeface="Gill Sans"/>
                <a:ea typeface="Gill Sans"/>
                <a:cs typeface="Gill Sans"/>
                <a:sym typeface="Gill Sans"/>
              </a:rPr>
              <a:t>Any significant (uncommon) flooding</a:t>
            </a:r>
            <a:endParaRPr b="0" i="0" sz="1100" u="none" cap="none" strike="noStrike">
              <a:solidFill>
                <a:srgbClr val="000000"/>
              </a:solidFill>
              <a:latin typeface="Arial"/>
              <a:ea typeface="Arial"/>
              <a:cs typeface="Arial"/>
              <a:sym typeface="Arial"/>
            </a:endParaRPr>
          </a:p>
          <a:p>
            <a:pPr indent="-190500" lvl="0" marL="215900" marR="0" rtl="0" algn="l">
              <a:lnSpc>
                <a:spcPct val="100000"/>
              </a:lnSpc>
              <a:spcBef>
                <a:spcPts val="0"/>
              </a:spcBef>
              <a:spcAft>
                <a:spcPts val="0"/>
              </a:spcAft>
              <a:buClr>
                <a:schemeClr val="dk1"/>
              </a:buClr>
              <a:buSzPts val="500"/>
              <a:buFont typeface="Noto Sans Symbols"/>
              <a:buNone/>
            </a:pPr>
            <a:r>
              <a:t/>
            </a:r>
            <a:endParaRPr b="0" i="1" sz="500" u="none" cap="none" strike="noStrike">
              <a:solidFill>
                <a:srgbClr val="000000"/>
              </a:solidFill>
              <a:latin typeface="Gill Sans"/>
              <a:ea typeface="Gill Sans"/>
              <a:cs typeface="Gill Sans"/>
              <a:sym typeface="Gill Sans"/>
            </a:endParaRPr>
          </a:p>
          <a:p>
            <a:pPr indent="-209550" lvl="0" marL="215900" marR="0" rtl="0" algn="l">
              <a:lnSpc>
                <a:spcPct val="100000"/>
              </a:lnSpc>
              <a:spcBef>
                <a:spcPts val="0"/>
              </a:spcBef>
              <a:spcAft>
                <a:spcPts val="0"/>
              </a:spcAft>
              <a:buClr>
                <a:srgbClr val="000000"/>
              </a:buClr>
              <a:buSzPts val="1500"/>
              <a:buFont typeface="Noto Sans Symbols"/>
              <a:buChar char="⮚"/>
            </a:pPr>
            <a:r>
              <a:rPr b="0" i="1" lang="en" sz="1500" u="none" cap="none" strike="noStrike">
                <a:solidFill>
                  <a:srgbClr val="000000"/>
                </a:solidFill>
                <a:latin typeface="Gill Sans"/>
                <a:ea typeface="Gill Sans"/>
                <a:cs typeface="Gill Sans"/>
                <a:sym typeface="Gill Sans"/>
              </a:rPr>
              <a:t>Water over roads</a:t>
            </a:r>
            <a:endParaRPr b="0" i="0" sz="1100" u="none" cap="none" strike="noStrike">
              <a:solidFill>
                <a:srgbClr val="000000"/>
              </a:solidFill>
              <a:latin typeface="Arial"/>
              <a:ea typeface="Arial"/>
              <a:cs typeface="Arial"/>
              <a:sym typeface="Arial"/>
            </a:endParaRPr>
          </a:p>
          <a:p>
            <a:pPr indent="-190500" lvl="0" marL="215900" marR="0" rtl="0" algn="l">
              <a:lnSpc>
                <a:spcPct val="100000"/>
              </a:lnSpc>
              <a:spcBef>
                <a:spcPts val="0"/>
              </a:spcBef>
              <a:spcAft>
                <a:spcPts val="0"/>
              </a:spcAft>
              <a:buClr>
                <a:schemeClr val="dk1"/>
              </a:buClr>
              <a:buSzPts val="500"/>
              <a:buFont typeface="Noto Sans Symbols"/>
              <a:buNone/>
            </a:pPr>
            <a:r>
              <a:t/>
            </a:r>
            <a:endParaRPr b="0" i="1" sz="500" u="none" cap="none" strike="noStrike">
              <a:solidFill>
                <a:srgbClr val="000000"/>
              </a:solidFill>
              <a:latin typeface="Gill Sans"/>
              <a:ea typeface="Gill Sans"/>
              <a:cs typeface="Gill Sans"/>
              <a:sym typeface="Gill Sans"/>
            </a:endParaRPr>
          </a:p>
          <a:p>
            <a:pPr indent="-209550" lvl="0" marL="215900" marR="0" rtl="0" algn="l">
              <a:lnSpc>
                <a:spcPct val="100000"/>
              </a:lnSpc>
              <a:spcBef>
                <a:spcPts val="0"/>
              </a:spcBef>
              <a:spcAft>
                <a:spcPts val="0"/>
              </a:spcAft>
              <a:buClr>
                <a:srgbClr val="000000"/>
              </a:buClr>
              <a:buSzPts val="1500"/>
              <a:buFont typeface="Noto Sans Symbols"/>
              <a:buChar char="⮚"/>
            </a:pPr>
            <a:r>
              <a:rPr b="0" i="1" lang="en" sz="1500" u="none" cap="none" strike="noStrike">
                <a:solidFill>
                  <a:srgbClr val="000000"/>
                </a:solidFill>
                <a:latin typeface="Gill Sans"/>
                <a:ea typeface="Gill Sans"/>
                <a:cs typeface="Gill Sans"/>
                <a:sym typeface="Gill Sans"/>
              </a:rPr>
              <a:t>Streams rising to near bank full</a:t>
            </a:r>
            <a:endParaRPr b="0" i="0" sz="1100" u="none" cap="none" strike="noStrike">
              <a:solidFill>
                <a:srgbClr val="000000"/>
              </a:solidFill>
              <a:latin typeface="Arial"/>
              <a:ea typeface="Arial"/>
              <a:cs typeface="Arial"/>
              <a:sym typeface="Arial"/>
            </a:endParaRPr>
          </a:p>
          <a:p>
            <a:pPr indent="-190500" lvl="0" marL="215900" marR="0" rtl="0" algn="l">
              <a:lnSpc>
                <a:spcPct val="100000"/>
              </a:lnSpc>
              <a:spcBef>
                <a:spcPts val="0"/>
              </a:spcBef>
              <a:spcAft>
                <a:spcPts val="0"/>
              </a:spcAft>
              <a:buClr>
                <a:schemeClr val="dk1"/>
              </a:buClr>
              <a:buSzPts val="500"/>
              <a:buFont typeface="Noto Sans Symbols"/>
              <a:buNone/>
            </a:pPr>
            <a:r>
              <a:t/>
            </a:r>
            <a:endParaRPr b="0" i="1" sz="500" u="none" cap="none" strike="noStrike">
              <a:solidFill>
                <a:srgbClr val="000000"/>
              </a:solidFill>
              <a:latin typeface="Gill Sans"/>
              <a:ea typeface="Gill Sans"/>
              <a:cs typeface="Gill Sans"/>
              <a:sym typeface="Gill Sans"/>
            </a:endParaRPr>
          </a:p>
          <a:p>
            <a:pPr indent="-209550" lvl="0" marL="215900" marR="0" rtl="0" algn="l">
              <a:lnSpc>
                <a:spcPct val="100000"/>
              </a:lnSpc>
              <a:spcBef>
                <a:spcPts val="0"/>
              </a:spcBef>
              <a:spcAft>
                <a:spcPts val="0"/>
              </a:spcAft>
              <a:buClr>
                <a:srgbClr val="000000"/>
              </a:buClr>
              <a:buSzPts val="1500"/>
              <a:buFont typeface="Noto Sans Symbols"/>
              <a:buChar char="⮚"/>
            </a:pPr>
            <a:r>
              <a:rPr b="0" i="1" lang="en" sz="1500" u="none" cap="none" strike="noStrike">
                <a:solidFill>
                  <a:srgbClr val="000000"/>
                </a:solidFill>
                <a:latin typeface="Gill Sans"/>
                <a:ea typeface="Gill Sans"/>
                <a:cs typeface="Gill Sans"/>
                <a:sym typeface="Gill Sans"/>
              </a:rPr>
              <a:t>Include photos if possible</a:t>
            </a:r>
            <a:endParaRPr b="0" i="0" sz="1100" u="none" cap="none" strike="noStrike">
              <a:solidFill>
                <a:srgbClr val="000000"/>
              </a:solidFill>
              <a:latin typeface="Arial"/>
              <a:ea typeface="Arial"/>
              <a:cs typeface="Arial"/>
              <a:sym typeface="Arial"/>
            </a:endParaRPr>
          </a:p>
        </p:txBody>
      </p:sp>
      <p:pic>
        <p:nvPicPr>
          <p:cNvPr id="1025" name="Google Shape;1025;p122"/>
          <p:cNvPicPr preferRelativeResize="0"/>
          <p:nvPr/>
        </p:nvPicPr>
        <p:blipFill rotWithShape="1">
          <a:blip r:embed="rId6">
            <a:alphaModFix/>
          </a:blip>
          <a:srcRect b="4002" l="0" r="0" t="1886"/>
          <a:stretch/>
        </p:blipFill>
        <p:spPr>
          <a:xfrm>
            <a:off x="3300129" y="1146665"/>
            <a:ext cx="1864344" cy="1315928"/>
          </a:xfrm>
          <a:prstGeom prst="rect">
            <a:avLst/>
          </a:prstGeom>
          <a:noFill/>
          <a:ln>
            <a:noFill/>
          </a:ln>
        </p:spPr>
      </p:pic>
      <p:pic>
        <p:nvPicPr>
          <p:cNvPr descr="A picture containing outdoor, grass, giraffe, water&#10;&#10;Description automatically generated" id="1026" name="Google Shape;1026;p122"/>
          <p:cNvPicPr preferRelativeResize="0"/>
          <p:nvPr/>
        </p:nvPicPr>
        <p:blipFill rotWithShape="1">
          <a:blip r:embed="rId7">
            <a:alphaModFix/>
          </a:blip>
          <a:srcRect b="0" l="0" r="0" t="0"/>
          <a:stretch/>
        </p:blipFill>
        <p:spPr>
          <a:xfrm>
            <a:off x="7254377" y="1173800"/>
            <a:ext cx="1853971" cy="1391721"/>
          </a:xfrm>
          <a:prstGeom prst="rect">
            <a:avLst/>
          </a:prstGeom>
          <a:noFill/>
          <a:ln>
            <a:noFill/>
          </a:ln>
        </p:spPr>
      </p:pic>
      <p:pic>
        <p:nvPicPr>
          <p:cNvPr descr="A large green field with clouds in the sky&#10;&#10;Description automatically generated" id="1027" name="Google Shape;1027;p122"/>
          <p:cNvPicPr preferRelativeResize="0"/>
          <p:nvPr/>
        </p:nvPicPr>
        <p:blipFill rotWithShape="1">
          <a:blip r:embed="rId8">
            <a:alphaModFix/>
          </a:blip>
          <a:srcRect b="18405" l="33518" r="30970" t="36021"/>
          <a:stretch/>
        </p:blipFill>
        <p:spPr>
          <a:xfrm>
            <a:off x="5286110" y="1375574"/>
            <a:ext cx="1853966" cy="1338397"/>
          </a:xfrm>
          <a:prstGeom prst="rect">
            <a:avLst/>
          </a:prstGeom>
          <a:noFill/>
          <a:ln>
            <a:noFill/>
          </a:ln>
        </p:spPr>
      </p:pic>
      <p:sp>
        <p:nvSpPr>
          <p:cNvPr id="1028" name="Google Shape;1028;p122"/>
          <p:cNvSpPr txBox="1"/>
          <p:nvPr/>
        </p:nvSpPr>
        <p:spPr>
          <a:xfrm>
            <a:off x="8173387" y="2410398"/>
            <a:ext cx="970613" cy="161552"/>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FFFFFF"/>
              </a:buClr>
              <a:buSzPts val="600"/>
              <a:buFont typeface="Gill Sans"/>
              <a:buNone/>
            </a:pPr>
            <a:r>
              <a:rPr b="0" i="1" lang="en" sz="600" u="none" cap="none" strike="noStrike">
                <a:solidFill>
                  <a:srgbClr val="FFFFFF"/>
                </a:solidFill>
                <a:latin typeface="Gill Sans"/>
                <a:ea typeface="Gill Sans"/>
                <a:cs typeface="Gill Sans"/>
                <a:sym typeface="Gill Sans"/>
              </a:rPr>
              <a:t>Chris Kelley</a:t>
            </a:r>
            <a:endParaRPr b="0" i="0" sz="1100" u="none" cap="none" strike="noStrike">
              <a:solidFill>
                <a:srgbClr val="000000"/>
              </a:solidFill>
              <a:latin typeface="Arial"/>
              <a:ea typeface="Arial"/>
              <a:cs typeface="Arial"/>
              <a:sym typeface="Arial"/>
            </a:endParaRPr>
          </a:p>
        </p:txBody>
      </p:sp>
      <p:sp>
        <p:nvSpPr>
          <p:cNvPr id="1029" name="Google Shape;1029;p122"/>
          <p:cNvSpPr txBox="1"/>
          <p:nvPr/>
        </p:nvSpPr>
        <p:spPr>
          <a:xfrm>
            <a:off x="6656771" y="2543384"/>
            <a:ext cx="473203" cy="161583"/>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FFFFFF"/>
              </a:buClr>
              <a:buSzPts val="600"/>
              <a:buFont typeface="Gill Sans"/>
              <a:buNone/>
            </a:pPr>
            <a:r>
              <a:rPr b="0" i="1" lang="en" sz="600" u="none" cap="none" strike="noStrike">
                <a:solidFill>
                  <a:srgbClr val="FFFFFF"/>
                </a:solidFill>
                <a:latin typeface="Gill Sans"/>
                <a:ea typeface="Gill Sans"/>
                <a:cs typeface="Gill Sans"/>
                <a:sym typeface="Gill Sans"/>
              </a:rPr>
              <a:t>Tish Evans</a:t>
            </a:r>
            <a:endParaRPr b="0" i="0" sz="1100" u="none" cap="none" strike="noStrike">
              <a:solidFill>
                <a:srgbClr val="000000"/>
              </a:solidFill>
              <a:latin typeface="Arial"/>
              <a:ea typeface="Arial"/>
              <a:cs typeface="Arial"/>
              <a:sym typeface="Arial"/>
            </a:endParaRPr>
          </a:p>
        </p:txBody>
      </p:sp>
      <p:sp>
        <p:nvSpPr>
          <p:cNvPr id="1030" name="Google Shape;1030;p122"/>
          <p:cNvSpPr/>
          <p:nvPr/>
        </p:nvSpPr>
        <p:spPr>
          <a:xfrm>
            <a:off x="4249712" y="2293786"/>
            <a:ext cx="907593" cy="168807"/>
          </a:xfrm>
          <a:prstGeom prst="rect">
            <a:avLst/>
          </a:prstGeom>
          <a:noFill/>
          <a:ln>
            <a:noFill/>
          </a:ln>
        </p:spPr>
        <p:txBody>
          <a:bodyPr anchorCtr="0" anchor="t" bIns="34275" lIns="68575" spcFirstLastPara="1" rIns="68575" wrap="square" tIns="34275">
            <a:noAutofit/>
          </a:bodyPr>
          <a:lstStyle/>
          <a:p>
            <a:pPr indent="0" lvl="0" marL="0" marR="0" rtl="0" algn="r">
              <a:lnSpc>
                <a:spcPct val="100000"/>
              </a:lnSpc>
              <a:spcBef>
                <a:spcPts val="0"/>
              </a:spcBef>
              <a:spcAft>
                <a:spcPts val="0"/>
              </a:spcAft>
              <a:buClr>
                <a:srgbClr val="FFFFFF"/>
              </a:buClr>
              <a:buSzPts val="600"/>
              <a:buFont typeface="Gill Sans"/>
              <a:buNone/>
            </a:pPr>
            <a:r>
              <a:rPr b="0" i="1" lang="en" sz="600" u="none" cap="none" strike="noStrike">
                <a:solidFill>
                  <a:srgbClr val="FFFFFF"/>
                </a:solidFill>
                <a:latin typeface="Gill Sans"/>
                <a:ea typeface="Gill Sans"/>
                <a:cs typeface="Gill Sans"/>
                <a:sym typeface="Gill Sans"/>
              </a:rPr>
              <a:t>Venango County, PA</a:t>
            </a:r>
            <a:endParaRPr b="0" i="0" sz="1100" u="none" cap="none" strike="noStrike">
              <a:solidFill>
                <a:srgbClr val="000000"/>
              </a:solidFill>
              <a:latin typeface="Arial"/>
              <a:ea typeface="Arial"/>
              <a:cs typeface="Arial"/>
              <a:sym typeface="Arial"/>
            </a:endParaRPr>
          </a:p>
        </p:txBody>
      </p:sp>
      <p:sp>
        <p:nvSpPr>
          <p:cNvPr id="1031" name="Google Shape;1031;p122"/>
          <p:cNvSpPr/>
          <p:nvPr/>
        </p:nvSpPr>
        <p:spPr>
          <a:xfrm>
            <a:off x="2338466" y="1997055"/>
            <a:ext cx="840024" cy="181358"/>
          </a:xfrm>
          <a:prstGeom prst="rect">
            <a:avLst/>
          </a:prstGeom>
          <a:noFill/>
          <a:ln>
            <a:noFill/>
          </a:ln>
        </p:spPr>
        <p:txBody>
          <a:bodyPr anchorCtr="0" anchor="t" bIns="34275" lIns="68575" spcFirstLastPara="1" rIns="68575" wrap="square" tIns="34275">
            <a:noAutofit/>
          </a:bodyPr>
          <a:lstStyle/>
          <a:p>
            <a:pPr indent="0" lvl="0" marL="0" marR="0" rtl="0" algn="r">
              <a:lnSpc>
                <a:spcPct val="100000"/>
              </a:lnSpc>
              <a:spcBef>
                <a:spcPts val="0"/>
              </a:spcBef>
              <a:spcAft>
                <a:spcPts val="0"/>
              </a:spcAft>
              <a:buClr>
                <a:srgbClr val="FFFFFF"/>
              </a:buClr>
              <a:buSzPts val="600"/>
              <a:buFont typeface="Gill Sans"/>
              <a:buNone/>
            </a:pPr>
            <a:r>
              <a:rPr b="0" i="1" lang="en" sz="600" u="none" cap="none" strike="noStrike">
                <a:solidFill>
                  <a:srgbClr val="FFFFFF"/>
                </a:solidFill>
                <a:latin typeface="Gill Sans"/>
                <a:ea typeface="Gill Sans"/>
                <a:cs typeface="Gill Sans"/>
                <a:sym typeface="Gill Sans"/>
              </a:rPr>
              <a:t>Matthew Kendall</a:t>
            </a:r>
            <a:endParaRPr b="0" i="0" sz="11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0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0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0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1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5" name="Shape 1035"/>
        <p:cNvGrpSpPr/>
        <p:nvPr/>
      </p:nvGrpSpPr>
      <p:grpSpPr>
        <a:xfrm>
          <a:off x="0" y="0"/>
          <a:ext cx="0" cy="0"/>
          <a:chOff x="0" y="0"/>
          <a:chExt cx="0" cy="0"/>
        </a:xfrm>
      </p:grpSpPr>
      <p:sp>
        <p:nvSpPr>
          <p:cNvPr id="1036" name="Google Shape;1036;p123"/>
          <p:cNvSpPr txBox="1"/>
          <p:nvPr>
            <p:ph type="title"/>
          </p:nvPr>
        </p:nvSpPr>
        <p:spPr>
          <a:xfrm>
            <a:off x="1" y="0"/>
            <a:ext cx="9143999" cy="629174"/>
          </a:xfrm>
          <a:prstGeom prst="rect">
            <a:avLst/>
          </a:prstGeom>
          <a:solidFill>
            <a:srgbClr val="0000A4"/>
          </a:solid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lt1"/>
              </a:buClr>
              <a:buSzPts val="3300"/>
              <a:buFont typeface="Gill Sans"/>
              <a:buNone/>
            </a:pPr>
            <a:r>
              <a:rPr lang="en">
                <a:solidFill>
                  <a:schemeClr val="lt1"/>
                </a:solidFill>
                <a:latin typeface="Gill Sans"/>
                <a:ea typeface="Gill Sans"/>
                <a:cs typeface="Gill Sans"/>
                <a:sym typeface="Gill Sans"/>
              </a:rPr>
              <a:t>Storm Reports for the National Weather Service</a:t>
            </a:r>
            <a:endParaRPr/>
          </a:p>
        </p:txBody>
      </p:sp>
      <p:pic>
        <p:nvPicPr>
          <p:cNvPr id="1037" name="Google Shape;1037;p123"/>
          <p:cNvPicPr preferRelativeResize="0"/>
          <p:nvPr/>
        </p:nvPicPr>
        <p:blipFill rotWithShape="1">
          <a:blip r:embed="rId3">
            <a:alphaModFix/>
          </a:blip>
          <a:srcRect b="0" l="0" r="0" t="0"/>
          <a:stretch/>
        </p:blipFill>
        <p:spPr>
          <a:xfrm>
            <a:off x="0" y="4717753"/>
            <a:ext cx="9144000" cy="425748"/>
          </a:xfrm>
          <a:prstGeom prst="rect">
            <a:avLst/>
          </a:prstGeom>
          <a:noFill/>
          <a:ln>
            <a:noFill/>
          </a:ln>
        </p:spPr>
      </p:pic>
      <p:graphicFrame>
        <p:nvGraphicFramePr>
          <p:cNvPr id="1038" name="Google Shape;1038;p123"/>
          <p:cNvGraphicFramePr/>
          <p:nvPr/>
        </p:nvGraphicFramePr>
        <p:xfrm>
          <a:off x="44053" y="648969"/>
          <a:ext cx="3000000" cy="3000000"/>
        </p:xfrm>
        <a:graphic>
          <a:graphicData uri="http://schemas.openxmlformats.org/drawingml/2006/table">
            <a:tbl>
              <a:tblPr bandRow="1" firstRow="1">
                <a:noFill/>
                <a:tableStyleId>{12A1E1E0-7659-4117-8534-3FF6B72E8ADA}</a:tableStyleId>
              </a:tblPr>
              <a:tblGrid>
                <a:gridCol w="1157650"/>
              </a:tblGrid>
              <a:tr h="337850">
                <a:tc>
                  <a:txBody>
                    <a:bodyPr/>
                    <a:lstStyle/>
                    <a:p>
                      <a:pPr indent="0" lvl="0" marL="0" marR="0" rtl="0" algn="l">
                        <a:lnSpc>
                          <a:spcPct val="100000"/>
                        </a:lnSpc>
                        <a:spcBef>
                          <a:spcPts val="0"/>
                        </a:spcBef>
                        <a:spcAft>
                          <a:spcPts val="0"/>
                        </a:spcAft>
                        <a:buClr>
                          <a:srgbClr val="000000"/>
                        </a:buClr>
                        <a:buSzPts val="1800"/>
                        <a:buFont typeface="Arial"/>
                        <a:buNone/>
                      </a:pPr>
                      <a:r>
                        <a:rPr lang="en" sz="1800" u="none" cap="none" strike="noStrike">
                          <a:latin typeface="Gill Sans"/>
                          <a:ea typeface="Gill Sans"/>
                          <a:cs typeface="Gill Sans"/>
                          <a:sym typeface="Gill Sans"/>
                        </a:rPr>
                        <a:t>Time</a:t>
                      </a:r>
                      <a:endParaRPr sz="1100" u="none" cap="none" strike="noStrike"/>
                    </a:p>
                  </a:txBody>
                  <a:tcPr marT="34300" marB="34300" marR="68600" marL="68600">
                    <a:solidFill>
                      <a:srgbClr val="C19859"/>
                    </a:solidFill>
                  </a:tcPr>
                </a:tc>
              </a:tr>
              <a:tr h="565825">
                <a:tc>
                  <a:txBody>
                    <a:bodyPr/>
                    <a:lstStyle/>
                    <a:p>
                      <a:pPr indent="0" lvl="0" marL="0" marR="0" rtl="0" algn="ctr">
                        <a:lnSpc>
                          <a:spcPct val="100000"/>
                        </a:lnSpc>
                        <a:spcBef>
                          <a:spcPts val="0"/>
                        </a:spcBef>
                        <a:spcAft>
                          <a:spcPts val="0"/>
                        </a:spcAft>
                        <a:buClr>
                          <a:srgbClr val="000000"/>
                        </a:buClr>
                        <a:buSzPts val="1500"/>
                        <a:buFont typeface="Arial"/>
                        <a:buNone/>
                      </a:pPr>
                      <a:r>
                        <a:rPr b="1" lang="en" sz="1500" u="none" cap="none" strike="noStrike">
                          <a:latin typeface="Gill Sans"/>
                          <a:ea typeface="Gill Sans"/>
                          <a:cs typeface="Gill Sans"/>
                          <a:sym typeface="Gill Sans"/>
                        </a:rPr>
                        <a:t>When did it occur?</a:t>
                      </a:r>
                      <a:endParaRPr sz="1100" u="none" cap="none" strike="noStrike"/>
                    </a:p>
                  </a:txBody>
                  <a:tcPr marT="34300" marB="34300" marR="68600" marL="68600" anchor="ctr">
                    <a:solidFill>
                      <a:srgbClr val="E9DDD1"/>
                    </a:solidFill>
                  </a:tcPr>
                </a:tc>
              </a:tr>
            </a:tbl>
          </a:graphicData>
        </a:graphic>
      </p:graphicFrame>
      <p:graphicFrame>
        <p:nvGraphicFramePr>
          <p:cNvPr id="1039" name="Google Shape;1039;p123"/>
          <p:cNvGraphicFramePr/>
          <p:nvPr/>
        </p:nvGraphicFramePr>
        <p:xfrm>
          <a:off x="44053" y="1674497"/>
          <a:ext cx="3000000" cy="3000000"/>
        </p:xfrm>
        <a:graphic>
          <a:graphicData uri="http://schemas.openxmlformats.org/drawingml/2006/table">
            <a:tbl>
              <a:tblPr bandRow="1" firstRow="1">
                <a:noFill/>
                <a:tableStyleId>{12A1E1E0-7659-4117-8534-3FF6B72E8ADA}</a:tableStyleId>
              </a:tblPr>
              <a:tblGrid>
                <a:gridCol w="1157650"/>
              </a:tblGrid>
              <a:tr h="368850">
                <a:tc>
                  <a:txBody>
                    <a:bodyPr/>
                    <a:lstStyle/>
                    <a:p>
                      <a:pPr indent="0" lvl="0" marL="0" marR="0" rtl="0" algn="l">
                        <a:lnSpc>
                          <a:spcPct val="100000"/>
                        </a:lnSpc>
                        <a:spcBef>
                          <a:spcPts val="0"/>
                        </a:spcBef>
                        <a:spcAft>
                          <a:spcPts val="0"/>
                        </a:spcAft>
                        <a:buClr>
                          <a:srgbClr val="000000"/>
                        </a:buClr>
                        <a:buSzPts val="1800"/>
                        <a:buFont typeface="Arial"/>
                        <a:buNone/>
                      </a:pPr>
                      <a:r>
                        <a:rPr lang="en" sz="1800" u="none" cap="none" strike="noStrike">
                          <a:latin typeface="Gill Sans"/>
                          <a:ea typeface="Gill Sans"/>
                          <a:cs typeface="Gill Sans"/>
                          <a:sym typeface="Gill Sans"/>
                        </a:rPr>
                        <a:t>Location</a:t>
                      </a:r>
                      <a:endParaRPr sz="1100" u="none" cap="none" strike="noStrike"/>
                    </a:p>
                  </a:txBody>
                  <a:tcPr marT="34300" marB="34300" marR="68600" marL="68600">
                    <a:solidFill>
                      <a:srgbClr val="9F2936"/>
                    </a:solidFill>
                  </a:tcPr>
                </a:tc>
              </a:tr>
              <a:tr h="670575">
                <a:tc>
                  <a:txBody>
                    <a:bodyPr/>
                    <a:lstStyle/>
                    <a:p>
                      <a:pPr indent="0" lvl="0" marL="0" marR="0" rtl="0" algn="ctr">
                        <a:lnSpc>
                          <a:spcPct val="100000"/>
                        </a:lnSpc>
                        <a:spcBef>
                          <a:spcPts val="0"/>
                        </a:spcBef>
                        <a:spcAft>
                          <a:spcPts val="0"/>
                        </a:spcAft>
                        <a:buClr>
                          <a:srgbClr val="000000"/>
                        </a:buClr>
                        <a:buSzPts val="1500"/>
                        <a:buFont typeface="Arial"/>
                        <a:buNone/>
                      </a:pPr>
                      <a:r>
                        <a:rPr b="1" lang="en" sz="1500" u="none" cap="none" strike="noStrike">
                          <a:latin typeface="Gill Sans"/>
                          <a:ea typeface="Gill Sans"/>
                          <a:cs typeface="Gill Sans"/>
                          <a:sym typeface="Gill Sans"/>
                        </a:rPr>
                        <a:t>Where?</a:t>
                      </a:r>
                      <a:endParaRPr sz="1100" u="none" cap="none" strike="noStrike"/>
                    </a:p>
                    <a:p>
                      <a:pPr indent="0" lvl="0" marL="0" marR="0" rtl="0" algn="ctr">
                        <a:lnSpc>
                          <a:spcPct val="100000"/>
                        </a:lnSpc>
                        <a:spcBef>
                          <a:spcPts val="0"/>
                        </a:spcBef>
                        <a:spcAft>
                          <a:spcPts val="0"/>
                        </a:spcAft>
                        <a:buClr>
                          <a:srgbClr val="000000"/>
                        </a:buClr>
                        <a:buSzPts val="800"/>
                        <a:buFont typeface="Arial"/>
                        <a:buNone/>
                      </a:pPr>
                      <a:r>
                        <a:rPr i="1" lang="en" sz="800" u="none" cap="none" strike="noStrike">
                          <a:latin typeface="Gill Sans"/>
                          <a:ea typeface="Gill Sans"/>
                          <a:cs typeface="Gill Sans"/>
                          <a:sym typeface="Gill Sans"/>
                        </a:rPr>
                        <a:t>(Unsure? Give us a nearby intersection or landmark and we’ll figure it out!)</a:t>
                      </a:r>
                      <a:endParaRPr i="1" sz="800" u="none" cap="none" strike="noStrike">
                        <a:latin typeface="Gill Sans"/>
                        <a:ea typeface="Gill Sans"/>
                        <a:cs typeface="Gill Sans"/>
                        <a:sym typeface="Gill Sans"/>
                      </a:endParaRPr>
                    </a:p>
                  </a:txBody>
                  <a:tcPr marT="34300" marB="34300" marR="68600" marL="68600" anchor="ctr">
                    <a:solidFill>
                      <a:srgbClr val="DFCDCE"/>
                    </a:solidFill>
                  </a:tcPr>
                </a:tc>
              </a:tr>
            </a:tbl>
          </a:graphicData>
        </a:graphic>
      </p:graphicFrame>
      <p:graphicFrame>
        <p:nvGraphicFramePr>
          <p:cNvPr id="1040" name="Google Shape;1040;p123"/>
          <p:cNvGraphicFramePr/>
          <p:nvPr/>
        </p:nvGraphicFramePr>
        <p:xfrm>
          <a:off x="44053" y="2804795"/>
          <a:ext cx="3000000" cy="3000000"/>
        </p:xfrm>
        <a:graphic>
          <a:graphicData uri="http://schemas.openxmlformats.org/drawingml/2006/table">
            <a:tbl>
              <a:tblPr bandRow="1" firstRow="1">
                <a:noFill/>
                <a:tableStyleId>{12A1E1E0-7659-4117-8534-3FF6B72E8ADA}</a:tableStyleId>
              </a:tblPr>
              <a:tblGrid>
                <a:gridCol w="1157650"/>
              </a:tblGrid>
              <a:tr h="347225">
                <a:tc>
                  <a:txBody>
                    <a:bodyPr/>
                    <a:lstStyle/>
                    <a:p>
                      <a:pPr indent="0" lvl="0" marL="0" marR="0" rtl="0" algn="l">
                        <a:lnSpc>
                          <a:spcPct val="100000"/>
                        </a:lnSpc>
                        <a:spcBef>
                          <a:spcPts val="0"/>
                        </a:spcBef>
                        <a:spcAft>
                          <a:spcPts val="0"/>
                        </a:spcAft>
                        <a:buClr>
                          <a:srgbClr val="000000"/>
                        </a:buClr>
                        <a:buSzPts val="1700"/>
                        <a:buFont typeface="Arial"/>
                        <a:buNone/>
                      </a:pPr>
                      <a:r>
                        <a:rPr lang="en" sz="1700" u="none" cap="none" strike="noStrike">
                          <a:latin typeface="Gill Sans"/>
                          <a:ea typeface="Gill Sans"/>
                          <a:cs typeface="Gill Sans"/>
                          <a:sym typeface="Gill Sans"/>
                        </a:rPr>
                        <a:t>Condition</a:t>
                      </a:r>
                      <a:endParaRPr sz="1100" u="none" cap="none" strike="noStrike"/>
                    </a:p>
                  </a:txBody>
                  <a:tcPr marT="34300" marB="34300" marR="68600" marL="68600">
                    <a:solidFill>
                      <a:srgbClr val="604878"/>
                    </a:solidFill>
                  </a:tcPr>
                </a:tc>
              </a:tr>
              <a:tr h="711975">
                <a:tc>
                  <a:txBody>
                    <a:bodyPr/>
                    <a:lstStyle/>
                    <a:p>
                      <a:pPr indent="0" lvl="0" marL="0" marR="0" rtl="0" algn="ctr">
                        <a:lnSpc>
                          <a:spcPct val="100000"/>
                        </a:lnSpc>
                        <a:spcBef>
                          <a:spcPts val="0"/>
                        </a:spcBef>
                        <a:spcAft>
                          <a:spcPts val="0"/>
                        </a:spcAft>
                        <a:buClr>
                          <a:srgbClr val="000000"/>
                        </a:buClr>
                        <a:buSzPts val="1500"/>
                        <a:buFont typeface="Arial"/>
                        <a:buNone/>
                      </a:pPr>
                      <a:r>
                        <a:rPr b="1" lang="en" sz="1500" u="none" cap="none" strike="noStrike">
                          <a:latin typeface="Gill Sans"/>
                          <a:ea typeface="Gill Sans"/>
                          <a:cs typeface="Gill Sans"/>
                          <a:sym typeface="Gill Sans"/>
                        </a:rPr>
                        <a:t>What are you reporting?</a:t>
                      </a:r>
                      <a:endParaRPr sz="1100" u="none" cap="none" strike="noStrike"/>
                    </a:p>
                  </a:txBody>
                  <a:tcPr marT="34300" marB="34300" marR="68600" marL="68600" anchor="ctr">
                    <a:solidFill>
                      <a:srgbClr val="D2CFD6"/>
                    </a:solidFill>
                  </a:tcPr>
                </a:tc>
              </a:tr>
            </a:tbl>
          </a:graphicData>
        </a:graphic>
      </p:graphicFrame>
      <p:graphicFrame>
        <p:nvGraphicFramePr>
          <p:cNvPr id="1041" name="Google Shape;1041;p123"/>
          <p:cNvGraphicFramePr/>
          <p:nvPr/>
        </p:nvGraphicFramePr>
        <p:xfrm>
          <a:off x="44053" y="4018872"/>
          <a:ext cx="3000000" cy="3000000"/>
        </p:xfrm>
        <a:graphic>
          <a:graphicData uri="http://schemas.openxmlformats.org/drawingml/2006/table">
            <a:tbl>
              <a:tblPr bandRow="1" firstRow="1">
                <a:noFill/>
                <a:tableStyleId>{12A1E1E0-7659-4117-8534-3FF6B72E8ADA}</a:tableStyleId>
              </a:tblPr>
              <a:tblGrid>
                <a:gridCol w="1157650"/>
              </a:tblGrid>
              <a:tr h="389325">
                <a:tc>
                  <a:txBody>
                    <a:bodyPr/>
                    <a:lstStyle/>
                    <a:p>
                      <a:pPr indent="0" lvl="0" marL="0" marR="0" rtl="0" algn="l">
                        <a:lnSpc>
                          <a:spcPct val="100000"/>
                        </a:lnSpc>
                        <a:spcBef>
                          <a:spcPts val="0"/>
                        </a:spcBef>
                        <a:spcAft>
                          <a:spcPts val="0"/>
                        </a:spcAft>
                        <a:buClr>
                          <a:srgbClr val="000000"/>
                        </a:buClr>
                        <a:buSzPts val="1800"/>
                        <a:buFont typeface="Arial"/>
                        <a:buNone/>
                      </a:pPr>
                      <a:r>
                        <a:rPr lang="en" sz="1800" u="none" cap="none" strike="noStrike">
                          <a:latin typeface="Gill Sans"/>
                          <a:ea typeface="Gill Sans"/>
                          <a:cs typeface="Gill Sans"/>
                          <a:sym typeface="Gill Sans"/>
                        </a:rPr>
                        <a:t>Source</a:t>
                      </a:r>
                      <a:endParaRPr sz="1100" u="none" cap="none" strike="noStrike"/>
                    </a:p>
                  </a:txBody>
                  <a:tcPr marT="34300" marB="34300" marR="68600" marL="68600">
                    <a:solidFill>
                      <a:srgbClr val="4E8542"/>
                    </a:solidFill>
                  </a:tcPr>
                </a:tc>
              </a:tr>
              <a:tr h="285425">
                <a:tc>
                  <a:txBody>
                    <a:bodyPr/>
                    <a:lstStyle/>
                    <a:p>
                      <a:pPr indent="0" lvl="0" marL="0" marR="0" rtl="0" algn="ctr">
                        <a:lnSpc>
                          <a:spcPct val="100000"/>
                        </a:lnSpc>
                        <a:spcBef>
                          <a:spcPts val="0"/>
                        </a:spcBef>
                        <a:spcAft>
                          <a:spcPts val="0"/>
                        </a:spcAft>
                        <a:buClr>
                          <a:srgbClr val="000000"/>
                        </a:buClr>
                        <a:buSzPts val="1200"/>
                        <a:buFont typeface="Arial"/>
                        <a:buNone/>
                      </a:pPr>
                      <a:r>
                        <a:rPr b="1" lang="en" sz="1200" u="none" cap="none" strike="noStrike">
                          <a:latin typeface="Gill Sans"/>
                          <a:ea typeface="Gill Sans"/>
                          <a:cs typeface="Gill Sans"/>
                          <a:sym typeface="Gill Sans"/>
                        </a:rPr>
                        <a:t>Who are you?</a:t>
                      </a:r>
                      <a:endParaRPr b="1" sz="800" u="none" cap="none" strike="noStrike">
                        <a:latin typeface="Gill Sans"/>
                        <a:ea typeface="Gill Sans"/>
                        <a:cs typeface="Gill Sans"/>
                        <a:sym typeface="Gill Sans"/>
                      </a:endParaRPr>
                    </a:p>
                  </a:txBody>
                  <a:tcPr marT="34300" marB="34300" marR="68600" marL="68600" anchor="ctr">
                    <a:solidFill>
                      <a:srgbClr val="D0D9CF"/>
                    </a:solidFill>
                  </a:tcPr>
                </a:tc>
              </a:tr>
            </a:tbl>
          </a:graphicData>
        </a:graphic>
      </p:graphicFrame>
      <p:pic>
        <p:nvPicPr>
          <p:cNvPr id="1042" name="Google Shape;1042;p123"/>
          <p:cNvPicPr preferRelativeResize="0"/>
          <p:nvPr/>
        </p:nvPicPr>
        <p:blipFill rotWithShape="1">
          <a:blip r:embed="rId4">
            <a:alphaModFix/>
          </a:blip>
          <a:srcRect b="0" l="49816" r="0" t="0"/>
          <a:stretch/>
        </p:blipFill>
        <p:spPr>
          <a:xfrm>
            <a:off x="8515350" y="41402"/>
            <a:ext cx="546082" cy="546369"/>
          </a:xfrm>
          <a:prstGeom prst="rect">
            <a:avLst/>
          </a:prstGeom>
          <a:noFill/>
          <a:ln>
            <a:noFill/>
          </a:ln>
        </p:spPr>
      </p:pic>
      <p:sp>
        <p:nvSpPr>
          <p:cNvPr id="1043" name="Google Shape;1043;p123"/>
          <p:cNvSpPr/>
          <p:nvPr/>
        </p:nvSpPr>
        <p:spPr>
          <a:xfrm>
            <a:off x="1327558" y="651656"/>
            <a:ext cx="3829571" cy="4044671"/>
          </a:xfrm>
          <a:prstGeom prst="rect">
            <a:avLst/>
          </a:prstGeom>
          <a:solidFill>
            <a:srgbClr val="D2CFD6"/>
          </a:solidFill>
          <a:ln>
            <a:noFill/>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044" name="Google Shape;1044;p123"/>
          <p:cNvSpPr/>
          <p:nvPr/>
        </p:nvSpPr>
        <p:spPr>
          <a:xfrm>
            <a:off x="5278772" y="651656"/>
            <a:ext cx="1853968" cy="4044671"/>
          </a:xfrm>
          <a:prstGeom prst="rect">
            <a:avLst/>
          </a:prstGeom>
          <a:solidFill>
            <a:srgbClr val="D2CFD6"/>
          </a:solidFill>
          <a:ln>
            <a:noFill/>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045" name="Google Shape;1045;p123"/>
          <p:cNvSpPr/>
          <p:nvPr/>
        </p:nvSpPr>
        <p:spPr>
          <a:xfrm>
            <a:off x="7254380" y="651656"/>
            <a:ext cx="1853967" cy="4044671"/>
          </a:xfrm>
          <a:prstGeom prst="rect">
            <a:avLst/>
          </a:prstGeom>
          <a:solidFill>
            <a:srgbClr val="D2CFD6"/>
          </a:solidFill>
          <a:ln>
            <a:noFill/>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046" name="Google Shape;1046;p123"/>
          <p:cNvSpPr txBox="1"/>
          <p:nvPr/>
        </p:nvSpPr>
        <p:spPr>
          <a:xfrm>
            <a:off x="1327558" y="648969"/>
            <a:ext cx="3829571" cy="438581"/>
          </a:xfrm>
          <a:prstGeom prst="rect">
            <a:avLst/>
          </a:prstGeom>
          <a:solidFill>
            <a:srgbClr val="604878"/>
          </a:solid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FFFFFF"/>
              </a:buClr>
              <a:buSzPts val="2400"/>
              <a:buFont typeface="Gill Sans"/>
              <a:buNone/>
            </a:pPr>
            <a:r>
              <a:rPr b="0" i="0" lang="en" sz="2400" u="none" cap="none" strike="noStrike">
                <a:solidFill>
                  <a:srgbClr val="FFFFFF"/>
                </a:solidFill>
                <a:latin typeface="Gill Sans"/>
                <a:ea typeface="Gill Sans"/>
                <a:cs typeface="Gill Sans"/>
                <a:sym typeface="Gill Sans"/>
              </a:rPr>
              <a:t>Snow</a:t>
            </a:r>
            <a:endParaRPr b="0" i="0" sz="1100" u="none" cap="none" strike="noStrike">
              <a:solidFill>
                <a:srgbClr val="000000"/>
              </a:solidFill>
              <a:latin typeface="Arial"/>
              <a:ea typeface="Arial"/>
              <a:cs typeface="Arial"/>
              <a:sym typeface="Arial"/>
            </a:endParaRPr>
          </a:p>
        </p:txBody>
      </p:sp>
      <p:sp>
        <p:nvSpPr>
          <p:cNvPr id="1047" name="Google Shape;1047;p123"/>
          <p:cNvSpPr txBox="1"/>
          <p:nvPr/>
        </p:nvSpPr>
        <p:spPr>
          <a:xfrm>
            <a:off x="5278771" y="648969"/>
            <a:ext cx="1853966" cy="438581"/>
          </a:xfrm>
          <a:prstGeom prst="rect">
            <a:avLst/>
          </a:prstGeom>
          <a:solidFill>
            <a:srgbClr val="604878"/>
          </a:solid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FFFFFF"/>
              </a:buClr>
              <a:buSzPts val="2400"/>
              <a:buFont typeface="Gill Sans"/>
              <a:buNone/>
            </a:pPr>
            <a:r>
              <a:rPr b="0" i="0" lang="en" sz="2400" u="none" cap="none" strike="noStrike">
                <a:solidFill>
                  <a:srgbClr val="FFFFFF"/>
                </a:solidFill>
                <a:latin typeface="Gill Sans"/>
                <a:ea typeface="Gill Sans"/>
                <a:cs typeface="Gill Sans"/>
                <a:sym typeface="Gill Sans"/>
              </a:rPr>
              <a:t>Sleet</a:t>
            </a:r>
            <a:endParaRPr b="0" i="0" sz="2000" u="none" cap="none" strike="noStrike">
              <a:solidFill>
                <a:srgbClr val="FFFFFF"/>
              </a:solidFill>
              <a:latin typeface="Gill Sans"/>
              <a:ea typeface="Gill Sans"/>
              <a:cs typeface="Gill Sans"/>
              <a:sym typeface="Gill Sans"/>
            </a:endParaRPr>
          </a:p>
        </p:txBody>
      </p:sp>
      <p:sp>
        <p:nvSpPr>
          <p:cNvPr id="1048" name="Google Shape;1048;p123"/>
          <p:cNvSpPr txBox="1"/>
          <p:nvPr/>
        </p:nvSpPr>
        <p:spPr>
          <a:xfrm>
            <a:off x="7254380" y="648969"/>
            <a:ext cx="1853967" cy="438581"/>
          </a:xfrm>
          <a:prstGeom prst="rect">
            <a:avLst/>
          </a:prstGeom>
          <a:solidFill>
            <a:srgbClr val="604878"/>
          </a:solid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FFFFFF"/>
              </a:buClr>
              <a:buSzPts val="2400"/>
              <a:buFont typeface="Gill Sans"/>
              <a:buNone/>
            </a:pPr>
            <a:r>
              <a:rPr b="0" i="0" lang="en" sz="2400" u="none" cap="none" strike="noStrike">
                <a:solidFill>
                  <a:srgbClr val="FFFFFF"/>
                </a:solidFill>
                <a:latin typeface="Gill Sans"/>
                <a:ea typeface="Gill Sans"/>
                <a:cs typeface="Gill Sans"/>
                <a:sym typeface="Gill Sans"/>
              </a:rPr>
              <a:t>Freezing Rain</a:t>
            </a:r>
            <a:endParaRPr b="0" i="0" sz="1800" u="none" cap="none" strike="noStrike">
              <a:solidFill>
                <a:srgbClr val="FFFFFF"/>
              </a:solidFill>
              <a:latin typeface="Gill Sans"/>
              <a:ea typeface="Gill Sans"/>
              <a:cs typeface="Gill Sans"/>
              <a:sym typeface="Gill Sans"/>
            </a:endParaRPr>
          </a:p>
        </p:txBody>
      </p:sp>
      <p:sp>
        <p:nvSpPr>
          <p:cNvPr id="1049" name="Google Shape;1049;p123"/>
          <p:cNvSpPr txBox="1"/>
          <p:nvPr/>
        </p:nvSpPr>
        <p:spPr>
          <a:xfrm>
            <a:off x="1325459" y="1242527"/>
            <a:ext cx="3833768" cy="3208571"/>
          </a:xfrm>
          <a:prstGeom prst="rect">
            <a:avLst/>
          </a:prstGeom>
          <a:noFill/>
          <a:ln>
            <a:noFill/>
          </a:ln>
        </p:spPr>
        <p:txBody>
          <a:bodyPr anchorCtr="0" anchor="t" bIns="34275" lIns="68575" spcFirstLastPara="1" rIns="68575" wrap="square" tIns="34275">
            <a:spAutoFit/>
          </a:bodyPr>
          <a:lstStyle/>
          <a:p>
            <a:pPr indent="-209550" lvl="0" marL="215900" marR="0" rtl="0" algn="l">
              <a:lnSpc>
                <a:spcPct val="100000"/>
              </a:lnSpc>
              <a:spcBef>
                <a:spcPts val="0"/>
              </a:spcBef>
              <a:spcAft>
                <a:spcPts val="0"/>
              </a:spcAft>
              <a:buClr>
                <a:srgbClr val="000000"/>
              </a:buClr>
              <a:buSzPts val="1500"/>
              <a:buFont typeface="Noto Sans Symbols"/>
              <a:buChar char="⮚"/>
            </a:pPr>
            <a:r>
              <a:rPr b="0" i="1" lang="en" sz="1500" u="none" cap="none" strike="noStrike">
                <a:solidFill>
                  <a:srgbClr val="000000"/>
                </a:solidFill>
                <a:latin typeface="Gill Sans"/>
                <a:ea typeface="Gill Sans"/>
                <a:cs typeface="Gill Sans"/>
                <a:sym typeface="Gill Sans"/>
              </a:rPr>
              <a:t>Snowfall – During the Storm </a:t>
            </a:r>
            <a:r>
              <a:rPr b="0" i="1" lang="en" sz="1200" u="none" cap="none" strike="noStrike">
                <a:solidFill>
                  <a:srgbClr val="000000"/>
                </a:solidFill>
                <a:latin typeface="Gill Sans"/>
                <a:ea typeface="Gill Sans"/>
                <a:cs typeface="Gill Sans"/>
                <a:sym typeface="Gill Sans"/>
              </a:rPr>
              <a:t>(nearest 1/10 of an inch)</a:t>
            </a:r>
            <a:endParaRPr b="0" i="0" sz="1100" u="none" cap="none" strike="noStrike">
              <a:solidFill>
                <a:srgbClr val="000000"/>
              </a:solidFill>
              <a:latin typeface="Arial"/>
              <a:ea typeface="Arial"/>
              <a:cs typeface="Arial"/>
              <a:sym typeface="Arial"/>
            </a:endParaRPr>
          </a:p>
          <a:p>
            <a:pPr indent="0" lvl="1" marL="342900" marR="0" rtl="0" algn="l">
              <a:lnSpc>
                <a:spcPct val="100000"/>
              </a:lnSpc>
              <a:spcBef>
                <a:spcPts val="0"/>
              </a:spcBef>
              <a:spcAft>
                <a:spcPts val="0"/>
              </a:spcAft>
              <a:buClr>
                <a:srgbClr val="000000"/>
              </a:buClr>
              <a:buSzPts val="1500"/>
              <a:buFont typeface="Gill Sans"/>
              <a:buNone/>
            </a:pPr>
            <a:r>
              <a:rPr b="0" i="1" lang="en" sz="1500" u="none" cap="none" strike="noStrike">
                <a:solidFill>
                  <a:srgbClr val="000000"/>
                </a:solidFill>
                <a:latin typeface="Gill Sans"/>
                <a:ea typeface="Gill Sans"/>
                <a:cs typeface="Gill Sans"/>
                <a:sym typeface="Gill Sans"/>
              </a:rPr>
              <a:t>Report when accumulations reach thresholds</a:t>
            </a:r>
            <a:endParaRPr b="0" i="0" sz="1100" u="none" cap="none" strike="noStrike">
              <a:solidFill>
                <a:srgbClr val="000000"/>
              </a:solidFill>
              <a:latin typeface="Arial"/>
              <a:ea typeface="Arial"/>
              <a:cs typeface="Arial"/>
              <a:sym typeface="Arial"/>
            </a:endParaRPr>
          </a:p>
          <a:p>
            <a:pPr indent="-209550" lvl="0" marL="215900" marR="0" rtl="0" algn="l">
              <a:lnSpc>
                <a:spcPct val="100000"/>
              </a:lnSpc>
              <a:spcBef>
                <a:spcPts val="0"/>
              </a:spcBef>
              <a:spcAft>
                <a:spcPts val="0"/>
              </a:spcAft>
              <a:buClr>
                <a:srgbClr val="000000"/>
              </a:buClr>
              <a:buSzPts val="1500"/>
              <a:buFont typeface="Noto Sans Symbols"/>
              <a:buChar char="⮚"/>
            </a:pPr>
            <a:r>
              <a:rPr b="0" i="1" lang="en" sz="1500" u="none" cap="none" strike="noStrike">
                <a:solidFill>
                  <a:srgbClr val="000000"/>
                </a:solidFill>
                <a:latin typeface="Gill Sans"/>
                <a:ea typeface="Gill Sans"/>
                <a:cs typeface="Gill Sans"/>
                <a:sym typeface="Gill Sans"/>
              </a:rPr>
              <a:t>Snowfall – Storm Total </a:t>
            </a:r>
            <a:r>
              <a:rPr b="0" i="1" lang="en" sz="1200" u="none" cap="none" strike="noStrike">
                <a:solidFill>
                  <a:srgbClr val="000000"/>
                </a:solidFill>
                <a:latin typeface="Gill Sans"/>
                <a:ea typeface="Gill Sans"/>
                <a:cs typeface="Gill Sans"/>
                <a:sym typeface="Gill Sans"/>
              </a:rPr>
              <a:t>(nearest 1/10 of an inch)</a:t>
            </a:r>
            <a:endParaRPr b="0" i="0" sz="1100" u="none" cap="none" strike="noStrike">
              <a:solidFill>
                <a:srgbClr val="000000"/>
              </a:solidFill>
              <a:latin typeface="Arial"/>
              <a:ea typeface="Arial"/>
              <a:cs typeface="Arial"/>
              <a:sym typeface="Arial"/>
            </a:endParaRPr>
          </a:p>
          <a:p>
            <a:pPr indent="0" lvl="1" marL="342900" marR="0" rtl="0" algn="l">
              <a:lnSpc>
                <a:spcPct val="100000"/>
              </a:lnSpc>
              <a:spcBef>
                <a:spcPts val="0"/>
              </a:spcBef>
              <a:spcAft>
                <a:spcPts val="0"/>
              </a:spcAft>
              <a:buClr>
                <a:srgbClr val="000000"/>
              </a:buClr>
              <a:buSzPts val="1500"/>
              <a:buFont typeface="Gill Sans"/>
              <a:buNone/>
            </a:pPr>
            <a:r>
              <a:rPr b="0" i="1" lang="en" sz="1500" u="none" cap="none" strike="noStrike">
                <a:solidFill>
                  <a:srgbClr val="000000"/>
                </a:solidFill>
                <a:latin typeface="Gill Sans"/>
                <a:ea typeface="Gill Sans"/>
                <a:cs typeface="Gill Sans"/>
                <a:sym typeface="Gill Sans"/>
              </a:rPr>
              <a:t>Report as soon as you can after the storm ends</a:t>
            </a:r>
            <a:endParaRPr b="0" i="0" sz="1100" u="none" cap="none" strike="noStrike">
              <a:solidFill>
                <a:srgbClr val="000000"/>
              </a:solidFill>
              <a:latin typeface="Arial"/>
              <a:ea typeface="Arial"/>
              <a:cs typeface="Arial"/>
              <a:sym typeface="Arial"/>
            </a:endParaRPr>
          </a:p>
          <a:p>
            <a:pPr indent="-209550" lvl="0" marL="215900" marR="0" rtl="0" algn="l">
              <a:lnSpc>
                <a:spcPct val="100000"/>
              </a:lnSpc>
              <a:spcBef>
                <a:spcPts val="0"/>
              </a:spcBef>
              <a:spcAft>
                <a:spcPts val="0"/>
              </a:spcAft>
              <a:buClr>
                <a:srgbClr val="000000"/>
              </a:buClr>
              <a:buSzPts val="1500"/>
              <a:buFont typeface="Noto Sans Symbols"/>
              <a:buChar char="⮚"/>
            </a:pPr>
            <a:r>
              <a:rPr b="0" i="1" lang="en" sz="1500" u="none" cap="none" strike="noStrike">
                <a:solidFill>
                  <a:srgbClr val="000000"/>
                </a:solidFill>
                <a:latin typeface="Gill Sans"/>
                <a:ea typeface="Gill Sans"/>
                <a:cs typeface="Gill Sans"/>
                <a:sym typeface="Gill Sans"/>
              </a:rPr>
              <a:t>Snow Depth – TOTAL snow on the ground </a:t>
            </a:r>
            <a:r>
              <a:rPr b="0" i="1" lang="en" sz="1200" u="none" cap="none" strike="noStrike">
                <a:solidFill>
                  <a:srgbClr val="000000"/>
                </a:solidFill>
                <a:latin typeface="Gill Sans"/>
                <a:ea typeface="Gill Sans"/>
                <a:cs typeface="Gill Sans"/>
                <a:sym typeface="Gill Sans"/>
              </a:rPr>
              <a:t>(nearest inch)</a:t>
            </a:r>
            <a:endParaRPr b="0" i="0" sz="1100" u="none" cap="none" strike="noStrike">
              <a:solidFill>
                <a:srgbClr val="000000"/>
              </a:solidFill>
              <a:latin typeface="Arial"/>
              <a:ea typeface="Arial"/>
              <a:cs typeface="Arial"/>
              <a:sym typeface="Arial"/>
            </a:endParaRPr>
          </a:p>
          <a:p>
            <a:pPr indent="0" lvl="2" marL="685800" marR="0" rtl="0" algn="l">
              <a:lnSpc>
                <a:spcPct val="100000"/>
              </a:lnSpc>
              <a:spcBef>
                <a:spcPts val="0"/>
              </a:spcBef>
              <a:spcAft>
                <a:spcPts val="0"/>
              </a:spcAft>
              <a:buClr>
                <a:srgbClr val="000000"/>
              </a:buClr>
              <a:buSzPts val="1500"/>
              <a:buFont typeface="Gill Sans"/>
              <a:buNone/>
            </a:pPr>
            <a:r>
              <a:rPr b="0" i="1" lang="en" sz="1500" u="none" cap="none" strike="noStrike">
                <a:solidFill>
                  <a:srgbClr val="000000"/>
                </a:solidFill>
                <a:latin typeface="Gill Sans"/>
                <a:ea typeface="Gill Sans"/>
                <a:cs typeface="Gill Sans"/>
                <a:sym typeface="Gill Sans"/>
              </a:rPr>
              <a:t>Might be the result of multiple storms</a:t>
            </a:r>
            <a:endParaRPr b="0" i="0" sz="1100" u="none" cap="none" strike="noStrike">
              <a:solidFill>
                <a:srgbClr val="000000"/>
              </a:solidFill>
              <a:latin typeface="Arial"/>
              <a:ea typeface="Arial"/>
              <a:cs typeface="Arial"/>
              <a:sym typeface="Arial"/>
            </a:endParaRPr>
          </a:p>
          <a:p>
            <a:pPr indent="0" lvl="2" marL="685800" marR="0" rtl="0" algn="l">
              <a:lnSpc>
                <a:spcPct val="100000"/>
              </a:lnSpc>
              <a:spcBef>
                <a:spcPts val="0"/>
              </a:spcBef>
              <a:spcAft>
                <a:spcPts val="0"/>
              </a:spcAft>
              <a:buClr>
                <a:srgbClr val="000000"/>
              </a:buClr>
              <a:buSzPts val="1500"/>
              <a:buFont typeface="Gill Sans"/>
              <a:buNone/>
            </a:pPr>
            <a:r>
              <a:rPr b="0" i="1" lang="en" sz="1500" u="none" cap="none" strike="noStrike">
                <a:solidFill>
                  <a:srgbClr val="000000"/>
                </a:solidFill>
                <a:latin typeface="Gill Sans"/>
                <a:ea typeface="Gill Sans"/>
                <a:cs typeface="Gill Sans"/>
                <a:sym typeface="Gill Sans"/>
              </a:rPr>
              <a:t>Remember, snowfall ≠ snow depth</a:t>
            </a:r>
            <a:endParaRPr b="0" i="0" sz="1100" u="none" cap="none" strike="noStrike">
              <a:solidFill>
                <a:srgbClr val="000000"/>
              </a:solidFill>
              <a:latin typeface="Arial"/>
              <a:ea typeface="Arial"/>
              <a:cs typeface="Arial"/>
              <a:sym typeface="Arial"/>
            </a:endParaRPr>
          </a:p>
          <a:p>
            <a:pPr indent="-209550" lvl="0" marL="215900" marR="0" rtl="0" algn="l">
              <a:lnSpc>
                <a:spcPct val="100000"/>
              </a:lnSpc>
              <a:spcBef>
                <a:spcPts val="0"/>
              </a:spcBef>
              <a:spcAft>
                <a:spcPts val="0"/>
              </a:spcAft>
              <a:buClr>
                <a:srgbClr val="000000"/>
              </a:buClr>
              <a:buSzPts val="1500"/>
              <a:buFont typeface="Noto Sans Symbols"/>
              <a:buChar char="⮚"/>
            </a:pPr>
            <a:r>
              <a:rPr b="0" i="1" lang="en" sz="1500" u="none" cap="none" strike="noStrike">
                <a:solidFill>
                  <a:srgbClr val="000000"/>
                </a:solidFill>
                <a:latin typeface="Gill Sans"/>
                <a:ea typeface="Gill Sans"/>
                <a:cs typeface="Gill Sans"/>
                <a:sym typeface="Gill Sans"/>
              </a:rPr>
              <a:t>Snowfall RATES</a:t>
            </a:r>
            <a:endParaRPr b="0" i="0" sz="1100" u="none" cap="none" strike="noStrike">
              <a:solidFill>
                <a:srgbClr val="000000"/>
              </a:solidFill>
              <a:latin typeface="Arial"/>
              <a:ea typeface="Arial"/>
              <a:cs typeface="Arial"/>
              <a:sym typeface="Arial"/>
            </a:endParaRPr>
          </a:p>
          <a:p>
            <a:pPr indent="0" lvl="1" marL="342900" marR="0" rtl="0" algn="l">
              <a:lnSpc>
                <a:spcPct val="100000"/>
              </a:lnSpc>
              <a:spcBef>
                <a:spcPts val="0"/>
              </a:spcBef>
              <a:spcAft>
                <a:spcPts val="0"/>
              </a:spcAft>
              <a:buClr>
                <a:srgbClr val="000000"/>
              </a:buClr>
              <a:buSzPts val="1500"/>
              <a:buFont typeface="Gill Sans"/>
              <a:buNone/>
            </a:pPr>
            <a:r>
              <a:rPr b="0" i="1" lang="en" sz="1500" u="none" cap="none" strike="noStrike">
                <a:solidFill>
                  <a:srgbClr val="000000"/>
                </a:solidFill>
                <a:latin typeface="Gill Sans"/>
                <a:ea typeface="Gill Sans"/>
                <a:cs typeface="Gill Sans"/>
                <a:sym typeface="Gill Sans"/>
              </a:rPr>
              <a:t>1 inch or more per hour (that’s pretty heavy snow!)</a:t>
            </a:r>
            <a:endParaRPr b="0" i="0" sz="1100" u="none" cap="none" strike="noStrike">
              <a:solidFill>
                <a:srgbClr val="000000"/>
              </a:solidFill>
              <a:latin typeface="Arial"/>
              <a:ea typeface="Arial"/>
              <a:cs typeface="Arial"/>
              <a:sym typeface="Arial"/>
            </a:endParaRPr>
          </a:p>
          <a:p>
            <a:pPr indent="0" lvl="1" marL="342900" marR="0" rtl="0" algn="l">
              <a:lnSpc>
                <a:spcPct val="100000"/>
              </a:lnSpc>
              <a:spcBef>
                <a:spcPts val="0"/>
              </a:spcBef>
              <a:spcAft>
                <a:spcPts val="0"/>
              </a:spcAft>
              <a:buClr>
                <a:srgbClr val="000000"/>
              </a:buClr>
              <a:buSzPts val="1500"/>
              <a:buFont typeface="Gill Sans"/>
              <a:buNone/>
            </a:pPr>
            <a:r>
              <a:rPr b="0" i="1" lang="en" sz="1500" u="none" cap="none" strike="noStrike">
                <a:solidFill>
                  <a:srgbClr val="000000"/>
                </a:solidFill>
                <a:latin typeface="Gill Sans"/>
                <a:ea typeface="Gill Sans"/>
                <a:cs typeface="Gill Sans"/>
                <a:sym typeface="Gill Sans"/>
              </a:rPr>
              <a:t>Visibility restrictions below ¼ mile</a:t>
            </a:r>
            <a:endParaRPr b="0" i="0" sz="1100" u="none" cap="none" strike="noStrike">
              <a:solidFill>
                <a:srgbClr val="000000"/>
              </a:solidFill>
              <a:latin typeface="Arial"/>
              <a:ea typeface="Arial"/>
              <a:cs typeface="Arial"/>
              <a:sym typeface="Arial"/>
            </a:endParaRPr>
          </a:p>
        </p:txBody>
      </p:sp>
      <p:sp>
        <p:nvSpPr>
          <p:cNvPr id="1050" name="Google Shape;1050;p123"/>
          <p:cNvSpPr txBox="1"/>
          <p:nvPr/>
        </p:nvSpPr>
        <p:spPr>
          <a:xfrm>
            <a:off x="5344662" y="2847187"/>
            <a:ext cx="1722183" cy="761747"/>
          </a:xfrm>
          <a:prstGeom prst="rect">
            <a:avLst/>
          </a:prstGeom>
          <a:noFill/>
          <a:ln>
            <a:noFill/>
          </a:ln>
        </p:spPr>
        <p:txBody>
          <a:bodyPr anchorCtr="0" anchor="t" bIns="34275" lIns="68575" spcFirstLastPara="1" rIns="68575" wrap="square" tIns="34275">
            <a:spAutoFit/>
          </a:bodyPr>
          <a:lstStyle/>
          <a:p>
            <a:pPr indent="-209550" lvl="0" marL="215900" marR="0" rtl="0" algn="l">
              <a:lnSpc>
                <a:spcPct val="100000"/>
              </a:lnSpc>
              <a:spcBef>
                <a:spcPts val="0"/>
              </a:spcBef>
              <a:spcAft>
                <a:spcPts val="0"/>
              </a:spcAft>
              <a:buClr>
                <a:srgbClr val="000000"/>
              </a:buClr>
              <a:buSzPts val="1500"/>
              <a:buFont typeface="Noto Sans Symbols"/>
              <a:buChar char="⮚"/>
            </a:pPr>
            <a:r>
              <a:rPr b="0" i="1" lang="en" sz="1500" u="none" cap="none" strike="noStrike">
                <a:solidFill>
                  <a:srgbClr val="000000"/>
                </a:solidFill>
                <a:latin typeface="Gill Sans"/>
                <a:ea typeface="Gill Sans"/>
                <a:cs typeface="Gill Sans"/>
                <a:sym typeface="Gill Sans"/>
              </a:rPr>
              <a:t>Any occurrence and any accumulation</a:t>
            </a:r>
            <a:endParaRPr b="0" i="0" sz="1100" u="none" cap="none" strike="noStrike">
              <a:solidFill>
                <a:srgbClr val="000000"/>
              </a:solidFill>
              <a:latin typeface="Arial"/>
              <a:ea typeface="Arial"/>
              <a:cs typeface="Arial"/>
              <a:sym typeface="Arial"/>
            </a:endParaRPr>
          </a:p>
        </p:txBody>
      </p:sp>
      <p:sp>
        <p:nvSpPr>
          <p:cNvPr id="1051" name="Google Shape;1051;p123"/>
          <p:cNvSpPr txBox="1"/>
          <p:nvPr/>
        </p:nvSpPr>
        <p:spPr>
          <a:xfrm>
            <a:off x="7250192" y="2492499"/>
            <a:ext cx="1790169" cy="2146742"/>
          </a:xfrm>
          <a:prstGeom prst="rect">
            <a:avLst/>
          </a:prstGeom>
          <a:noFill/>
          <a:ln>
            <a:noFill/>
          </a:ln>
        </p:spPr>
        <p:txBody>
          <a:bodyPr anchorCtr="0" anchor="t" bIns="34275" lIns="68575" spcFirstLastPara="1" rIns="68575" wrap="square" tIns="34275">
            <a:spAutoFit/>
          </a:bodyPr>
          <a:lstStyle/>
          <a:p>
            <a:pPr indent="-215900" lvl="0" marL="215900" marR="0" rtl="0" algn="l">
              <a:lnSpc>
                <a:spcPct val="100000"/>
              </a:lnSpc>
              <a:spcBef>
                <a:spcPts val="0"/>
              </a:spcBef>
              <a:spcAft>
                <a:spcPts val="0"/>
              </a:spcAft>
              <a:buClr>
                <a:srgbClr val="000000"/>
              </a:buClr>
              <a:buSzPts val="1400"/>
              <a:buFont typeface="Noto Sans Symbols"/>
              <a:buChar char="⮚"/>
            </a:pPr>
            <a:r>
              <a:rPr b="0" i="1" lang="en" sz="1400" u="none" cap="none" strike="noStrike">
                <a:solidFill>
                  <a:srgbClr val="000000"/>
                </a:solidFill>
                <a:latin typeface="Gill Sans"/>
                <a:ea typeface="Gill Sans"/>
                <a:cs typeface="Gill Sans"/>
                <a:sym typeface="Gill Sans"/>
              </a:rPr>
              <a:t>Any occurrence</a:t>
            </a:r>
            <a:endParaRPr b="0" i="0" sz="1100" u="none" cap="none" strike="noStrike">
              <a:solidFill>
                <a:srgbClr val="000000"/>
              </a:solidFill>
              <a:latin typeface="Arial"/>
              <a:ea typeface="Arial"/>
              <a:cs typeface="Arial"/>
              <a:sym typeface="Arial"/>
            </a:endParaRPr>
          </a:p>
          <a:p>
            <a:pPr indent="-215900" lvl="0" marL="215900" marR="0" rtl="0" algn="l">
              <a:lnSpc>
                <a:spcPct val="100000"/>
              </a:lnSpc>
              <a:spcBef>
                <a:spcPts val="0"/>
              </a:spcBef>
              <a:spcAft>
                <a:spcPts val="0"/>
              </a:spcAft>
              <a:buClr>
                <a:srgbClr val="000000"/>
              </a:buClr>
              <a:buSzPts val="1400"/>
              <a:buFont typeface="Noto Sans Symbols"/>
              <a:buChar char="⮚"/>
            </a:pPr>
            <a:r>
              <a:rPr b="0" i="1" lang="en" sz="1400" u="none" cap="none" strike="noStrike">
                <a:solidFill>
                  <a:srgbClr val="000000"/>
                </a:solidFill>
                <a:latin typeface="Gill Sans"/>
                <a:ea typeface="Gill Sans"/>
                <a:cs typeface="Gill Sans"/>
                <a:sym typeface="Gill Sans"/>
              </a:rPr>
              <a:t>Measuring on branches is easiest</a:t>
            </a:r>
            <a:endParaRPr b="0" i="0" sz="1100" u="none" cap="none" strike="noStrike">
              <a:solidFill>
                <a:srgbClr val="000000"/>
              </a:solidFill>
              <a:latin typeface="Arial"/>
              <a:ea typeface="Arial"/>
              <a:cs typeface="Arial"/>
              <a:sym typeface="Arial"/>
            </a:endParaRPr>
          </a:p>
          <a:p>
            <a:pPr indent="-215900" lvl="0" marL="215900" marR="0" rtl="0" algn="l">
              <a:lnSpc>
                <a:spcPct val="100000"/>
              </a:lnSpc>
              <a:spcBef>
                <a:spcPts val="0"/>
              </a:spcBef>
              <a:spcAft>
                <a:spcPts val="0"/>
              </a:spcAft>
              <a:buClr>
                <a:srgbClr val="000000"/>
              </a:buClr>
              <a:buSzPts val="1400"/>
              <a:buFont typeface="Noto Sans Symbols"/>
              <a:buChar char="⮚"/>
            </a:pPr>
            <a:r>
              <a:rPr b="0" i="1" lang="en" sz="1400" u="none" cap="none" strike="noStrike">
                <a:solidFill>
                  <a:srgbClr val="000000"/>
                </a:solidFill>
                <a:latin typeface="Gill Sans"/>
                <a:ea typeface="Gill Sans"/>
                <a:cs typeface="Gill Sans"/>
                <a:sym typeface="Gill Sans"/>
              </a:rPr>
              <a:t>Tougher on sidewalks, driveways</a:t>
            </a:r>
            <a:endParaRPr b="0" i="0" sz="1100" u="none" cap="none" strike="noStrike">
              <a:solidFill>
                <a:srgbClr val="000000"/>
              </a:solidFill>
              <a:latin typeface="Arial"/>
              <a:ea typeface="Arial"/>
              <a:cs typeface="Arial"/>
              <a:sym typeface="Arial"/>
            </a:endParaRPr>
          </a:p>
          <a:p>
            <a:pPr indent="-215900" lvl="0" marL="215900" marR="0" rtl="0" algn="l">
              <a:lnSpc>
                <a:spcPct val="100000"/>
              </a:lnSpc>
              <a:spcBef>
                <a:spcPts val="0"/>
              </a:spcBef>
              <a:spcAft>
                <a:spcPts val="0"/>
              </a:spcAft>
              <a:buClr>
                <a:srgbClr val="000000"/>
              </a:buClr>
              <a:buSzPts val="1400"/>
              <a:buFont typeface="Noto Sans Symbols"/>
              <a:buChar char="⮚"/>
            </a:pPr>
            <a:r>
              <a:rPr b="0" i="1" lang="en" sz="1400" u="none" cap="none" strike="noStrike">
                <a:solidFill>
                  <a:srgbClr val="000000"/>
                </a:solidFill>
                <a:latin typeface="Gill Sans"/>
                <a:ea typeface="Gill Sans"/>
                <a:cs typeface="Gill Sans"/>
                <a:sym typeface="Gill Sans"/>
              </a:rPr>
              <a:t>Remember to divide by 2 if measuring total ice accumulation on a branch!</a:t>
            </a:r>
            <a:endParaRPr b="0" i="0" sz="1100" u="none" cap="none" strike="noStrike">
              <a:solidFill>
                <a:srgbClr val="000000"/>
              </a:solidFill>
              <a:latin typeface="Arial"/>
              <a:ea typeface="Arial"/>
              <a:cs typeface="Arial"/>
              <a:sym typeface="Arial"/>
            </a:endParaRPr>
          </a:p>
        </p:txBody>
      </p:sp>
      <p:pic>
        <p:nvPicPr>
          <p:cNvPr descr="Sleet | meteorology | Britannica" id="1052" name="Google Shape;1052;p123"/>
          <p:cNvPicPr preferRelativeResize="0"/>
          <p:nvPr/>
        </p:nvPicPr>
        <p:blipFill rotWithShape="1">
          <a:blip r:embed="rId5">
            <a:alphaModFix/>
          </a:blip>
          <a:srcRect b="0" l="0" r="0" t="0"/>
          <a:stretch/>
        </p:blipFill>
        <p:spPr>
          <a:xfrm>
            <a:off x="5282965" y="1118363"/>
            <a:ext cx="1849773" cy="1387331"/>
          </a:xfrm>
          <a:prstGeom prst="rect">
            <a:avLst/>
          </a:prstGeom>
          <a:noFill/>
          <a:ln>
            <a:noFill/>
          </a:ln>
        </p:spPr>
      </p:pic>
      <p:pic>
        <p:nvPicPr>
          <p:cNvPr descr="All about freezing rain | Earth | EarthSky" id="1053" name="Google Shape;1053;p123"/>
          <p:cNvPicPr preferRelativeResize="0"/>
          <p:nvPr/>
        </p:nvPicPr>
        <p:blipFill rotWithShape="1">
          <a:blip r:embed="rId6">
            <a:alphaModFix/>
          </a:blip>
          <a:srcRect b="0" l="0" r="0" t="0"/>
          <a:stretch/>
        </p:blipFill>
        <p:spPr>
          <a:xfrm>
            <a:off x="7252286" y="1109640"/>
            <a:ext cx="1853967" cy="13904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3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3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4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4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7" name="Shape 1057"/>
        <p:cNvGrpSpPr/>
        <p:nvPr/>
      </p:nvGrpSpPr>
      <p:grpSpPr>
        <a:xfrm>
          <a:off x="0" y="0"/>
          <a:ext cx="0" cy="0"/>
          <a:chOff x="0" y="0"/>
          <a:chExt cx="0" cy="0"/>
        </a:xfrm>
      </p:grpSpPr>
      <p:sp>
        <p:nvSpPr>
          <p:cNvPr id="1058" name="Google Shape;1058;p124"/>
          <p:cNvSpPr txBox="1"/>
          <p:nvPr>
            <p:ph type="title"/>
          </p:nvPr>
        </p:nvSpPr>
        <p:spPr>
          <a:xfrm>
            <a:off x="171829" y="189912"/>
            <a:ext cx="8343521" cy="723683"/>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lt1"/>
              </a:buClr>
              <a:buSzPts val="3300"/>
              <a:buFont typeface="Gill Sans"/>
              <a:buNone/>
            </a:pPr>
            <a:r>
              <a:rPr lang="en"/>
              <a:t>How to Report</a:t>
            </a:r>
            <a:endParaRPr/>
          </a:p>
        </p:txBody>
      </p:sp>
      <p:pic>
        <p:nvPicPr>
          <p:cNvPr descr="Image result for twitter png" id="1059" name="Google Shape;1059;p124"/>
          <p:cNvPicPr preferRelativeResize="0"/>
          <p:nvPr/>
        </p:nvPicPr>
        <p:blipFill rotWithShape="1">
          <a:blip r:embed="rId3">
            <a:alphaModFix/>
          </a:blip>
          <a:srcRect b="0" l="0" r="0" t="0"/>
          <a:stretch/>
        </p:blipFill>
        <p:spPr>
          <a:xfrm>
            <a:off x="4256104" y="1332642"/>
            <a:ext cx="1528950" cy="1528950"/>
          </a:xfrm>
          <a:prstGeom prst="rect">
            <a:avLst/>
          </a:prstGeom>
          <a:noFill/>
          <a:ln>
            <a:noFill/>
          </a:ln>
          <a:effectLst>
            <a:outerShdw blurRad="292100" rotWithShape="0" algn="tl" dir="2700000" dist="139700">
              <a:srgbClr val="333333">
                <a:alpha val="63529"/>
              </a:srgbClr>
            </a:outerShdw>
          </a:effectLst>
        </p:spPr>
      </p:pic>
      <p:sp>
        <p:nvSpPr>
          <p:cNvPr id="1060" name="Google Shape;1060;p124"/>
          <p:cNvSpPr txBox="1"/>
          <p:nvPr/>
        </p:nvSpPr>
        <p:spPr>
          <a:xfrm>
            <a:off x="6222344" y="1897063"/>
            <a:ext cx="2609957" cy="684869"/>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000"/>
              <a:buFont typeface="Calibri"/>
              <a:buNone/>
            </a:pPr>
            <a:r>
              <a:rPr b="0" i="0" lang="en" sz="2000" u="none" cap="none" strike="noStrike">
                <a:solidFill>
                  <a:srgbClr val="000000"/>
                </a:solidFill>
                <a:latin typeface="Gill Sans"/>
                <a:ea typeface="Gill Sans"/>
                <a:cs typeface="Gill Sans"/>
                <a:sym typeface="Gill Sans"/>
              </a:rPr>
              <a:t>@NWSStateCollege</a:t>
            </a:r>
            <a:endParaRPr b="0" i="0" sz="2000" u="none" cap="none" strike="noStrike">
              <a:solidFill>
                <a:srgbClr val="000000"/>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2000"/>
              <a:buFont typeface="Calibri"/>
              <a:buNone/>
            </a:pPr>
            <a:r>
              <a:rPr b="0" i="0" lang="en" sz="2000" u="none" cap="none" strike="noStrike">
                <a:solidFill>
                  <a:srgbClr val="000000"/>
                </a:solidFill>
                <a:latin typeface="Gill Sans"/>
                <a:ea typeface="Gill Sans"/>
                <a:cs typeface="Gill Sans"/>
                <a:sym typeface="Gill Sans"/>
              </a:rPr>
              <a:t>   #PAwx</a:t>
            </a:r>
            <a:endParaRPr b="0" i="0" sz="2000" u="none" cap="none" strike="noStrike">
              <a:solidFill>
                <a:srgbClr val="000000"/>
              </a:solidFill>
              <a:latin typeface="Gill Sans"/>
              <a:ea typeface="Gill Sans"/>
              <a:cs typeface="Gill Sans"/>
              <a:sym typeface="Gill Sans"/>
            </a:endParaRPr>
          </a:p>
        </p:txBody>
      </p:sp>
      <p:sp>
        <p:nvSpPr>
          <p:cNvPr id="1061" name="Google Shape;1061;p124"/>
          <p:cNvSpPr txBox="1"/>
          <p:nvPr/>
        </p:nvSpPr>
        <p:spPr>
          <a:xfrm>
            <a:off x="1891538" y="3310754"/>
            <a:ext cx="2191367" cy="992724"/>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000"/>
              <a:buFont typeface="Calibri"/>
              <a:buNone/>
            </a:pPr>
            <a:r>
              <a:rPr b="0" i="0" lang="en" sz="2000" u="none" cap="none" strike="noStrike">
                <a:solidFill>
                  <a:srgbClr val="000000"/>
                </a:solidFill>
                <a:latin typeface="Gill Sans"/>
                <a:ea typeface="Gill Sans"/>
                <a:cs typeface="Gill Sans"/>
                <a:sym typeface="Gill Sans"/>
              </a:rPr>
              <a:t>US National Weather Service </a:t>
            </a:r>
            <a:endParaRPr b="0" i="0" sz="1100" u="none" cap="none" strike="noStrike">
              <a:solidFill>
                <a:srgbClr val="000000"/>
              </a:solidFill>
              <a:latin typeface="Gill Sans"/>
              <a:ea typeface="Gill Sans"/>
              <a:cs typeface="Gill Sans"/>
              <a:sym typeface="Gill Sans"/>
            </a:endParaRPr>
          </a:p>
          <a:p>
            <a:pPr indent="0" lvl="0" marL="0" marR="0" rtl="0" algn="ctr">
              <a:lnSpc>
                <a:spcPct val="100000"/>
              </a:lnSpc>
              <a:spcBef>
                <a:spcPts val="0"/>
              </a:spcBef>
              <a:spcAft>
                <a:spcPts val="0"/>
              </a:spcAft>
              <a:buClr>
                <a:srgbClr val="000000"/>
              </a:buClr>
              <a:buSzPts val="2000"/>
              <a:buFont typeface="Calibri"/>
              <a:buNone/>
            </a:pPr>
            <a:r>
              <a:rPr b="0" i="0" lang="en" sz="2000" u="none" cap="none" strike="noStrike">
                <a:solidFill>
                  <a:srgbClr val="000000"/>
                </a:solidFill>
                <a:latin typeface="Gill Sans"/>
                <a:ea typeface="Gill Sans"/>
                <a:cs typeface="Gill Sans"/>
                <a:sym typeface="Gill Sans"/>
              </a:rPr>
              <a:t>State College, PA</a:t>
            </a:r>
            <a:endParaRPr b="0" i="0" sz="1100" u="none" cap="none" strike="noStrike">
              <a:solidFill>
                <a:srgbClr val="000000"/>
              </a:solidFill>
              <a:latin typeface="Gill Sans"/>
              <a:ea typeface="Gill Sans"/>
              <a:cs typeface="Gill Sans"/>
              <a:sym typeface="Gill Sans"/>
            </a:endParaRPr>
          </a:p>
        </p:txBody>
      </p:sp>
      <p:sp>
        <p:nvSpPr>
          <p:cNvPr id="1062" name="Google Shape;1062;p124"/>
          <p:cNvSpPr txBox="1"/>
          <p:nvPr/>
        </p:nvSpPr>
        <p:spPr>
          <a:xfrm>
            <a:off x="1981582" y="1435398"/>
            <a:ext cx="2011281" cy="1269723"/>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800"/>
              <a:buFont typeface="Calibri"/>
              <a:buNone/>
            </a:pPr>
            <a:r>
              <a:rPr b="0" i="0" lang="en" sz="1800" u="none" cap="none" strike="noStrike">
                <a:solidFill>
                  <a:srgbClr val="000000"/>
                </a:solidFill>
                <a:latin typeface="Gill Sans"/>
                <a:ea typeface="Gill Sans"/>
                <a:cs typeface="Gill Sans"/>
                <a:sym typeface="Gill Sans"/>
              </a:rPr>
              <a:t>UNLISTED:</a:t>
            </a:r>
            <a:r>
              <a:rPr b="0" i="0" lang="en" sz="2000" u="none" cap="none" strike="noStrike">
                <a:solidFill>
                  <a:srgbClr val="000000"/>
                </a:solidFill>
                <a:latin typeface="Gill Sans"/>
                <a:ea typeface="Gill Sans"/>
                <a:cs typeface="Gill Sans"/>
                <a:sym typeface="Gill Sans"/>
              </a:rPr>
              <a:t> </a:t>
            </a:r>
            <a:endParaRPr b="0" i="0" sz="1100" u="none" cap="none" strike="noStrike">
              <a:solidFill>
                <a:srgbClr val="000000"/>
              </a:solidFill>
              <a:latin typeface="Gill Sans"/>
              <a:ea typeface="Gill Sans"/>
              <a:cs typeface="Gill Sans"/>
              <a:sym typeface="Gill Sans"/>
            </a:endParaRPr>
          </a:p>
          <a:p>
            <a:pPr indent="0" lvl="0" marL="0" marR="0" rtl="0" algn="ctr">
              <a:lnSpc>
                <a:spcPct val="100000"/>
              </a:lnSpc>
              <a:spcBef>
                <a:spcPts val="0"/>
              </a:spcBef>
              <a:spcAft>
                <a:spcPts val="0"/>
              </a:spcAft>
              <a:buClr>
                <a:srgbClr val="000000"/>
              </a:buClr>
              <a:buSzPts val="2000"/>
              <a:buFont typeface="Calibri"/>
              <a:buNone/>
            </a:pPr>
            <a:r>
              <a:rPr b="0" i="0" lang="en" sz="2000" u="none" cap="none" strike="noStrike">
                <a:solidFill>
                  <a:srgbClr val="000000"/>
                </a:solidFill>
                <a:latin typeface="Gill Sans"/>
                <a:ea typeface="Gill Sans"/>
                <a:cs typeface="Gill Sans"/>
                <a:sym typeface="Gill Sans"/>
              </a:rPr>
              <a:t>800-697-0010</a:t>
            </a:r>
            <a:endParaRPr b="0" i="0" sz="1100" u="none" cap="none" strike="noStrike">
              <a:solidFill>
                <a:srgbClr val="000000"/>
              </a:solidFill>
              <a:latin typeface="Gill Sans"/>
              <a:ea typeface="Gill Sans"/>
              <a:cs typeface="Gill Sans"/>
              <a:sym typeface="Gill Sans"/>
            </a:endParaRPr>
          </a:p>
          <a:p>
            <a:pPr indent="0" lvl="0" marL="0" marR="0" rtl="0" algn="ctr">
              <a:lnSpc>
                <a:spcPct val="100000"/>
              </a:lnSpc>
              <a:spcBef>
                <a:spcPts val="0"/>
              </a:spcBef>
              <a:spcAft>
                <a:spcPts val="0"/>
              </a:spcAft>
              <a:buClr>
                <a:srgbClr val="000000"/>
              </a:buClr>
              <a:buSzPts val="1800"/>
              <a:buFont typeface="Calibri"/>
              <a:buNone/>
            </a:pPr>
            <a:r>
              <a:rPr b="0" i="0" lang="en" sz="1800" u="none" cap="none" strike="noStrike">
                <a:solidFill>
                  <a:srgbClr val="000000"/>
                </a:solidFill>
                <a:latin typeface="Gill Sans"/>
                <a:ea typeface="Gill Sans"/>
                <a:cs typeface="Gill Sans"/>
                <a:sym typeface="Gill Sans"/>
              </a:rPr>
              <a:t>LISTED:</a:t>
            </a:r>
            <a:endParaRPr b="0" i="0" sz="1100" u="none" cap="none" strike="noStrike">
              <a:solidFill>
                <a:srgbClr val="000000"/>
              </a:solidFill>
              <a:latin typeface="Gill Sans"/>
              <a:ea typeface="Gill Sans"/>
              <a:cs typeface="Gill Sans"/>
              <a:sym typeface="Gill Sans"/>
            </a:endParaRPr>
          </a:p>
          <a:p>
            <a:pPr indent="0" lvl="0" marL="0" marR="0" rtl="0" algn="ctr">
              <a:lnSpc>
                <a:spcPct val="100000"/>
              </a:lnSpc>
              <a:spcBef>
                <a:spcPts val="0"/>
              </a:spcBef>
              <a:spcAft>
                <a:spcPts val="0"/>
              </a:spcAft>
              <a:buClr>
                <a:srgbClr val="000000"/>
              </a:buClr>
              <a:buSzPts val="2000"/>
              <a:buFont typeface="Calibri"/>
              <a:buNone/>
            </a:pPr>
            <a:r>
              <a:rPr b="0" i="0" lang="en" sz="2000" u="none" cap="none" strike="noStrike">
                <a:solidFill>
                  <a:srgbClr val="000000"/>
                </a:solidFill>
                <a:latin typeface="Gill Sans"/>
                <a:ea typeface="Gill Sans"/>
                <a:cs typeface="Gill Sans"/>
                <a:sym typeface="Gill Sans"/>
              </a:rPr>
              <a:t>814-954-6440</a:t>
            </a:r>
            <a:endParaRPr b="0" i="0" sz="1100" u="none" cap="none" strike="noStrike">
              <a:solidFill>
                <a:srgbClr val="000000"/>
              </a:solidFill>
              <a:latin typeface="Gill Sans"/>
              <a:ea typeface="Gill Sans"/>
              <a:cs typeface="Gill Sans"/>
              <a:sym typeface="Gill Sans"/>
            </a:endParaRPr>
          </a:p>
        </p:txBody>
      </p:sp>
      <p:pic>
        <p:nvPicPr>
          <p:cNvPr descr="Image result for facebook png" id="1063" name="Google Shape;1063;p124"/>
          <p:cNvPicPr preferRelativeResize="0"/>
          <p:nvPr/>
        </p:nvPicPr>
        <p:blipFill rotWithShape="1">
          <a:blip r:embed="rId4">
            <a:alphaModFix/>
          </a:blip>
          <a:srcRect b="-1195" l="13489" r="13489" t="1196"/>
          <a:stretch/>
        </p:blipFill>
        <p:spPr>
          <a:xfrm>
            <a:off x="313661" y="3054110"/>
            <a:ext cx="1488632" cy="1528950"/>
          </a:xfrm>
          <a:prstGeom prst="rect">
            <a:avLst/>
          </a:prstGeom>
          <a:noFill/>
          <a:ln>
            <a:noFill/>
          </a:ln>
          <a:effectLst>
            <a:outerShdw blurRad="292100" rotWithShape="0" algn="tl" dir="2700000" dist="139700">
              <a:srgbClr val="333333">
                <a:alpha val="63529"/>
              </a:srgbClr>
            </a:outerShdw>
          </a:effectLst>
        </p:spPr>
      </p:pic>
      <p:pic>
        <p:nvPicPr>
          <p:cNvPr descr="Image result for phone icon" id="1064" name="Google Shape;1064;p124"/>
          <p:cNvPicPr preferRelativeResize="0"/>
          <p:nvPr/>
        </p:nvPicPr>
        <p:blipFill rotWithShape="1">
          <a:blip r:embed="rId5">
            <a:alphaModFix/>
          </a:blip>
          <a:srcRect b="0" l="0" r="0" t="0"/>
          <a:stretch/>
        </p:blipFill>
        <p:spPr>
          <a:xfrm>
            <a:off x="317736" y="1411316"/>
            <a:ext cx="1371600" cy="1371602"/>
          </a:xfrm>
          <a:prstGeom prst="rect">
            <a:avLst/>
          </a:prstGeom>
          <a:noFill/>
          <a:ln>
            <a:noFill/>
          </a:ln>
          <a:effectLst>
            <a:outerShdw blurRad="292100" rotWithShape="0" algn="tl" dir="2700000" dist="139700">
              <a:srgbClr val="333333">
                <a:alpha val="63529"/>
              </a:srgbClr>
            </a:outerShdw>
          </a:effectLst>
        </p:spPr>
      </p:pic>
      <p:pic>
        <p:nvPicPr>
          <p:cNvPr descr="Image result for computer png" id="1065" name="Google Shape;1065;p124"/>
          <p:cNvPicPr preferRelativeResize="0"/>
          <p:nvPr/>
        </p:nvPicPr>
        <p:blipFill rotWithShape="1">
          <a:blip r:embed="rId6">
            <a:alphaModFix/>
          </a:blip>
          <a:srcRect b="0" l="0" r="0" t="0"/>
          <a:stretch/>
        </p:blipFill>
        <p:spPr>
          <a:xfrm>
            <a:off x="4172149" y="3087333"/>
            <a:ext cx="1696863" cy="1462504"/>
          </a:xfrm>
          <a:prstGeom prst="rect">
            <a:avLst/>
          </a:prstGeom>
          <a:noFill/>
          <a:ln>
            <a:noFill/>
          </a:ln>
          <a:effectLst>
            <a:outerShdw blurRad="292100" rotWithShape="0" algn="tl" dir="2700000" dist="139700">
              <a:srgbClr val="333333">
                <a:alpha val="63529"/>
              </a:srgbClr>
            </a:outerShdw>
          </a:effectLst>
        </p:spPr>
      </p:pic>
      <p:sp>
        <p:nvSpPr>
          <p:cNvPr id="1066" name="Google Shape;1066;p124"/>
          <p:cNvSpPr txBox="1"/>
          <p:nvPr/>
        </p:nvSpPr>
        <p:spPr>
          <a:xfrm>
            <a:off x="5785055" y="3618530"/>
            <a:ext cx="3501441" cy="377075"/>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000"/>
              <a:buFont typeface="Calibri"/>
              <a:buNone/>
            </a:pPr>
            <a:r>
              <a:rPr b="0" i="0" lang="en" sz="2000" u="none" cap="none" strike="noStrike">
                <a:solidFill>
                  <a:srgbClr val="000000"/>
                </a:solidFill>
                <a:latin typeface="Gill Sans"/>
                <a:ea typeface="Gill Sans"/>
                <a:cs typeface="Gill Sans"/>
                <a:sym typeface="Gill Sans"/>
              </a:rPr>
              <a:t>ctp.stormreports@noaa.gov</a:t>
            </a:r>
            <a:endParaRPr b="0" i="0" sz="1100" u="none" cap="none" strike="noStrike">
              <a:solidFill>
                <a:srgbClr val="000000"/>
              </a:solidFill>
              <a:latin typeface="Gill Sans"/>
              <a:ea typeface="Gill Sans"/>
              <a:cs typeface="Gill Sans"/>
              <a:sym typeface="Gill Sans"/>
            </a:endParaRPr>
          </a:p>
        </p:txBody>
      </p:sp>
      <p:sp>
        <p:nvSpPr>
          <p:cNvPr id="1067" name="Google Shape;1067;p124"/>
          <p:cNvSpPr/>
          <p:nvPr/>
        </p:nvSpPr>
        <p:spPr>
          <a:xfrm>
            <a:off x="4484115" y="2456334"/>
            <a:ext cx="175770" cy="230833"/>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 </a:t>
            </a:r>
            <a:endParaRPr sz="1100"/>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1" name="Shape 1071"/>
        <p:cNvGrpSpPr/>
        <p:nvPr/>
      </p:nvGrpSpPr>
      <p:grpSpPr>
        <a:xfrm>
          <a:off x="0" y="0"/>
          <a:ext cx="0" cy="0"/>
          <a:chOff x="0" y="0"/>
          <a:chExt cx="0" cy="0"/>
        </a:xfrm>
      </p:grpSpPr>
      <p:sp>
        <p:nvSpPr>
          <p:cNvPr id="1072" name="Google Shape;1072;p125"/>
          <p:cNvSpPr txBox="1"/>
          <p:nvPr>
            <p:ph type="title"/>
          </p:nvPr>
        </p:nvSpPr>
        <p:spPr>
          <a:xfrm>
            <a:off x="171829" y="189912"/>
            <a:ext cx="8343521" cy="723683"/>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Gill Sans"/>
              <a:buNone/>
            </a:pPr>
            <a:r>
              <a:rPr lang="en"/>
              <a:t>How to Receive Weather Alerts</a:t>
            </a:r>
            <a:endParaRPr/>
          </a:p>
        </p:txBody>
      </p:sp>
      <p:pic>
        <p:nvPicPr>
          <p:cNvPr descr="https://lh3.googleusercontent.com/H7DwL2vgYzYBxfNETZcS44jYLzELqXjjgeOqr8qBd3Am_CSzu9ZE4fZQR2BIjmq94s0_BsmerhS39BbGMnmieoJiF9l3JE6sQMmzvOkGgDz5iakXd68ug3gqvnulh08N22QEsSqk3A" id="1073" name="Google Shape;1073;p125"/>
          <p:cNvPicPr preferRelativeResize="0"/>
          <p:nvPr/>
        </p:nvPicPr>
        <p:blipFill rotWithShape="1">
          <a:blip r:embed="rId3">
            <a:alphaModFix/>
          </a:blip>
          <a:srcRect b="0" l="0" r="0" t="0"/>
          <a:stretch/>
        </p:blipFill>
        <p:spPr>
          <a:xfrm>
            <a:off x="2557725" y="1075775"/>
            <a:ext cx="4044776" cy="3605625"/>
          </a:xfrm>
          <a:prstGeom prst="rect">
            <a:avLst/>
          </a:prstGeom>
          <a:noFill/>
          <a:ln>
            <a:noFill/>
          </a:ln>
        </p:spPr>
      </p:pic>
      <p:sp>
        <p:nvSpPr>
          <p:cNvPr id="1074" name="Google Shape;1074;p125"/>
          <p:cNvSpPr/>
          <p:nvPr/>
        </p:nvSpPr>
        <p:spPr>
          <a:xfrm>
            <a:off x="2571184" y="1956547"/>
            <a:ext cx="685800" cy="1573306"/>
          </a:xfrm>
          <a:prstGeom prst="rect">
            <a:avLst/>
          </a:prstGeom>
          <a:noFill/>
          <a:ln cap="flat" cmpd="sng" w="25400">
            <a:solidFill>
              <a:srgbClr val="FF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sp>
        <p:nvSpPr>
          <p:cNvPr id="1075" name="Google Shape;1075;p125"/>
          <p:cNvSpPr txBox="1"/>
          <p:nvPr/>
        </p:nvSpPr>
        <p:spPr>
          <a:xfrm>
            <a:off x="262218" y="2097741"/>
            <a:ext cx="2070900" cy="992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1500" u="none" cap="none" strike="noStrike">
                <a:solidFill>
                  <a:srgbClr val="000000"/>
                </a:solidFill>
                <a:latin typeface="Gill Sans"/>
                <a:ea typeface="Gill Sans"/>
                <a:cs typeface="Gill Sans"/>
                <a:sym typeface="Gill Sans"/>
              </a:rPr>
              <a:t>Select which alerts you want to receive (recommendations shown here)</a:t>
            </a:r>
            <a:endParaRPr b="0" i="0" sz="1500" u="none" cap="none" strike="noStrike">
              <a:solidFill>
                <a:srgbClr val="000000"/>
              </a:solidFill>
              <a:latin typeface="Arial"/>
              <a:ea typeface="Arial"/>
              <a:cs typeface="Arial"/>
              <a:sym typeface="Arial"/>
            </a:endParaRPr>
          </a:p>
        </p:txBody>
      </p:sp>
      <p:sp>
        <p:nvSpPr>
          <p:cNvPr id="1076" name="Google Shape;1076;p125"/>
          <p:cNvSpPr/>
          <p:nvPr/>
        </p:nvSpPr>
        <p:spPr>
          <a:xfrm>
            <a:off x="3270431" y="1956547"/>
            <a:ext cx="1951221" cy="262218"/>
          </a:xfrm>
          <a:prstGeom prst="rect">
            <a:avLst/>
          </a:prstGeom>
          <a:noFill/>
          <a:ln cap="flat" cmpd="sng" w="25400">
            <a:solidFill>
              <a:srgbClr val="FF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sp>
        <p:nvSpPr>
          <p:cNvPr id="1077" name="Google Shape;1077;p125"/>
          <p:cNvSpPr txBox="1"/>
          <p:nvPr/>
        </p:nvSpPr>
        <p:spPr>
          <a:xfrm>
            <a:off x="6615953" y="2050676"/>
            <a:ext cx="2070900" cy="992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1500" u="none" cap="none" strike="noStrike">
                <a:solidFill>
                  <a:srgbClr val="000000"/>
                </a:solidFill>
                <a:latin typeface="Gill Sans"/>
                <a:ea typeface="Gill Sans"/>
                <a:cs typeface="Gill Sans"/>
                <a:sym typeface="Gill Sans"/>
              </a:rPr>
              <a:t>Choose whether you want to be alerted for a point (town), county, or custom-drawn polygon</a:t>
            </a:r>
            <a:endParaRPr b="0" i="0" sz="1500" u="none" cap="none" strike="noStrike">
              <a:solidFill>
                <a:srgbClr val="000000"/>
              </a:solidFill>
              <a:latin typeface="Arial"/>
              <a:ea typeface="Arial"/>
              <a:cs typeface="Arial"/>
              <a:sym typeface="Arial"/>
            </a:endParaRPr>
          </a:p>
        </p:txBody>
      </p:sp>
      <p:sp>
        <p:nvSpPr>
          <p:cNvPr id="1078" name="Google Shape;1078;p125"/>
          <p:cNvSpPr txBox="1"/>
          <p:nvPr/>
        </p:nvSpPr>
        <p:spPr>
          <a:xfrm>
            <a:off x="6615954" y="3637430"/>
            <a:ext cx="2400300" cy="915635"/>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None/>
            </a:pPr>
            <a:r>
              <a:rPr b="0" i="0" lang="en" sz="1500" u="sng" cap="none" strike="noStrike">
                <a:solidFill>
                  <a:schemeClr val="hlink"/>
                </a:solidFill>
                <a:latin typeface="Gill Sans"/>
                <a:ea typeface="Gill Sans"/>
                <a:cs typeface="Gill Sans"/>
                <a:sym typeface="Gill Sans"/>
                <a:hlinkClick r:id="rId4"/>
              </a:rPr>
              <a:t>https://inws.ncep.noaa.gov</a:t>
            </a:r>
            <a:r>
              <a:rPr b="0" i="0" lang="en" sz="1500" u="none" cap="none" strike="noStrike">
                <a:solidFill>
                  <a:srgbClr val="000000"/>
                </a:solidFill>
                <a:latin typeface="Gill Sans"/>
                <a:ea typeface="Gill Sans"/>
                <a:cs typeface="Gill Sans"/>
                <a:sym typeface="Gill Sans"/>
              </a:rPr>
              <a:t> </a:t>
            </a:r>
            <a:endParaRPr b="0" i="0" sz="1500" u="none" cap="none" strike="noStrike">
              <a:solidFill>
                <a:srgbClr val="000000"/>
              </a:solidFill>
              <a:latin typeface="Arial"/>
              <a:ea typeface="Arial"/>
              <a:cs typeface="Arial"/>
              <a:sym typeface="Arial"/>
            </a:endParaRPr>
          </a:p>
          <a:p>
            <a:pPr indent="0" lvl="0" marL="0" marR="0" rtl="0" algn="l">
              <a:lnSpc>
                <a:spcPct val="100000"/>
              </a:lnSpc>
              <a:spcBef>
                <a:spcPts val="1200"/>
              </a:spcBef>
              <a:spcAft>
                <a:spcPts val="0"/>
              </a:spcAft>
              <a:buNone/>
            </a:pPr>
            <a:br>
              <a:rPr b="0" i="0" lang="en" sz="1500" u="none" cap="none" strike="noStrike">
                <a:solidFill>
                  <a:srgbClr val="000000"/>
                </a:solidFill>
                <a:latin typeface="Arial"/>
                <a:ea typeface="Arial"/>
                <a:cs typeface="Arial"/>
                <a:sym typeface="Arial"/>
              </a:rPr>
            </a:br>
            <a:endParaRPr b="0" i="0" sz="1500" u="none" cap="none" strike="noStrike">
              <a:solidFill>
                <a:srgbClr val="000000"/>
              </a:solidFill>
              <a:latin typeface="Arial"/>
              <a:ea typeface="Arial"/>
              <a:cs typeface="Arial"/>
              <a:sym typeface="Arial"/>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2" name="Shape 1082"/>
        <p:cNvGrpSpPr/>
        <p:nvPr/>
      </p:nvGrpSpPr>
      <p:grpSpPr>
        <a:xfrm>
          <a:off x="0" y="0"/>
          <a:ext cx="0" cy="0"/>
          <a:chOff x="0" y="0"/>
          <a:chExt cx="0" cy="0"/>
        </a:xfrm>
      </p:grpSpPr>
      <p:sp>
        <p:nvSpPr>
          <p:cNvPr id="1083" name="Google Shape;1083;p126"/>
          <p:cNvSpPr txBox="1"/>
          <p:nvPr>
            <p:ph type="title"/>
          </p:nvPr>
        </p:nvSpPr>
        <p:spPr>
          <a:xfrm>
            <a:off x="171829" y="189912"/>
            <a:ext cx="8343521" cy="723683"/>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Gill Sans"/>
              <a:buNone/>
            </a:pPr>
            <a:r>
              <a:rPr lang="en"/>
              <a:t>NWSChat</a:t>
            </a:r>
            <a:endParaRPr/>
          </a:p>
        </p:txBody>
      </p:sp>
      <p:pic>
        <p:nvPicPr>
          <p:cNvPr descr="https://lh3.googleusercontent.com/TRrl8ljaAFuqZRlKo8wOxeSVfXW0ax4OMm1sByE4ZX_J97SzPLf6gsLjMuQDYp3I1K2UpvZU-UyDxrKCUQN2-lTfZIOyth_hdwhMiUXu31mbu4p4DxtmIz9aBWmAw6EDHG832MSQjQ" id="1084" name="Google Shape;1084;p126"/>
          <p:cNvPicPr preferRelativeResize="0"/>
          <p:nvPr/>
        </p:nvPicPr>
        <p:blipFill rotWithShape="1">
          <a:blip r:embed="rId3">
            <a:alphaModFix/>
          </a:blip>
          <a:srcRect b="0" l="0" r="0" t="0"/>
          <a:stretch/>
        </p:blipFill>
        <p:spPr>
          <a:xfrm>
            <a:off x="408842" y="1417661"/>
            <a:ext cx="5957229" cy="2576501"/>
          </a:xfrm>
          <a:prstGeom prst="rect">
            <a:avLst/>
          </a:prstGeom>
          <a:noFill/>
          <a:ln>
            <a:noFill/>
          </a:ln>
        </p:spPr>
      </p:pic>
      <p:pic>
        <p:nvPicPr>
          <p:cNvPr descr="https://lh4.googleusercontent.com/9iKLc_mg8JIh-ZZ-bVmx_c3L2yiX0kpeG3DbyTvkZx8ziCMkPn3_EahrRDkur2uRinQ1-xSUda99S5r53utzx-biNxxeeVAnXsaVduqsiCdtHBuzutp9BwK2ko77oFps7agG6kwR1A" id="1085" name="Google Shape;1085;p126"/>
          <p:cNvPicPr preferRelativeResize="0"/>
          <p:nvPr/>
        </p:nvPicPr>
        <p:blipFill rotWithShape="1">
          <a:blip r:embed="rId4">
            <a:alphaModFix/>
          </a:blip>
          <a:srcRect b="0" l="0" r="0" t="0"/>
          <a:stretch/>
        </p:blipFill>
        <p:spPr>
          <a:xfrm>
            <a:off x="408841" y="1370467"/>
            <a:ext cx="1864702" cy="1497474"/>
          </a:xfrm>
          <a:prstGeom prst="rect">
            <a:avLst/>
          </a:prstGeom>
          <a:noFill/>
          <a:ln>
            <a:noFill/>
          </a:ln>
        </p:spPr>
      </p:pic>
      <p:sp>
        <p:nvSpPr>
          <p:cNvPr id="1086" name="Google Shape;1086;p126"/>
          <p:cNvSpPr/>
          <p:nvPr/>
        </p:nvSpPr>
        <p:spPr>
          <a:xfrm>
            <a:off x="6459589" y="1482895"/>
            <a:ext cx="2559721" cy="2977739"/>
          </a:xfrm>
          <a:prstGeom prst="rect">
            <a:avLst/>
          </a:prstGeom>
          <a:noFill/>
          <a:ln>
            <a:noFill/>
          </a:ln>
        </p:spPr>
        <p:txBody>
          <a:bodyPr anchorCtr="0" anchor="t" bIns="34275" lIns="68575" spcFirstLastPara="1" rIns="68575" wrap="square" tIns="34275">
            <a:noAutofit/>
          </a:bodyPr>
          <a:lstStyle/>
          <a:p>
            <a:pPr indent="-107950" lvl="0" marL="0" marR="0" rtl="0" algn="l">
              <a:lnSpc>
                <a:spcPct val="100000"/>
              </a:lnSpc>
              <a:spcBef>
                <a:spcPts val="0"/>
              </a:spcBef>
              <a:spcAft>
                <a:spcPts val="0"/>
              </a:spcAft>
              <a:buClr>
                <a:srgbClr val="000000"/>
              </a:buClr>
              <a:buSzPts val="1700"/>
              <a:buFont typeface="Arial"/>
              <a:buChar char="•"/>
            </a:pPr>
            <a:r>
              <a:rPr b="1" i="0" lang="en" sz="1700" u="none" cap="none" strike="noStrike">
                <a:solidFill>
                  <a:srgbClr val="0000FF"/>
                </a:solidFill>
                <a:latin typeface="Gill Sans"/>
                <a:ea typeface="Gill Sans"/>
                <a:cs typeface="Gill Sans"/>
                <a:sym typeface="Gill Sans"/>
              </a:rPr>
              <a:t>NWS</a:t>
            </a:r>
            <a:endParaRPr/>
          </a:p>
          <a:p>
            <a:pPr indent="-234950" lvl="1" marL="558800" marR="0" rtl="0" algn="l">
              <a:lnSpc>
                <a:spcPct val="100000"/>
              </a:lnSpc>
              <a:spcBef>
                <a:spcPts val="0"/>
              </a:spcBef>
              <a:spcAft>
                <a:spcPts val="0"/>
              </a:spcAft>
              <a:buClr>
                <a:srgbClr val="000000"/>
              </a:buClr>
              <a:buSzPts val="1700"/>
              <a:buFont typeface="Arial"/>
              <a:buChar char="•"/>
            </a:pPr>
            <a:r>
              <a:rPr b="1" i="0" lang="en" sz="1700" u="none" cap="none" strike="noStrike">
                <a:solidFill>
                  <a:srgbClr val="0000FF"/>
                </a:solidFill>
                <a:latin typeface="Gill Sans"/>
                <a:ea typeface="Gill Sans"/>
                <a:cs typeface="Gill Sans"/>
                <a:sym typeface="Gill Sans"/>
              </a:rPr>
              <a:t>Blue</a:t>
            </a:r>
            <a:endParaRPr/>
          </a:p>
          <a:p>
            <a:pPr indent="-107950" lvl="0" marL="0" marR="0" rtl="0" algn="l">
              <a:lnSpc>
                <a:spcPct val="100000"/>
              </a:lnSpc>
              <a:spcBef>
                <a:spcPts val="0"/>
              </a:spcBef>
              <a:spcAft>
                <a:spcPts val="0"/>
              </a:spcAft>
              <a:buClr>
                <a:srgbClr val="000000"/>
              </a:buClr>
              <a:buSzPts val="1700"/>
              <a:buFont typeface="Arial"/>
              <a:buChar char="•"/>
            </a:pPr>
            <a:r>
              <a:rPr b="1" i="0" lang="en" sz="1700" u="none" cap="none" strike="noStrike">
                <a:solidFill>
                  <a:srgbClr val="FF0000"/>
                </a:solidFill>
                <a:latin typeface="Gill Sans"/>
                <a:ea typeface="Gill Sans"/>
                <a:cs typeface="Gill Sans"/>
                <a:sym typeface="Gill Sans"/>
              </a:rPr>
              <a:t>EMs</a:t>
            </a:r>
            <a:endParaRPr/>
          </a:p>
          <a:p>
            <a:pPr indent="-234950" lvl="1" marL="558800" marR="0" rtl="0" algn="l">
              <a:lnSpc>
                <a:spcPct val="100000"/>
              </a:lnSpc>
              <a:spcBef>
                <a:spcPts val="0"/>
              </a:spcBef>
              <a:spcAft>
                <a:spcPts val="0"/>
              </a:spcAft>
              <a:buClr>
                <a:srgbClr val="000000"/>
              </a:buClr>
              <a:buSzPts val="1700"/>
              <a:buFont typeface="Arial"/>
              <a:buChar char="•"/>
            </a:pPr>
            <a:r>
              <a:rPr b="1" i="0" lang="en" sz="1700" u="none" cap="none" strike="noStrike">
                <a:solidFill>
                  <a:srgbClr val="FF0000"/>
                </a:solidFill>
                <a:latin typeface="Gill Sans"/>
                <a:ea typeface="Gill Sans"/>
                <a:cs typeface="Gill Sans"/>
                <a:sym typeface="Gill Sans"/>
              </a:rPr>
              <a:t>Red text on white background</a:t>
            </a:r>
            <a:endParaRPr/>
          </a:p>
          <a:p>
            <a:pPr indent="-107950" lvl="0" marL="0" marR="0" rtl="0" algn="l">
              <a:lnSpc>
                <a:spcPct val="100000"/>
              </a:lnSpc>
              <a:spcBef>
                <a:spcPts val="0"/>
              </a:spcBef>
              <a:spcAft>
                <a:spcPts val="0"/>
              </a:spcAft>
              <a:buClr>
                <a:srgbClr val="000000"/>
              </a:buClr>
              <a:buSzPts val="1700"/>
              <a:buFont typeface="Arial"/>
              <a:buChar char="•"/>
            </a:pPr>
            <a:r>
              <a:rPr b="1" i="0" lang="en" sz="1700" u="none" cap="none" strike="noStrike">
                <a:solidFill>
                  <a:srgbClr val="00FF00"/>
                </a:solidFill>
                <a:latin typeface="Gill Sans"/>
                <a:ea typeface="Gill Sans"/>
                <a:cs typeface="Gill Sans"/>
                <a:sym typeface="Gill Sans"/>
              </a:rPr>
              <a:t>Media</a:t>
            </a:r>
            <a:endParaRPr/>
          </a:p>
          <a:p>
            <a:pPr indent="-234950" lvl="1" marL="558800" marR="0" rtl="0" algn="l">
              <a:lnSpc>
                <a:spcPct val="100000"/>
              </a:lnSpc>
              <a:spcBef>
                <a:spcPts val="0"/>
              </a:spcBef>
              <a:spcAft>
                <a:spcPts val="0"/>
              </a:spcAft>
              <a:buClr>
                <a:srgbClr val="000000"/>
              </a:buClr>
              <a:buSzPts val="1700"/>
              <a:buFont typeface="Arial"/>
              <a:buChar char="•"/>
            </a:pPr>
            <a:r>
              <a:rPr b="1" i="0" lang="en" sz="1700" u="none" cap="none" strike="noStrike">
                <a:solidFill>
                  <a:srgbClr val="00FF00"/>
                </a:solidFill>
                <a:latin typeface="Gill Sans"/>
                <a:ea typeface="Gill Sans"/>
                <a:cs typeface="Gill Sans"/>
                <a:sym typeface="Gill Sans"/>
              </a:rPr>
              <a:t>Green</a:t>
            </a:r>
            <a:endParaRPr/>
          </a:p>
          <a:p>
            <a:pPr indent="-107950" lvl="0" marL="0" marR="0" rtl="0" algn="l">
              <a:lnSpc>
                <a:spcPct val="100000"/>
              </a:lnSpc>
              <a:spcBef>
                <a:spcPts val="0"/>
              </a:spcBef>
              <a:spcAft>
                <a:spcPts val="0"/>
              </a:spcAft>
              <a:buClr>
                <a:srgbClr val="000000"/>
              </a:buClr>
              <a:buSzPts val="1700"/>
              <a:buFont typeface="Arial"/>
              <a:buChar char="•"/>
            </a:pPr>
            <a:r>
              <a:rPr b="1" i="0" lang="en" sz="1700" u="none" cap="none" strike="noStrike">
                <a:solidFill>
                  <a:srgbClr val="FFFF00"/>
                </a:solidFill>
                <a:latin typeface="Gill Sans"/>
                <a:ea typeface="Gill Sans"/>
                <a:cs typeface="Gill Sans"/>
                <a:sym typeface="Gill Sans"/>
              </a:rPr>
              <a:t>Transportation</a:t>
            </a:r>
            <a:endParaRPr/>
          </a:p>
          <a:p>
            <a:pPr indent="-234950" lvl="1" marL="558800" marR="0" rtl="0" algn="l">
              <a:lnSpc>
                <a:spcPct val="100000"/>
              </a:lnSpc>
              <a:spcBef>
                <a:spcPts val="0"/>
              </a:spcBef>
              <a:spcAft>
                <a:spcPts val="0"/>
              </a:spcAft>
              <a:buClr>
                <a:srgbClr val="000000"/>
              </a:buClr>
              <a:buSzPts val="1700"/>
              <a:buFont typeface="Arial"/>
              <a:buChar char="•"/>
            </a:pPr>
            <a:r>
              <a:rPr b="1" i="0" lang="en" sz="1700" u="none" cap="none" strike="noStrike">
                <a:solidFill>
                  <a:srgbClr val="FFFF00"/>
                </a:solidFill>
                <a:latin typeface="Gill Sans"/>
                <a:ea typeface="Gill Sans"/>
                <a:cs typeface="Gill Sans"/>
                <a:sym typeface="Gill Sans"/>
              </a:rPr>
              <a:t>Yellow</a:t>
            </a:r>
            <a:endParaRPr/>
          </a:p>
          <a:p>
            <a:pPr indent="-107950" lvl="0" marL="0" marR="0" rtl="0" algn="l">
              <a:lnSpc>
                <a:spcPct val="100000"/>
              </a:lnSpc>
              <a:spcBef>
                <a:spcPts val="0"/>
              </a:spcBef>
              <a:spcAft>
                <a:spcPts val="0"/>
              </a:spcAft>
              <a:buClr>
                <a:srgbClr val="000000"/>
              </a:buClr>
              <a:buSzPts val="1700"/>
              <a:buFont typeface="Arial"/>
              <a:buChar char="•"/>
            </a:pPr>
            <a:r>
              <a:rPr b="1" i="0" lang="en" sz="1700" u="none" cap="none" strike="noStrike">
                <a:solidFill>
                  <a:srgbClr val="9900FF"/>
                </a:solidFill>
                <a:latin typeface="Gill Sans"/>
                <a:ea typeface="Gill Sans"/>
                <a:cs typeface="Gill Sans"/>
                <a:sym typeface="Gill Sans"/>
              </a:rPr>
              <a:t>Others</a:t>
            </a:r>
            <a:endParaRPr/>
          </a:p>
          <a:p>
            <a:pPr indent="-234950" lvl="1" marL="558800" marR="0" rtl="0" algn="l">
              <a:lnSpc>
                <a:spcPct val="100000"/>
              </a:lnSpc>
              <a:spcBef>
                <a:spcPts val="0"/>
              </a:spcBef>
              <a:spcAft>
                <a:spcPts val="0"/>
              </a:spcAft>
              <a:buClr>
                <a:srgbClr val="000000"/>
              </a:buClr>
              <a:buSzPts val="1700"/>
              <a:buFont typeface="Arial"/>
              <a:buChar char="•"/>
            </a:pPr>
            <a:r>
              <a:rPr b="1" i="0" lang="en" sz="1700" u="none" cap="none" strike="noStrike">
                <a:solidFill>
                  <a:srgbClr val="9900FF"/>
                </a:solidFill>
                <a:latin typeface="Gill Sans"/>
                <a:ea typeface="Gill Sans"/>
                <a:cs typeface="Gill Sans"/>
                <a:sym typeface="Gill Sans"/>
              </a:rPr>
              <a:t>Purple</a:t>
            </a:r>
            <a:endParaRPr/>
          </a:p>
          <a:p>
            <a:pPr indent="0" lvl="0" marL="0" marR="0" rtl="0" algn="l">
              <a:lnSpc>
                <a:spcPct val="100000"/>
              </a:lnSpc>
              <a:spcBef>
                <a:spcPts val="0"/>
              </a:spcBef>
              <a:spcAft>
                <a:spcPts val="0"/>
              </a:spcAft>
              <a:buNone/>
            </a:pPr>
            <a:br>
              <a:rPr b="1" i="0" lang="en" sz="1400" u="none" cap="none" strike="noStrike">
                <a:solidFill>
                  <a:srgbClr val="000000"/>
                </a:solidFill>
                <a:latin typeface="Arial"/>
                <a:ea typeface="Arial"/>
                <a:cs typeface="Arial"/>
                <a:sym typeface="Arial"/>
              </a:rPr>
            </a:br>
            <a:br>
              <a:rPr b="1" i="0" lang="en" sz="1400" u="none" cap="none" strike="noStrike">
                <a:solidFill>
                  <a:srgbClr val="000000"/>
                </a:solidFill>
                <a:latin typeface="Arial"/>
                <a:ea typeface="Arial"/>
                <a:cs typeface="Arial"/>
                <a:sym typeface="Arial"/>
              </a:rPr>
            </a:br>
            <a:endParaRPr b="1" i="0" sz="1400" u="none" cap="none" strike="noStrike">
              <a:solidFill>
                <a:srgbClr val="000000"/>
              </a:solidFill>
              <a:latin typeface="Arial"/>
              <a:ea typeface="Arial"/>
              <a:cs typeface="Arial"/>
              <a:sym typeface="Arial"/>
            </a:endParaRPr>
          </a:p>
        </p:txBody>
      </p:sp>
      <p:sp>
        <p:nvSpPr>
          <p:cNvPr id="1087" name="Google Shape;1087;p126"/>
          <p:cNvSpPr/>
          <p:nvPr/>
        </p:nvSpPr>
        <p:spPr>
          <a:xfrm>
            <a:off x="1943100" y="4149009"/>
            <a:ext cx="4572000" cy="9003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1" i="0" lang="en" sz="1800" u="none" cap="none" strike="noStrike">
                <a:solidFill>
                  <a:srgbClr val="FF0000"/>
                </a:solidFill>
                <a:latin typeface="Gill Sans"/>
                <a:ea typeface="Gill Sans"/>
                <a:cs typeface="Gill Sans"/>
                <a:sym typeface="Gill Sans"/>
              </a:rPr>
              <a:t>ctpchat       </a:t>
            </a:r>
            <a:endParaRPr b="0" i="0" sz="1800" u="none" cap="none" strike="noStrike">
              <a:solidFill>
                <a:srgbClr val="000000"/>
              </a:solidFill>
              <a:latin typeface="Gill Sans"/>
              <a:ea typeface="Gill Sans"/>
              <a:cs typeface="Gill Sans"/>
              <a:sym typeface="Gill Sans"/>
            </a:endParaRPr>
          </a:p>
          <a:p>
            <a:pPr indent="0" lvl="0" marL="0" marR="0" rtl="0" algn="l">
              <a:lnSpc>
                <a:spcPct val="100000"/>
              </a:lnSpc>
              <a:spcBef>
                <a:spcPts val="0"/>
              </a:spcBef>
              <a:spcAft>
                <a:spcPts val="0"/>
              </a:spcAft>
              <a:buNone/>
            </a:pPr>
            <a:br>
              <a:rPr b="0" i="0" lang="en" sz="1800" u="none" cap="none" strike="noStrike">
                <a:solidFill>
                  <a:srgbClr val="000000"/>
                </a:solidFill>
                <a:latin typeface="Gill Sans"/>
                <a:ea typeface="Gill Sans"/>
                <a:cs typeface="Gill Sans"/>
                <a:sym typeface="Gill Sans"/>
              </a:rPr>
            </a:br>
            <a:endParaRPr b="0" i="0" sz="1800" u="none" cap="none" strike="noStrike">
              <a:solidFill>
                <a:srgbClr val="000000"/>
              </a:solidFill>
              <a:latin typeface="Gill Sans"/>
              <a:ea typeface="Gill Sans"/>
              <a:cs typeface="Gill Sans"/>
              <a:sym typeface="Gill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8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1" name="Shape 1091"/>
        <p:cNvGrpSpPr/>
        <p:nvPr/>
      </p:nvGrpSpPr>
      <p:grpSpPr>
        <a:xfrm>
          <a:off x="0" y="0"/>
          <a:ext cx="0" cy="0"/>
          <a:chOff x="0" y="0"/>
          <a:chExt cx="0" cy="0"/>
        </a:xfrm>
      </p:grpSpPr>
      <p:sp>
        <p:nvSpPr>
          <p:cNvPr id="1092" name="Google Shape;1092;p127"/>
          <p:cNvSpPr txBox="1"/>
          <p:nvPr>
            <p:ph type="title"/>
          </p:nvPr>
        </p:nvSpPr>
        <p:spPr>
          <a:xfrm>
            <a:off x="171829" y="189912"/>
            <a:ext cx="8343521" cy="723683"/>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Gill Sans"/>
              <a:buNone/>
            </a:pPr>
            <a:r>
              <a:rPr lang="en"/>
              <a:t>NWSChat</a:t>
            </a:r>
            <a:endParaRPr/>
          </a:p>
        </p:txBody>
      </p:sp>
      <p:pic>
        <p:nvPicPr>
          <p:cNvPr descr="https://lh3.googleusercontent.com/j4Kisg0lGnvj039cz22YgBFy2z1l1nlWIIoAXSZrBcXHU54or4ddUQ6GXRiXAezCjKoNMqX3SFTZP3Hi2VkJkG7RA0L6y-9yCwJlcNWBQhH1nMUIYY0RgXShoMCPyCSKbnQtlfgiyw" id="1093" name="Google Shape;1093;p127"/>
          <p:cNvPicPr preferRelativeResize="0"/>
          <p:nvPr/>
        </p:nvPicPr>
        <p:blipFill rotWithShape="1">
          <a:blip r:embed="rId3">
            <a:alphaModFix/>
          </a:blip>
          <a:srcRect b="0" l="0" r="0" t="0"/>
          <a:stretch/>
        </p:blipFill>
        <p:spPr>
          <a:xfrm>
            <a:off x="2182306" y="1541256"/>
            <a:ext cx="4800384" cy="2995796"/>
          </a:xfrm>
          <a:prstGeom prst="rect">
            <a:avLst/>
          </a:prstGeom>
          <a:noFill/>
          <a:ln>
            <a:noFill/>
          </a:ln>
        </p:spPr>
      </p:pic>
      <p:sp>
        <p:nvSpPr>
          <p:cNvPr id="1094" name="Google Shape;1094;p127"/>
          <p:cNvSpPr/>
          <p:nvPr/>
        </p:nvSpPr>
        <p:spPr>
          <a:xfrm>
            <a:off x="5611091" y="1830995"/>
            <a:ext cx="1270288" cy="233795"/>
          </a:xfrm>
          <a:prstGeom prst="rect">
            <a:avLst/>
          </a:prstGeom>
          <a:noFill/>
          <a:ln cap="flat" cmpd="sng" w="41275">
            <a:solidFill>
              <a:srgbClr val="FF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sp>
        <p:nvSpPr>
          <p:cNvPr id="1095" name="Google Shape;1095;p127"/>
          <p:cNvSpPr/>
          <p:nvPr/>
        </p:nvSpPr>
        <p:spPr>
          <a:xfrm>
            <a:off x="5548745" y="3652404"/>
            <a:ext cx="1519454" cy="290945"/>
          </a:xfrm>
          <a:prstGeom prst="rect">
            <a:avLst/>
          </a:prstGeom>
          <a:noFill/>
          <a:ln cap="flat" cmpd="sng" w="41275">
            <a:solidFill>
              <a:srgbClr val="FF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sp>
        <p:nvSpPr>
          <p:cNvPr id="1096" name="Google Shape;1096;p127"/>
          <p:cNvSpPr txBox="1"/>
          <p:nvPr/>
        </p:nvSpPr>
        <p:spPr>
          <a:xfrm>
            <a:off x="2944631" y="1067666"/>
            <a:ext cx="3275734" cy="1038746"/>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2100" u="sng" cap="none" strike="noStrike">
                <a:solidFill>
                  <a:schemeClr val="hlink"/>
                </a:solidFill>
                <a:latin typeface="Gill Sans"/>
                <a:ea typeface="Gill Sans"/>
                <a:cs typeface="Gill Sans"/>
                <a:sym typeface="Gill Sans"/>
                <a:hlinkClick r:id="rId4"/>
              </a:rPr>
              <a:t>https://nwschat.weather.gov</a:t>
            </a:r>
            <a:r>
              <a:rPr b="0" i="0" lang="en" sz="2100" u="none" cap="none" strike="noStrike">
                <a:solidFill>
                  <a:srgbClr val="000000"/>
                </a:solidFill>
                <a:latin typeface="Gill Sans"/>
                <a:ea typeface="Gill Sans"/>
                <a:cs typeface="Gill Sans"/>
                <a:sym typeface="Gill Sans"/>
              </a:rPr>
              <a:t> </a:t>
            </a:r>
            <a:endParaRPr sz="1100"/>
          </a:p>
          <a:p>
            <a:pPr indent="0" lvl="0" marL="0" marR="0" rtl="0" algn="l">
              <a:lnSpc>
                <a:spcPct val="100000"/>
              </a:lnSpc>
              <a:spcBef>
                <a:spcPts val="0"/>
              </a:spcBef>
              <a:spcAft>
                <a:spcPts val="0"/>
              </a:spcAft>
              <a:buNone/>
            </a:pPr>
            <a:br>
              <a:rPr b="0" i="0" lang="en" sz="2100" u="none" cap="none" strike="noStrike">
                <a:solidFill>
                  <a:srgbClr val="000000"/>
                </a:solidFill>
                <a:latin typeface="Gill Sans"/>
                <a:ea typeface="Gill Sans"/>
                <a:cs typeface="Gill Sans"/>
                <a:sym typeface="Gill Sans"/>
              </a:rPr>
            </a:br>
            <a:endParaRPr b="0" i="0" sz="2100" u="none" cap="none" strike="noStrike">
              <a:solidFill>
                <a:srgbClr val="000000"/>
              </a:solidFill>
              <a:latin typeface="Gill Sans"/>
              <a:ea typeface="Gill Sans"/>
              <a:cs typeface="Gill Sans"/>
              <a:sym typeface="Gill Sa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pic>
        <p:nvPicPr>
          <p:cNvPr id="298" name="Google Shape;298;p47"/>
          <p:cNvPicPr preferRelativeResize="0"/>
          <p:nvPr/>
        </p:nvPicPr>
        <p:blipFill rotWithShape="1">
          <a:blip r:embed="rId3">
            <a:alphaModFix/>
          </a:blip>
          <a:srcRect b="12290" l="0" r="1207" t="0"/>
          <a:stretch/>
        </p:blipFill>
        <p:spPr>
          <a:xfrm>
            <a:off x="1710221" y="1034062"/>
            <a:ext cx="5663762" cy="3674530"/>
          </a:xfrm>
          <a:prstGeom prst="rect">
            <a:avLst/>
          </a:prstGeom>
          <a:noFill/>
          <a:ln>
            <a:noFill/>
          </a:ln>
        </p:spPr>
      </p:pic>
      <p:sp>
        <p:nvSpPr>
          <p:cNvPr id="299" name="Google Shape;299;p47"/>
          <p:cNvSpPr txBox="1"/>
          <p:nvPr>
            <p:ph type="title"/>
          </p:nvPr>
        </p:nvSpPr>
        <p:spPr>
          <a:xfrm>
            <a:off x="171829" y="189912"/>
            <a:ext cx="8343521" cy="723683"/>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lt1"/>
              </a:buClr>
              <a:buSzPts val="2700"/>
              <a:buFont typeface="Gill Sans"/>
              <a:buNone/>
            </a:pPr>
            <a:r>
              <a:rPr b="1" lang="en" sz="2700"/>
              <a:t>NWS Offices Serving Pennsylvania</a:t>
            </a:r>
            <a:endParaRPr/>
          </a:p>
        </p:txBody>
      </p:sp>
      <p:sp>
        <p:nvSpPr>
          <p:cNvPr id="300" name="Google Shape;300;p47"/>
          <p:cNvSpPr/>
          <p:nvPr/>
        </p:nvSpPr>
        <p:spPr>
          <a:xfrm>
            <a:off x="694049" y="1266052"/>
            <a:ext cx="374011" cy="352456"/>
          </a:xfrm>
          <a:prstGeom prst="star5">
            <a:avLst>
              <a:gd fmla="val 19098" name="adj"/>
              <a:gd fmla="val 105146" name="hf"/>
              <a:gd fmla="val 110557" name="vf"/>
            </a:avLst>
          </a:prstGeom>
          <a:solidFill>
            <a:srgbClr val="CCCCCC"/>
          </a:solidFill>
          <a:ln cap="flat" cmpd="sng" w="3810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2100"/>
              <a:buFont typeface="Calibri"/>
              <a:buNone/>
            </a:pPr>
            <a:r>
              <a:t/>
            </a:r>
            <a:endParaRPr b="1" i="0" sz="2100" u="none" cap="none" strike="noStrike">
              <a:solidFill>
                <a:schemeClr val="dk1"/>
              </a:solidFill>
              <a:latin typeface="Calibri"/>
              <a:ea typeface="Calibri"/>
              <a:cs typeface="Calibri"/>
              <a:sym typeface="Calibri"/>
            </a:endParaRPr>
          </a:p>
        </p:txBody>
      </p:sp>
      <p:sp>
        <p:nvSpPr>
          <p:cNvPr id="301" name="Google Shape;301;p47"/>
          <p:cNvSpPr txBox="1"/>
          <p:nvPr/>
        </p:nvSpPr>
        <p:spPr>
          <a:xfrm>
            <a:off x="30527" y="1639837"/>
            <a:ext cx="1692097" cy="346249"/>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chemeClr val="dk1"/>
                </a:solidFill>
                <a:latin typeface="Gill Sans"/>
                <a:ea typeface="Gill Sans"/>
                <a:cs typeface="Gill Sans"/>
                <a:sym typeface="Gill Sans"/>
              </a:rPr>
              <a:t>Cleveland, OH</a:t>
            </a:r>
            <a:endParaRPr b="0" i="0" sz="1100" u="none" cap="none" strike="noStrike">
              <a:solidFill>
                <a:srgbClr val="000000"/>
              </a:solidFill>
              <a:latin typeface="Arial"/>
              <a:ea typeface="Arial"/>
              <a:cs typeface="Arial"/>
              <a:sym typeface="Arial"/>
            </a:endParaRPr>
          </a:p>
        </p:txBody>
      </p:sp>
      <p:sp>
        <p:nvSpPr>
          <p:cNvPr id="302" name="Google Shape;302;p47"/>
          <p:cNvSpPr/>
          <p:nvPr/>
        </p:nvSpPr>
        <p:spPr>
          <a:xfrm>
            <a:off x="2451401" y="3453856"/>
            <a:ext cx="374011" cy="352457"/>
          </a:xfrm>
          <a:prstGeom prst="star5">
            <a:avLst>
              <a:gd fmla="val 19098" name="adj"/>
              <a:gd fmla="val 105146" name="hf"/>
              <a:gd fmla="val 110557" name="vf"/>
            </a:avLst>
          </a:prstGeom>
          <a:solidFill>
            <a:srgbClr val="99FF99"/>
          </a:solidFill>
          <a:ln cap="flat" cmpd="sng" w="3810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2100"/>
              <a:buFont typeface="Calibri"/>
              <a:buNone/>
            </a:pPr>
            <a:r>
              <a:t/>
            </a:r>
            <a:endParaRPr b="1" i="0" sz="2100" u="none" cap="none" strike="noStrike">
              <a:solidFill>
                <a:schemeClr val="dk1"/>
              </a:solidFill>
              <a:latin typeface="Calibri"/>
              <a:ea typeface="Calibri"/>
              <a:cs typeface="Calibri"/>
              <a:sym typeface="Calibri"/>
            </a:endParaRPr>
          </a:p>
        </p:txBody>
      </p:sp>
      <p:sp>
        <p:nvSpPr>
          <p:cNvPr id="303" name="Google Shape;303;p47"/>
          <p:cNvSpPr txBox="1"/>
          <p:nvPr/>
        </p:nvSpPr>
        <p:spPr>
          <a:xfrm>
            <a:off x="241065" y="3531200"/>
            <a:ext cx="1469156" cy="623217"/>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chemeClr val="dk1"/>
                </a:solidFill>
                <a:latin typeface="Gill Sans"/>
                <a:ea typeface="Gill Sans"/>
                <a:cs typeface="Gill Sans"/>
                <a:sym typeface="Gill Sans"/>
              </a:rPr>
              <a:t>Pittsburgh, PA</a:t>
            </a:r>
            <a:endParaRPr b="0" i="0" sz="1100" u="none" cap="none" strike="noStrike">
              <a:solidFill>
                <a:srgbClr val="000000"/>
              </a:solidFill>
              <a:latin typeface="Arial"/>
              <a:ea typeface="Arial"/>
              <a:cs typeface="Arial"/>
              <a:sym typeface="Arial"/>
            </a:endParaRPr>
          </a:p>
        </p:txBody>
      </p:sp>
      <p:sp>
        <p:nvSpPr>
          <p:cNvPr id="304" name="Google Shape;304;p47"/>
          <p:cNvSpPr/>
          <p:nvPr/>
        </p:nvSpPr>
        <p:spPr>
          <a:xfrm>
            <a:off x="6440855" y="1035814"/>
            <a:ext cx="374011" cy="352456"/>
          </a:xfrm>
          <a:prstGeom prst="star5">
            <a:avLst>
              <a:gd fmla="val 19098" name="adj"/>
              <a:gd fmla="val 105146" name="hf"/>
              <a:gd fmla="val 110557" name="vf"/>
            </a:avLst>
          </a:prstGeom>
          <a:solidFill>
            <a:srgbClr val="FFCCFF"/>
          </a:solidFill>
          <a:ln cap="flat" cmpd="sng" w="3810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2100"/>
              <a:buFont typeface="Calibri"/>
              <a:buNone/>
            </a:pPr>
            <a:r>
              <a:t/>
            </a:r>
            <a:endParaRPr b="1" i="0" sz="2100" u="none" cap="none" strike="noStrike">
              <a:solidFill>
                <a:schemeClr val="dk1"/>
              </a:solidFill>
              <a:latin typeface="Calibri"/>
              <a:ea typeface="Calibri"/>
              <a:cs typeface="Calibri"/>
              <a:sym typeface="Calibri"/>
            </a:endParaRPr>
          </a:p>
        </p:txBody>
      </p:sp>
      <p:sp>
        <p:nvSpPr>
          <p:cNvPr id="305" name="Google Shape;305;p47"/>
          <p:cNvSpPr txBox="1"/>
          <p:nvPr/>
        </p:nvSpPr>
        <p:spPr>
          <a:xfrm>
            <a:off x="7194701" y="1112095"/>
            <a:ext cx="1927210" cy="346249"/>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chemeClr val="dk1"/>
                </a:solidFill>
                <a:latin typeface="Gill Sans"/>
                <a:ea typeface="Gill Sans"/>
                <a:cs typeface="Gill Sans"/>
                <a:sym typeface="Gill Sans"/>
              </a:rPr>
              <a:t>Binghamton, NY</a:t>
            </a:r>
            <a:endParaRPr b="0" i="0" sz="1100" u="none" cap="none" strike="noStrike">
              <a:solidFill>
                <a:srgbClr val="000000"/>
              </a:solidFill>
              <a:latin typeface="Arial"/>
              <a:ea typeface="Arial"/>
              <a:cs typeface="Arial"/>
              <a:sym typeface="Arial"/>
            </a:endParaRPr>
          </a:p>
        </p:txBody>
      </p:sp>
      <p:sp>
        <p:nvSpPr>
          <p:cNvPr id="306" name="Google Shape;306;p47"/>
          <p:cNvSpPr/>
          <p:nvPr/>
        </p:nvSpPr>
        <p:spPr>
          <a:xfrm>
            <a:off x="6879911" y="4325956"/>
            <a:ext cx="374011" cy="352457"/>
          </a:xfrm>
          <a:prstGeom prst="star5">
            <a:avLst>
              <a:gd fmla="val 19098" name="adj"/>
              <a:gd fmla="val 105146" name="hf"/>
              <a:gd fmla="val 110557" name="vf"/>
            </a:avLst>
          </a:prstGeom>
          <a:solidFill>
            <a:srgbClr val="FFCCCC"/>
          </a:solidFill>
          <a:ln cap="flat" cmpd="sng" w="3810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2100"/>
              <a:buFont typeface="Calibri"/>
              <a:buNone/>
            </a:pPr>
            <a:r>
              <a:t/>
            </a:r>
            <a:endParaRPr b="1" i="0" sz="2100" u="none" cap="none" strike="noStrike">
              <a:solidFill>
                <a:schemeClr val="dk1"/>
              </a:solidFill>
              <a:latin typeface="Calibri"/>
              <a:ea typeface="Calibri"/>
              <a:cs typeface="Calibri"/>
              <a:sym typeface="Calibri"/>
            </a:endParaRPr>
          </a:p>
        </p:txBody>
      </p:sp>
      <p:sp>
        <p:nvSpPr>
          <p:cNvPr id="307" name="Google Shape;307;p47"/>
          <p:cNvSpPr txBox="1"/>
          <p:nvPr/>
        </p:nvSpPr>
        <p:spPr>
          <a:xfrm>
            <a:off x="7400165" y="4085344"/>
            <a:ext cx="1679693" cy="623248"/>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chemeClr val="dk1"/>
                </a:solidFill>
                <a:latin typeface="Gill Sans"/>
                <a:ea typeface="Gill Sans"/>
                <a:cs typeface="Gill Sans"/>
                <a:sym typeface="Gill Sans"/>
              </a:rPr>
              <a:t>Philadelphia/</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chemeClr val="dk1"/>
                </a:solidFill>
                <a:latin typeface="Gill Sans"/>
                <a:ea typeface="Gill Sans"/>
                <a:cs typeface="Gill Sans"/>
                <a:sym typeface="Gill Sans"/>
              </a:rPr>
              <a:t>Mt. Holly, NJ</a:t>
            </a:r>
            <a:endParaRPr b="0" i="0" sz="1100" u="none" cap="none" strike="noStrike">
              <a:solidFill>
                <a:srgbClr val="000000"/>
              </a:solidFill>
              <a:latin typeface="Arial"/>
              <a:ea typeface="Arial"/>
              <a:cs typeface="Arial"/>
              <a:sym typeface="Arial"/>
            </a:endParaRPr>
          </a:p>
        </p:txBody>
      </p:sp>
      <p:sp>
        <p:nvSpPr>
          <p:cNvPr id="308" name="Google Shape;308;p47"/>
          <p:cNvSpPr/>
          <p:nvPr/>
        </p:nvSpPr>
        <p:spPr>
          <a:xfrm>
            <a:off x="4115666" y="2897454"/>
            <a:ext cx="374011" cy="352456"/>
          </a:xfrm>
          <a:prstGeom prst="star5">
            <a:avLst>
              <a:gd fmla="val 19098" name="adj"/>
              <a:gd fmla="val 105146" name="hf"/>
              <a:gd fmla="val 110557" name="vf"/>
            </a:avLst>
          </a:prstGeom>
          <a:solidFill>
            <a:srgbClr val="FFFF99"/>
          </a:solidFill>
          <a:ln cap="flat" cmpd="sng" w="38100">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2100"/>
              <a:buFont typeface="Calibri"/>
              <a:buNone/>
            </a:pPr>
            <a:r>
              <a:t/>
            </a:r>
            <a:endParaRPr b="1" i="0" sz="2100" u="none" cap="none" strike="noStrike">
              <a:solidFill>
                <a:schemeClr val="dk1"/>
              </a:solidFill>
              <a:latin typeface="Calibri"/>
              <a:ea typeface="Calibri"/>
              <a:cs typeface="Calibri"/>
              <a:sym typeface="Calibri"/>
            </a:endParaRPr>
          </a:p>
        </p:txBody>
      </p:sp>
      <p:sp>
        <p:nvSpPr>
          <p:cNvPr id="309" name="Google Shape;309;p47"/>
          <p:cNvSpPr txBox="1"/>
          <p:nvPr/>
        </p:nvSpPr>
        <p:spPr>
          <a:xfrm>
            <a:off x="6676474" y="2538500"/>
            <a:ext cx="2762700" cy="992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3000"/>
              <a:buFont typeface="Arial"/>
              <a:buNone/>
            </a:pPr>
            <a:r>
              <a:rPr b="1" i="0" lang="en" sz="3000" u="none" cap="none" strike="noStrike">
                <a:solidFill>
                  <a:srgbClr val="FFFF99"/>
                </a:solidFill>
                <a:highlight>
                  <a:schemeClr val="dk1"/>
                </a:highlight>
                <a:latin typeface="Gill Sans"/>
                <a:ea typeface="Gill Sans"/>
                <a:cs typeface="Gill Sans"/>
                <a:sym typeface="Gill Sans"/>
              </a:rPr>
              <a:t>State </a:t>
            </a:r>
            <a:endParaRPr b="1" i="0" sz="3000" u="none" cap="none" strike="noStrike">
              <a:solidFill>
                <a:srgbClr val="FFFF99"/>
              </a:solidFill>
              <a:highlight>
                <a:schemeClr val="dk1"/>
              </a:highlight>
              <a:latin typeface="Gill Sans"/>
              <a:ea typeface="Gill Sans"/>
              <a:cs typeface="Gill Sans"/>
              <a:sym typeface="Gill Sans"/>
            </a:endParaRPr>
          </a:p>
          <a:p>
            <a:pPr indent="0" lvl="0" marL="0" marR="0" rtl="0" algn="ctr">
              <a:lnSpc>
                <a:spcPct val="100000"/>
              </a:lnSpc>
              <a:spcBef>
                <a:spcPts val="0"/>
              </a:spcBef>
              <a:spcAft>
                <a:spcPts val="0"/>
              </a:spcAft>
              <a:buClr>
                <a:srgbClr val="000000"/>
              </a:buClr>
              <a:buSzPts val="3000"/>
              <a:buFont typeface="Arial"/>
              <a:buNone/>
            </a:pPr>
            <a:r>
              <a:rPr b="1" i="0" lang="en" sz="3000" u="none" cap="none" strike="noStrike">
                <a:solidFill>
                  <a:srgbClr val="FFFF99"/>
                </a:solidFill>
                <a:highlight>
                  <a:schemeClr val="dk1"/>
                </a:highlight>
                <a:latin typeface="Gill Sans"/>
                <a:ea typeface="Gill Sans"/>
                <a:cs typeface="Gill Sans"/>
                <a:sym typeface="Gill Sans"/>
              </a:rPr>
              <a:t>College, PA </a:t>
            </a:r>
            <a:endParaRPr b="0" i="0" sz="900" u="none" cap="none" strike="noStrike">
              <a:solidFill>
                <a:srgbClr val="FFFF99"/>
              </a:solidFill>
              <a:highlight>
                <a:schemeClr val="dk1"/>
              </a:highlight>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0"/>
                                        </p:tgtEl>
                                        <p:attrNameLst>
                                          <p:attrName>style.visibility</p:attrName>
                                        </p:attrNameLst>
                                      </p:cBhvr>
                                      <p:to>
                                        <p:strVal val="visible"/>
                                      </p:to>
                                    </p:set>
                                    <p:animEffect filter="fade" transition="in">
                                      <p:cBhvr>
                                        <p:cTn dur="1000"/>
                                        <p:tgtEl>
                                          <p:spTgt spid="3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1"/>
                                        </p:tgtEl>
                                        <p:attrNameLst>
                                          <p:attrName>style.visibility</p:attrName>
                                        </p:attrNameLst>
                                      </p:cBhvr>
                                      <p:to>
                                        <p:strVal val="visible"/>
                                      </p:to>
                                    </p:set>
                                    <p:animEffect filter="fade" transition="in">
                                      <p:cBhvr>
                                        <p:cTn dur="500"/>
                                        <p:tgtEl>
                                          <p:spTgt spid="3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4"/>
                                        </p:tgtEl>
                                        <p:attrNameLst>
                                          <p:attrName>style.visibility</p:attrName>
                                        </p:attrNameLst>
                                      </p:cBhvr>
                                      <p:to>
                                        <p:strVal val="visible"/>
                                      </p:to>
                                    </p:set>
                                    <p:animEffect filter="fade" transition="in">
                                      <p:cBhvr>
                                        <p:cTn dur="1000"/>
                                        <p:tgtEl>
                                          <p:spTgt spid="3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5"/>
                                        </p:tgtEl>
                                        <p:attrNameLst>
                                          <p:attrName>style.visibility</p:attrName>
                                        </p:attrNameLst>
                                      </p:cBhvr>
                                      <p:to>
                                        <p:strVal val="visible"/>
                                      </p:to>
                                    </p:set>
                                    <p:animEffect filter="fade" transition="in">
                                      <p:cBhvr>
                                        <p:cTn dur="500"/>
                                        <p:tgtEl>
                                          <p:spTgt spid="3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6"/>
                                        </p:tgtEl>
                                        <p:attrNameLst>
                                          <p:attrName>style.visibility</p:attrName>
                                        </p:attrNameLst>
                                      </p:cBhvr>
                                      <p:to>
                                        <p:strVal val="visible"/>
                                      </p:to>
                                    </p:set>
                                    <p:animEffect filter="fade" transition="in">
                                      <p:cBhvr>
                                        <p:cTn dur="1000"/>
                                        <p:tgtEl>
                                          <p:spTgt spid="3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7"/>
                                        </p:tgtEl>
                                        <p:attrNameLst>
                                          <p:attrName>style.visibility</p:attrName>
                                        </p:attrNameLst>
                                      </p:cBhvr>
                                      <p:to>
                                        <p:strVal val="visible"/>
                                      </p:to>
                                    </p:set>
                                    <p:animEffect filter="fade" transition="in">
                                      <p:cBhvr>
                                        <p:cTn dur="500"/>
                                        <p:tgtEl>
                                          <p:spTgt spid="3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2"/>
                                        </p:tgtEl>
                                        <p:attrNameLst>
                                          <p:attrName>style.visibility</p:attrName>
                                        </p:attrNameLst>
                                      </p:cBhvr>
                                      <p:to>
                                        <p:strVal val="visible"/>
                                      </p:to>
                                    </p:set>
                                    <p:animEffect filter="fade" transition="in">
                                      <p:cBhvr>
                                        <p:cTn dur="1000"/>
                                        <p:tgtEl>
                                          <p:spTgt spid="3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3"/>
                                        </p:tgtEl>
                                        <p:attrNameLst>
                                          <p:attrName>style.visibility</p:attrName>
                                        </p:attrNameLst>
                                      </p:cBhvr>
                                      <p:to>
                                        <p:strVal val="visible"/>
                                      </p:to>
                                    </p:set>
                                    <p:animEffect filter="fade" transition="in">
                                      <p:cBhvr>
                                        <p:cTn dur="500"/>
                                        <p:tgtEl>
                                          <p:spTgt spid="3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8"/>
                                        </p:tgtEl>
                                        <p:attrNameLst>
                                          <p:attrName>style.visibility</p:attrName>
                                        </p:attrNameLst>
                                      </p:cBhvr>
                                      <p:to>
                                        <p:strVal val="visible"/>
                                      </p:to>
                                    </p:set>
                                    <p:animEffect filter="fade" transition="in">
                                      <p:cBhvr>
                                        <p:cTn dur="1000"/>
                                        <p:tgtEl>
                                          <p:spTgt spid="3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9"/>
                                        </p:tgtEl>
                                        <p:attrNameLst>
                                          <p:attrName>style.visibility</p:attrName>
                                        </p:attrNameLst>
                                      </p:cBhvr>
                                      <p:to>
                                        <p:strVal val="visible"/>
                                      </p:to>
                                    </p:set>
                                    <p:animEffect filter="fade" transition="in">
                                      <p:cBhvr>
                                        <p:cTn dur="500"/>
                                        <p:tgtEl>
                                          <p:spTgt spid="3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0" name="Shape 1100"/>
        <p:cNvGrpSpPr/>
        <p:nvPr/>
      </p:nvGrpSpPr>
      <p:grpSpPr>
        <a:xfrm>
          <a:off x="0" y="0"/>
          <a:ext cx="0" cy="0"/>
          <a:chOff x="0" y="0"/>
          <a:chExt cx="0" cy="0"/>
        </a:xfrm>
      </p:grpSpPr>
      <p:sp>
        <p:nvSpPr>
          <p:cNvPr id="1101" name="Google Shape;1101;p128"/>
          <p:cNvSpPr txBox="1"/>
          <p:nvPr>
            <p:ph type="title"/>
          </p:nvPr>
        </p:nvSpPr>
        <p:spPr>
          <a:xfrm>
            <a:off x="171829" y="189912"/>
            <a:ext cx="8343521" cy="723683"/>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Gill Sans"/>
              <a:buNone/>
            </a:pPr>
            <a:r>
              <a:rPr lang="en"/>
              <a:t>NWSChat</a:t>
            </a:r>
            <a:endParaRPr/>
          </a:p>
        </p:txBody>
      </p:sp>
      <p:sp>
        <p:nvSpPr>
          <p:cNvPr id="1102" name="Google Shape;1102;p128"/>
          <p:cNvSpPr txBox="1"/>
          <p:nvPr/>
        </p:nvSpPr>
        <p:spPr>
          <a:xfrm>
            <a:off x="2944631" y="1067666"/>
            <a:ext cx="3275734" cy="1038746"/>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2100" u="sng" cap="none" strike="noStrike">
                <a:solidFill>
                  <a:schemeClr val="hlink"/>
                </a:solidFill>
                <a:latin typeface="Gill Sans"/>
                <a:ea typeface="Gill Sans"/>
                <a:cs typeface="Gill Sans"/>
                <a:sym typeface="Gill Sans"/>
                <a:hlinkClick r:id="rId3"/>
              </a:rPr>
              <a:t>https://nwschat.weather.gov</a:t>
            </a:r>
            <a:r>
              <a:rPr b="0" i="0" lang="en" sz="2100" u="none" cap="none" strike="noStrike">
                <a:solidFill>
                  <a:srgbClr val="000000"/>
                </a:solidFill>
                <a:latin typeface="Gill Sans"/>
                <a:ea typeface="Gill Sans"/>
                <a:cs typeface="Gill Sans"/>
                <a:sym typeface="Gill Sans"/>
              </a:rPr>
              <a:t> </a:t>
            </a:r>
            <a:endParaRPr sz="1100"/>
          </a:p>
          <a:p>
            <a:pPr indent="0" lvl="0" marL="0" marR="0" rtl="0" algn="l">
              <a:lnSpc>
                <a:spcPct val="100000"/>
              </a:lnSpc>
              <a:spcBef>
                <a:spcPts val="0"/>
              </a:spcBef>
              <a:spcAft>
                <a:spcPts val="0"/>
              </a:spcAft>
              <a:buNone/>
            </a:pPr>
            <a:br>
              <a:rPr b="0" i="0" lang="en" sz="2100" u="none" cap="none" strike="noStrike">
                <a:solidFill>
                  <a:srgbClr val="000000"/>
                </a:solidFill>
                <a:latin typeface="Gill Sans"/>
                <a:ea typeface="Gill Sans"/>
                <a:cs typeface="Gill Sans"/>
                <a:sym typeface="Gill Sans"/>
              </a:rPr>
            </a:br>
            <a:endParaRPr b="0" i="0" sz="2100" u="none" cap="none" strike="noStrike">
              <a:solidFill>
                <a:srgbClr val="000000"/>
              </a:solidFill>
              <a:latin typeface="Gill Sans"/>
              <a:ea typeface="Gill Sans"/>
              <a:cs typeface="Gill Sans"/>
              <a:sym typeface="Gill Sans"/>
            </a:endParaRPr>
          </a:p>
        </p:txBody>
      </p:sp>
      <p:pic>
        <p:nvPicPr>
          <p:cNvPr descr="https://lh5.googleusercontent.com/_Wzrw8qZ-YGX_Xf3sHf4Qt46bl6VAjcaLK4cKJeuM2EGp-w9kcNNK08WxnRigK4NrMRa4h7UYT-aCaktKJhmRVbmZ72bbOVvyH_6yqTdx2yFIO9Put_GK-1CmjTDY_fw24u72loG-g" id="1103" name="Google Shape;1103;p128"/>
          <p:cNvPicPr preferRelativeResize="0"/>
          <p:nvPr/>
        </p:nvPicPr>
        <p:blipFill rotWithShape="1">
          <a:blip r:embed="rId4">
            <a:alphaModFix/>
          </a:blip>
          <a:srcRect b="0" l="0" r="0" t="0"/>
          <a:stretch/>
        </p:blipFill>
        <p:spPr>
          <a:xfrm>
            <a:off x="109048" y="1509893"/>
            <a:ext cx="6278745" cy="2495802"/>
          </a:xfrm>
          <a:prstGeom prst="rect">
            <a:avLst/>
          </a:prstGeom>
          <a:noFill/>
          <a:ln>
            <a:noFill/>
          </a:ln>
        </p:spPr>
      </p:pic>
      <p:sp>
        <p:nvSpPr>
          <p:cNvPr id="1104" name="Google Shape;1104;p128"/>
          <p:cNvSpPr/>
          <p:nvPr/>
        </p:nvSpPr>
        <p:spPr>
          <a:xfrm>
            <a:off x="109048" y="3052329"/>
            <a:ext cx="6278745" cy="820883"/>
          </a:xfrm>
          <a:prstGeom prst="rect">
            <a:avLst/>
          </a:prstGeom>
          <a:noFill/>
          <a:ln cap="flat" cmpd="sng" w="41275">
            <a:solidFill>
              <a:srgbClr val="FF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sp>
        <p:nvSpPr>
          <p:cNvPr id="1105" name="Google Shape;1105;p128"/>
          <p:cNvSpPr txBox="1"/>
          <p:nvPr/>
        </p:nvSpPr>
        <p:spPr>
          <a:xfrm>
            <a:off x="6762028" y="2571750"/>
            <a:ext cx="2301600" cy="15006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None/>
            </a:pPr>
            <a:r>
              <a:rPr b="1" i="0" lang="en" sz="2100" u="none" cap="none" strike="noStrike">
                <a:solidFill>
                  <a:srgbClr val="FF0000"/>
                </a:solidFill>
                <a:latin typeface="Gill Sans"/>
                <a:ea typeface="Gill Sans"/>
                <a:cs typeface="Gill Sans"/>
                <a:sym typeface="Gill Sans"/>
              </a:rPr>
              <a:t>Please give your affiliation &amp; jurisdiction</a:t>
            </a:r>
            <a:endParaRPr b="0" i="0" sz="2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br>
              <a:rPr b="0" i="0" lang="en" sz="1500" u="none" cap="none" strike="noStrike">
                <a:solidFill>
                  <a:srgbClr val="000000"/>
                </a:solidFill>
                <a:latin typeface="Arial"/>
                <a:ea typeface="Arial"/>
                <a:cs typeface="Arial"/>
                <a:sym typeface="Arial"/>
              </a:rPr>
            </a:br>
            <a:endParaRPr b="0" i="0" sz="1500" u="none" cap="none" strike="noStrike">
              <a:solidFill>
                <a:srgbClr val="000000"/>
              </a:solidFill>
              <a:latin typeface="Arial"/>
              <a:ea typeface="Arial"/>
              <a:cs typeface="Arial"/>
              <a:sym typeface="Arial"/>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109" name="Shape 1109"/>
        <p:cNvGrpSpPr/>
        <p:nvPr/>
      </p:nvGrpSpPr>
      <p:grpSpPr>
        <a:xfrm>
          <a:off x="0" y="0"/>
          <a:ext cx="0" cy="0"/>
          <a:chOff x="0" y="0"/>
          <a:chExt cx="0" cy="0"/>
        </a:xfrm>
      </p:grpSpPr>
      <p:sp>
        <p:nvSpPr>
          <p:cNvPr id="1110" name="Google Shape;1110;p129"/>
          <p:cNvSpPr txBox="1"/>
          <p:nvPr>
            <p:ph type="title"/>
          </p:nvPr>
        </p:nvSpPr>
        <p:spPr>
          <a:xfrm>
            <a:off x="171829" y="189912"/>
            <a:ext cx="8343521" cy="723683"/>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Gill Sans"/>
              <a:buNone/>
            </a:pPr>
            <a:r>
              <a:rPr lang="en"/>
              <a:t>Hazardous Weather Action Plan</a:t>
            </a:r>
            <a:endParaRPr/>
          </a:p>
        </p:txBody>
      </p:sp>
      <p:pic>
        <p:nvPicPr>
          <p:cNvPr id="1111" name="Google Shape;1111;p129"/>
          <p:cNvPicPr preferRelativeResize="0"/>
          <p:nvPr/>
        </p:nvPicPr>
        <p:blipFill rotWithShape="1">
          <a:blip r:embed="rId3">
            <a:alphaModFix/>
          </a:blip>
          <a:srcRect b="0" l="0" r="0" t="0"/>
          <a:stretch/>
        </p:blipFill>
        <p:spPr>
          <a:xfrm>
            <a:off x="171826" y="1112800"/>
            <a:ext cx="8527926" cy="3426775"/>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5" name="Shape 1115"/>
        <p:cNvGrpSpPr/>
        <p:nvPr/>
      </p:nvGrpSpPr>
      <p:grpSpPr>
        <a:xfrm>
          <a:off x="0" y="0"/>
          <a:ext cx="0" cy="0"/>
          <a:chOff x="0" y="0"/>
          <a:chExt cx="0" cy="0"/>
        </a:xfrm>
      </p:grpSpPr>
      <p:sp>
        <p:nvSpPr>
          <p:cNvPr id="1116" name="Google Shape;1116;p130"/>
          <p:cNvSpPr txBox="1"/>
          <p:nvPr>
            <p:ph type="title"/>
          </p:nvPr>
        </p:nvSpPr>
        <p:spPr>
          <a:xfrm>
            <a:off x="171829" y="189912"/>
            <a:ext cx="8343521" cy="723683"/>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Gill Sans"/>
              <a:buNone/>
            </a:pPr>
            <a:r>
              <a:rPr lang="en"/>
              <a:t>Amateur Radio</a:t>
            </a:r>
            <a:endParaRPr/>
          </a:p>
        </p:txBody>
      </p:sp>
      <p:pic>
        <p:nvPicPr>
          <p:cNvPr descr="https://lh5.googleusercontent.com/OeW3oCsDYsvsVttb78FeThIKHJ-GiokM-1Cuqjql_69FaVlIicF2YRzZ_f9is4Bmv8DN4knKG0UqoL-no_ikWAWF5nVdD1EnELLagrPXJ_9yf6dyIajcm_P3fhbe6GKu6mmXXbV9Mg" id="1117" name="Google Shape;1117;p130"/>
          <p:cNvPicPr preferRelativeResize="0"/>
          <p:nvPr/>
        </p:nvPicPr>
        <p:blipFill rotWithShape="1">
          <a:blip r:embed="rId3">
            <a:alphaModFix/>
          </a:blip>
          <a:srcRect b="0" l="0" r="0" t="0"/>
          <a:stretch/>
        </p:blipFill>
        <p:spPr>
          <a:xfrm>
            <a:off x="4343590" y="2008653"/>
            <a:ext cx="4538013" cy="2552632"/>
          </a:xfrm>
          <a:prstGeom prst="rect">
            <a:avLst/>
          </a:prstGeom>
          <a:noFill/>
          <a:ln>
            <a:noFill/>
          </a:ln>
        </p:spPr>
      </p:pic>
      <p:pic>
        <p:nvPicPr>
          <p:cNvPr descr="https://lh3.googleusercontent.com/SFt1TAKNP7Wx4t0Do9vpL5Hv-yRcqA_CzaqetrrqKxyBQC9h3woDDLjwvUvk-gPXOEhAU9O2onAcJ-EUfLCqsYml1-UV9Qy4KAOUd-7AH80h_x9uS0avNLeQfm1sgSn8pU4fUz1l5Q" id="1118" name="Google Shape;1118;p130"/>
          <p:cNvPicPr preferRelativeResize="0"/>
          <p:nvPr/>
        </p:nvPicPr>
        <p:blipFill rotWithShape="1">
          <a:blip r:embed="rId4">
            <a:alphaModFix/>
          </a:blip>
          <a:srcRect b="0" l="0" r="0" t="0"/>
          <a:stretch/>
        </p:blipFill>
        <p:spPr>
          <a:xfrm>
            <a:off x="4631938" y="649436"/>
            <a:ext cx="3398044" cy="1359218"/>
          </a:xfrm>
          <a:prstGeom prst="rect">
            <a:avLst/>
          </a:prstGeom>
          <a:noFill/>
          <a:ln>
            <a:noFill/>
          </a:ln>
        </p:spPr>
      </p:pic>
      <p:sp>
        <p:nvSpPr>
          <p:cNvPr id="1119" name="Google Shape;1119;p130"/>
          <p:cNvSpPr txBox="1"/>
          <p:nvPr/>
        </p:nvSpPr>
        <p:spPr>
          <a:xfrm>
            <a:off x="121038" y="1142993"/>
            <a:ext cx="4021200" cy="3855900"/>
          </a:xfrm>
          <a:prstGeom prst="rect">
            <a:avLst/>
          </a:prstGeom>
          <a:noFill/>
          <a:ln>
            <a:noFill/>
          </a:ln>
        </p:spPr>
        <p:txBody>
          <a:bodyPr anchorCtr="0" anchor="t" bIns="34275" lIns="68575" spcFirstLastPara="1" rIns="68575" wrap="square" tIns="34275">
            <a:spAutoFit/>
          </a:bodyPr>
          <a:lstStyle/>
          <a:p>
            <a:pPr indent="-222250" lvl="0" marL="215900" marR="0" rtl="0" algn="l">
              <a:lnSpc>
                <a:spcPct val="100000"/>
              </a:lnSpc>
              <a:spcBef>
                <a:spcPts val="0"/>
              </a:spcBef>
              <a:spcAft>
                <a:spcPts val="0"/>
              </a:spcAft>
              <a:buClr>
                <a:srgbClr val="000000"/>
              </a:buClr>
              <a:buSzPts val="1700"/>
              <a:buFont typeface="Arial"/>
              <a:buChar char="•"/>
            </a:pPr>
            <a:r>
              <a:rPr b="0" i="0" lang="en" sz="1700" u="none" cap="none" strike="noStrike">
                <a:solidFill>
                  <a:srgbClr val="000000"/>
                </a:solidFill>
                <a:latin typeface="Gill Sans"/>
                <a:ea typeface="Gill Sans"/>
                <a:cs typeface="Gill Sans"/>
                <a:sym typeface="Gill Sans"/>
              </a:rPr>
              <a:t>NWS State College Call Sign: </a:t>
            </a:r>
            <a:r>
              <a:rPr b="1" i="0" lang="en" sz="1700" u="none" cap="none" strike="noStrike">
                <a:solidFill>
                  <a:srgbClr val="000000"/>
                </a:solidFill>
                <a:latin typeface="Gill Sans"/>
                <a:ea typeface="Gill Sans"/>
                <a:cs typeface="Gill Sans"/>
                <a:sym typeface="Gill Sans"/>
              </a:rPr>
              <a:t>WX3CTP</a:t>
            </a:r>
            <a:endParaRPr sz="1300"/>
          </a:p>
          <a:p>
            <a:pPr indent="0" lvl="0" marL="0" marR="0" rtl="0" algn="l">
              <a:lnSpc>
                <a:spcPct val="100000"/>
              </a:lnSpc>
              <a:spcBef>
                <a:spcPts val="0"/>
              </a:spcBef>
              <a:spcAft>
                <a:spcPts val="0"/>
              </a:spcAft>
              <a:buNone/>
            </a:pPr>
            <a:r>
              <a:t/>
            </a:r>
            <a:endParaRPr b="0" i="0" sz="1700" u="none" cap="none" strike="noStrike">
              <a:solidFill>
                <a:srgbClr val="000000"/>
              </a:solidFill>
              <a:latin typeface="Arial"/>
              <a:ea typeface="Arial"/>
              <a:cs typeface="Arial"/>
              <a:sym typeface="Arial"/>
            </a:endParaRPr>
          </a:p>
          <a:p>
            <a:pPr indent="-222250" lvl="0" marL="215900" marR="0" rtl="0" algn="l">
              <a:lnSpc>
                <a:spcPct val="100000"/>
              </a:lnSpc>
              <a:spcBef>
                <a:spcPts val="0"/>
              </a:spcBef>
              <a:spcAft>
                <a:spcPts val="0"/>
              </a:spcAft>
              <a:buClr>
                <a:srgbClr val="000000"/>
              </a:buClr>
              <a:buSzPts val="1700"/>
              <a:buFont typeface="Arial"/>
              <a:buChar char="•"/>
            </a:pPr>
            <a:r>
              <a:rPr b="0" i="0" lang="en" sz="1700" u="none" cap="none" strike="noStrike">
                <a:solidFill>
                  <a:srgbClr val="000000"/>
                </a:solidFill>
                <a:latin typeface="Gill Sans"/>
                <a:ea typeface="Gill Sans"/>
                <a:cs typeface="Gill Sans"/>
                <a:sym typeface="Gill Sans"/>
              </a:rPr>
              <a:t>We can monitor most of the frequencies listed from the office.</a:t>
            </a:r>
            <a:endParaRPr sz="1300"/>
          </a:p>
          <a:p>
            <a:pPr indent="0" lvl="0" marL="0" marR="0" rtl="0" algn="l">
              <a:lnSpc>
                <a:spcPct val="100000"/>
              </a:lnSpc>
              <a:spcBef>
                <a:spcPts val="0"/>
              </a:spcBef>
              <a:spcAft>
                <a:spcPts val="0"/>
              </a:spcAft>
              <a:buNone/>
            </a:pPr>
            <a:r>
              <a:t/>
            </a:r>
            <a:endParaRPr b="0" i="0" sz="1700" u="none" cap="none" strike="noStrike">
              <a:solidFill>
                <a:srgbClr val="000000"/>
              </a:solidFill>
              <a:latin typeface="Gill Sans"/>
              <a:ea typeface="Gill Sans"/>
              <a:cs typeface="Gill Sans"/>
              <a:sym typeface="Gill Sans"/>
            </a:endParaRPr>
          </a:p>
          <a:p>
            <a:pPr indent="-222250" lvl="0" marL="215900" marR="0" rtl="0" algn="l">
              <a:lnSpc>
                <a:spcPct val="100000"/>
              </a:lnSpc>
              <a:spcBef>
                <a:spcPts val="0"/>
              </a:spcBef>
              <a:spcAft>
                <a:spcPts val="0"/>
              </a:spcAft>
              <a:buClr>
                <a:srgbClr val="000000"/>
              </a:buClr>
              <a:buSzPts val="1700"/>
              <a:buFont typeface="Arial"/>
              <a:buChar char="•"/>
            </a:pPr>
            <a:r>
              <a:rPr b="1" i="0" lang="en" sz="1700" u="sng" cap="none" strike="noStrike">
                <a:solidFill>
                  <a:srgbClr val="000000"/>
                </a:solidFill>
                <a:latin typeface="Gill Sans"/>
                <a:ea typeface="Gill Sans"/>
                <a:cs typeface="Gill Sans"/>
                <a:sym typeface="Gill Sans"/>
              </a:rPr>
              <a:t>ACTION ITEM</a:t>
            </a:r>
            <a:r>
              <a:rPr b="0" i="0" lang="en" sz="1700" u="none" cap="none" strike="noStrike">
                <a:solidFill>
                  <a:srgbClr val="000000"/>
                </a:solidFill>
                <a:latin typeface="Gill Sans"/>
                <a:ea typeface="Gill Sans"/>
                <a:cs typeface="Gill Sans"/>
                <a:sym typeface="Gill Sans"/>
              </a:rPr>
              <a:t>: build out contact database for amateur radio throughout the NWS State College weather forecast area.</a:t>
            </a:r>
            <a:endParaRPr sz="1300"/>
          </a:p>
          <a:p>
            <a:pPr indent="0" lvl="0" marL="0" marR="0" rtl="0" algn="l">
              <a:lnSpc>
                <a:spcPct val="100000"/>
              </a:lnSpc>
              <a:spcBef>
                <a:spcPts val="0"/>
              </a:spcBef>
              <a:spcAft>
                <a:spcPts val="0"/>
              </a:spcAft>
              <a:buNone/>
            </a:pPr>
            <a:r>
              <a:t/>
            </a:r>
            <a:endParaRPr b="0" i="0" sz="1700" u="none" cap="none" strike="noStrike">
              <a:solidFill>
                <a:srgbClr val="000000"/>
              </a:solidFill>
              <a:latin typeface="Arial"/>
              <a:ea typeface="Arial"/>
              <a:cs typeface="Arial"/>
              <a:sym typeface="Arial"/>
            </a:endParaRPr>
          </a:p>
          <a:p>
            <a:pPr indent="-222250" lvl="0" marL="215900" marR="0" rtl="0" algn="l">
              <a:lnSpc>
                <a:spcPct val="100000"/>
              </a:lnSpc>
              <a:spcBef>
                <a:spcPts val="0"/>
              </a:spcBef>
              <a:spcAft>
                <a:spcPts val="0"/>
              </a:spcAft>
              <a:buClr>
                <a:srgbClr val="000000"/>
              </a:buClr>
              <a:buSzPts val="1700"/>
              <a:buFont typeface="Arial"/>
              <a:buChar char="•"/>
            </a:pPr>
            <a:r>
              <a:rPr b="0" i="0" lang="en" sz="1700" u="none" cap="none" strike="noStrike">
                <a:solidFill>
                  <a:srgbClr val="000000"/>
                </a:solidFill>
                <a:latin typeface="Gill Sans"/>
                <a:ea typeface="Gill Sans"/>
                <a:cs typeface="Gill Sans"/>
                <a:sym typeface="Gill Sans"/>
              </a:rPr>
              <a:t>Want point of contact for each county</a:t>
            </a:r>
            <a:endParaRPr sz="1300"/>
          </a:p>
          <a:p>
            <a:pPr indent="-222250" lvl="1" marL="558800" marR="0" rtl="0" algn="l">
              <a:lnSpc>
                <a:spcPct val="100000"/>
              </a:lnSpc>
              <a:spcBef>
                <a:spcPts val="0"/>
              </a:spcBef>
              <a:spcAft>
                <a:spcPts val="0"/>
              </a:spcAft>
              <a:buClr>
                <a:srgbClr val="000000"/>
              </a:buClr>
              <a:buSzPts val="1700"/>
              <a:buFont typeface="Arial"/>
              <a:buChar char="•"/>
            </a:pPr>
            <a:r>
              <a:rPr b="0" i="0" lang="en" sz="1700" u="none" cap="none" strike="noStrike">
                <a:solidFill>
                  <a:srgbClr val="000000"/>
                </a:solidFill>
                <a:latin typeface="Gill Sans"/>
                <a:ea typeface="Gill Sans"/>
                <a:cs typeface="Gill Sans"/>
                <a:sym typeface="Gill Sans"/>
              </a:rPr>
              <a:t>EM or Skywarn/Amateur Radio group</a:t>
            </a:r>
            <a:endParaRPr sz="1300"/>
          </a:p>
          <a:p>
            <a:pPr indent="-222250" lvl="1" marL="558800" marR="0" rtl="0" algn="l">
              <a:lnSpc>
                <a:spcPct val="100000"/>
              </a:lnSpc>
              <a:spcBef>
                <a:spcPts val="0"/>
              </a:spcBef>
              <a:spcAft>
                <a:spcPts val="0"/>
              </a:spcAft>
              <a:buClr>
                <a:srgbClr val="000000"/>
              </a:buClr>
              <a:buSzPts val="1700"/>
              <a:buFont typeface="Arial"/>
              <a:buChar char="•"/>
            </a:pPr>
            <a:r>
              <a:rPr b="0" i="0" lang="en" sz="1700" u="none" cap="none" strike="noStrike">
                <a:solidFill>
                  <a:srgbClr val="000000"/>
                </a:solidFill>
                <a:latin typeface="Gill Sans"/>
                <a:ea typeface="Gill Sans"/>
                <a:cs typeface="Gill Sans"/>
                <a:sym typeface="Gill Sans"/>
              </a:rPr>
              <a:t>Best way to do this?</a:t>
            </a:r>
            <a:endParaRPr sz="1300"/>
          </a:p>
          <a:p>
            <a:pPr indent="-114300" lvl="0" marL="215900" marR="0" rtl="0" algn="l">
              <a:lnSpc>
                <a:spcPct val="100000"/>
              </a:lnSpc>
              <a:spcBef>
                <a:spcPts val="120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3" name="Shape 1123"/>
        <p:cNvGrpSpPr/>
        <p:nvPr/>
      </p:nvGrpSpPr>
      <p:grpSpPr>
        <a:xfrm>
          <a:off x="0" y="0"/>
          <a:ext cx="0" cy="0"/>
          <a:chOff x="0" y="0"/>
          <a:chExt cx="0" cy="0"/>
        </a:xfrm>
      </p:grpSpPr>
      <p:sp>
        <p:nvSpPr>
          <p:cNvPr id="1124" name="Google Shape;1124;p131"/>
          <p:cNvSpPr txBox="1"/>
          <p:nvPr>
            <p:ph type="title"/>
          </p:nvPr>
        </p:nvSpPr>
        <p:spPr>
          <a:xfrm>
            <a:off x="171829" y="189912"/>
            <a:ext cx="8343600" cy="723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Upcoming Spotter Talks</a:t>
            </a:r>
            <a:endParaRPr/>
          </a:p>
        </p:txBody>
      </p:sp>
      <p:pic>
        <p:nvPicPr>
          <p:cNvPr id="1125" name="Google Shape;1125;p131"/>
          <p:cNvPicPr preferRelativeResize="0"/>
          <p:nvPr/>
        </p:nvPicPr>
        <p:blipFill>
          <a:blip r:embed="rId3">
            <a:alphaModFix/>
          </a:blip>
          <a:stretch>
            <a:fillRect/>
          </a:stretch>
        </p:blipFill>
        <p:spPr>
          <a:xfrm>
            <a:off x="1356300" y="1051129"/>
            <a:ext cx="6418861" cy="3610600"/>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9" name="Shape 1129"/>
        <p:cNvGrpSpPr/>
        <p:nvPr/>
      </p:nvGrpSpPr>
      <p:grpSpPr>
        <a:xfrm>
          <a:off x="0" y="0"/>
          <a:ext cx="0" cy="0"/>
          <a:chOff x="0" y="0"/>
          <a:chExt cx="0" cy="0"/>
        </a:xfrm>
      </p:grpSpPr>
      <p:sp>
        <p:nvSpPr>
          <p:cNvPr id="1130" name="Google Shape;1130;p132"/>
          <p:cNvSpPr txBox="1"/>
          <p:nvPr>
            <p:ph type="title"/>
          </p:nvPr>
        </p:nvSpPr>
        <p:spPr>
          <a:xfrm>
            <a:off x="171829" y="189912"/>
            <a:ext cx="8343521" cy="723683"/>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Gill Sans"/>
              <a:buNone/>
            </a:pPr>
            <a:r>
              <a:rPr lang="en"/>
              <a:t>Weather-Ready Nation Ambassadors</a:t>
            </a:r>
            <a:endParaRPr/>
          </a:p>
        </p:txBody>
      </p:sp>
      <p:pic>
        <p:nvPicPr>
          <p:cNvPr id="1131" name="Google Shape;1131;p132"/>
          <p:cNvPicPr preferRelativeResize="0"/>
          <p:nvPr/>
        </p:nvPicPr>
        <p:blipFill rotWithShape="1">
          <a:blip r:embed="rId3">
            <a:alphaModFix/>
          </a:blip>
          <a:srcRect b="0" l="0" r="0" t="0"/>
          <a:stretch/>
        </p:blipFill>
        <p:spPr>
          <a:xfrm>
            <a:off x="1798224" y="1250075"/>
            <a:ext cx="5736549" cy="3125975"/>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135" name="Shape 1135"/>
        <p:cNvGrpSpPr/>
        <p:nvPr/>
      </p:nvGrpSpPr>
      <p:grpSpPr>
        <a:xfrm>
          <a:off x="0" y="0"/>
          <a:ext cx="0" cy="0"/>
          <a:chOff x="0" y="0"/>
          <a:chExt cx="0" cy="0"/>
        </a:xfrm>
      </p:grpSpPr>
      <p:sp>
        <p:nvSpPr>
          <p:cNvPr id="1136" name="Google Shape;1136;p133"/>
          <p:cNvSpPr txBox="1"/>
          <p:nvPr>
            <p:ph type="title"/>
          </p:nvPr>
        </p:nvSpPr>
        <p:spPr>
          <a:xfrm>
            <a:off x="171829" y="189912"/>
            <a:ext cx="8343521" cy="723683"/>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lt1"/>
              </a:buClr>
              <a:buSzPts val="3300"/>
              <a:buFont typeface="Gill Sans"/>
              <a:buNone/>
            </a:pPr>
            <a:r>
              <a:rPr lang="en"/>
              <a:t>What’s next?</a:t>
            </a:r>
            <a:endParaRPr/>
          </a:p>
        </p:txBody>
      </p:sp>
      <p:sp>
        <p:nvSpPr>
          <p:cNvPr id="1137" name="Google Shape;1137;p133"/>
          <p:cNvSpPr txBox="1"/>
          <p:nvPr>
            <p:ph idx="1" type="body"/>
          </p:nvPr>
        </p:nvSpPr>
        <p:spPr>
          <a:xfrm>
            <a:off x="400240" y="1157086"/>
            <a:ext cx="3943350" cy="3416400"/>
          </a:xfrm>
          <a:prstGeom prst="rect">
            <a:avLst/>
          </a:prstGeom>
          <a:solidFill>
            <a:srgbClr val="980606"/>
          </a:solidFill>
          <a:ln cap="flat" cmpd="sng" w="9525">
            <a:solidFill>
              <a:schemeClr val="accent2"/>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34275" lIns="68575" spcFirstLastPara="1" rIns="68575" wrap="square" tIns="34275">
            <a:noAutofit/>
          </a:bodyPr>
          <a:lstStyle/>
          <a:p>
            <a:pPr indent="0" lvl="0" marL="114300" rtl="0" algn="ctr">
              <a:lnSpc>
                <a:spcPct val="90000"/>
              </a:lnSpc>
              <a:spcBef>
                <a:spcPts val="0"/>
              </a:spcBef>
              <a:spcAft>
                <a:spcPts val="0"/>
              </a:spcAft>
              <a:buClr>
                <a:schemeClr val="lt1"/>
              </a:buClr>
              <a:buSzPts val="2400"/>
              <a:buNone/>
            </a:pPr>
            <a:r>
              <a:rPr b="1" lang="en" sz="2400">
                <a:solidFill>
                  <a:schemeClr val="lt1"/>
                </a:solidFill>
                <a:latin typeface="Gill Sans"/>
                <a:ea typeface="Gill Sans"/>
                <a:cs typeface="Gill Sans"/>
                <a:sym typeface="Gill Sans"/>
              </a:rPr>
              <a:t>EMAIL WILL BE SENT OUT TOMORROW</a:t>
            </a:r>
            <a:endParaRPr sz="1100">
              <a:latin typeface="Gill Sans"/>
              <a:ea typeface="Gill Sans"/>
              <a:cs typeface="Gill Sans"/>
              <a:sym typeface="Gill Sans"/>
            </a:endParaRPr>
          </a:p>
          <a:p>
            <a:pPr indent="0" lvl="0" marL="114300" rtl="0" algn="l">
              <a:lnSpc>
                <a:spcPct val="90000"/>
              </a:lnSpc>
              <a:spcBef>
                <a:spcPts val="800"/>
              </a:spcBef>
              <a:spcAft>
                <a:spcPts val="0"/>
              </a:spcAft>
              <a:buClr>
                <a:schemeClr val="lt1"/>
              </a:buClr>
              <a:buSzPts val="2400"/>
              <a:buNone/>
            </a:pPr>
            <a:r>
              <a:rPr b="1" lang="en" sz="2400">
                <a:solidFill>
                  <a:schemeClr val="lt1"/>
                </a:solidFill>
                <a:latin typeface="Gill Sans"/>
                <a:ea typeface="Gill Sans"/>
                <a:cs typeface="Gill Sans"/>
                <a:sym typeface="Gill Sans"/>
              </a:rPr>
              <a:t>What to expect:</a:t>
            </a:r>
            <a:endParaRPr sz="1100">
              <a:latin typeface="Gill Sans"/>
              <a:ea typeface="Gill Sans"/>
              <a:cs typeface="Gill Sans"/>
              <a:sym typeface="Gill Sans"/>
            </a:endParaRPr>
          </a:p>
          <a:p>
            <a:pPr indent="-177800" lvl="2" marL="317500" rtl="0" algn="l">
              <a:lnSpc>
                <a:spcPct val="100000"/>
              </a:lnSpc>
              <a:spcBef>
                <a:spcPts val="400"/>
              </a:spcBef>
              <a:spcAft>
                <a:spcPts val="0"/>
              </a:spcAft>
              <a:buClr>
                <a:schemeClr val="lt1"/>
              </a:buClr>
              <a:buSzPts val="1800"/>
              <a:buFont typeface="Arial"/>
              <a:buChar char="•"/>
            </a:pPr>
            <a:r>
              <a:rPr b="1" lang="en" sz="1800">
                <a:solidFill>
                  <a:schemeClr val="lt1"/>
                </a:solidFill>
                <a:latin typeface="Gill Sans"/>
                <a:ea typeface="Gill Sans"/>
                <a:cs typeface="Gill Sans"/>
                <a:sym typeface="Gill Sans"/>
              </a:rPr>
              <a:t>Are you a spotter already?</a:t>
            </a:r>
            <a:endParaRPr sz="1100">
              <a:latin typeface="Gill Sans"/>
              <a:ea typeface="Gill Sans"/>
              <a:cs typeface="Gill Sans"/>
              <a:sym typeface="Gill Sans"/>
            </a:endParaRPr>
          </a:p>
          <a:p>
            <a:pPr indent="-177800" lvl="2" marL="317500" rtl="0" algn="l">
              <a:lnSpc>
                <a:spcPct val="100000"/>
              </a:lnSpc>
              <a:spcBef>
                <a:spcPts val="400"/>
              </a:spcBef>
              <a:spcAft>
                <a:spcPts val="0"/>
              </a:spcAft>
              <a:buClr>
                <a:schemeClr val="lt1"/>
              </a:buClr>
              <a:buSzPts val="1800"/>
              <a:buFont typeface="Arial"/>
              <a:buChar char="•"/>
            </a:pPr>
            <a:r>
              <a:rPr b="1" lang="en" sz="1800">
                <a:solidFill>
                  <a:schemeClr val="lt1"/>
                </a:solidFill>
                <a:latin typeface="Gill Sans"/>
                <a:ea typeface="Gill Sans"/>
                <a:cs typeface="Gill Sans"/>
                <a:sym typeface="Gill Sans"/>
              </a:rPr>
              <a:t>Contact Information</a:t>
            </a:r>
            <a:endParaRPr sz="1100">
              <a:latin typeface="Gill Sans"/>
              <a:ea typeface="Gill Sans"/>
              <a:cs typeface="Gill Sans"/>
              <a:sym typeface="Gill Sans"/>
            </a:endParaRPr>
          </a:p>
          <a:p>
            <a:pPr indent="-177800" lvl="2" marL="317500" rtl="0" algn="l">
              <a:lnSpc>
                <a:spcPct val="100000"/>
              </a:lnSpc>
              <a:spcBef>
                <a:spcPts val="400"/>
              </a:spcBef>
              <a:spcAft>
                <a:spcPts val="0"/>
              </a:spcAft>
              <a:buClr>
                <a:schemeClr val="lt1"/>
              </a:buClr>
              <a:buSzPts val="1800"/>
              <a:buFont typeface="Arial"/>
              <a:buChar char="•"/>
            </a:pPr>
            <a:r>
              <a:rPr b="1" lang="en" sz="1800">
                <a:solidFill>
                  <a:schemeClr val="lt1"/>
                </a:solidFill>
                <a:latin typeface="Gill Sans"/>
                <a:ea typeface="Gill Sans"/>
                <a:cs typeface="Gill Sans"/>
                <a:sym typeface="Gill Sans"/>
              </a:rPr>
              <a:t>Course Evaluation</a:t>
            </a:r>
            <a:endParaRPr sz="1100">
              <a:latin typeface="Gill Sans"/>
              <a:ea typeface="Gill Sans"/>
              <a:cs typeface="Gill Sans"/>
              <a:sym typeface="Gill Sans"/>
            </a:endParaRPr>
          </a:p>
        </p:txBody>
      </p:sp>
      <p:sp>
        <p:nvSpPr>
          <p:cNvPr id="1138" name="Google Shape;1138;p133"/>
          <p:cNvSpPr txBox="1"/>
          <p:nvPr/>
        </p:nvSpPr>
        <p:spPr>
          <a:xfrm>
            <a:off x="4343590" y="1157086"/>
            <a:ext cx="4357576" cy="3416400"/>
          </a:xfrm>
          <a:prstGeom prst="rect">
            <a:avLst/>
          </a:prstGeom>
          <a:solidFill>
            <a:srgbClr val="0000A4"/>
          </a:solidFill>
          <a:ln cap="flat" cmpd="sng" w="9525">
            <a:solidFill>
              <a:schemeClr val="dk1"/>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91425" lIns="91425" spcFirstLastPara="1" rIns="91425" wrap="square" tIns="91425">
            <a:noAutofit/>
          </a:bodyPr>
          <a:lstStyle/>
          <a:p>
            <a:pPr indent="0" lvl="0" marL="88900" marR="0" rtl="0" algn="ctr">
              <a:lnSpc>
                <a:spcPct val="115000"/>
              </a:lnSpc>
              <a:spcBef>
                <a:spcPts val="0"/>
              </a:spcBef>
              <a:spcAft>
                <a:spcPts val="0"/>
              </a:spcAft>
              <a:buClr>
                <a:srgbClr val="FFFFFF"/>
              </a:buClr>
              <a:buSzPts val="1400"/>
              <a:buFont typeface="Calibri"/>
              <a:buNone/>
            </a:pPr>
            <a:r>
              <a:rPr b="1" i="0" lang="en" sz="2400" u="none" cap="none" strike="noStrike">
                <a:solidFill>
                  <a:srgbClr val="FFFFFF"/>
                </a:solidFill>
                <a:latin typeface="Gill Sans"/>
                <a:ea typeface="Gill Sans"/>
                <a:cs typeface="Gill Sans"/>
                <a:sym typeface="Gill Sans"/>
              </a:rPr>
              <a:t>NOT A SPOTTER YET?</a:t>
            </a:r>
            <a:endParaRPr b="0" i="0" sz="1100" u="none" cap="none" strike="noStrike">
              <a:solidFill>
                <a:srgbClr val="000000"/>
              </a:solidFill>
              <a:latin typeface="Gill Sans"/>
              <a:ea typeface="Gill Sans"/>
              <a:cs typeface="Gill Sans"/>
              <a:sym typeface="Gill Sans"/>
            </a:endParaRPr>
          </a:p>
          <a:p>
            <a:pPr indent="-234950" lvl="1" marL="685800" marR="0" rtl="0" algn="l">
              <a:lnSpc>
                <a:spcPct val="115000"/>
              </a:lnSpc>
              <a:spcBef>
                <a:spcPts val="1200"/>
              </a:spcBef>
              <a:spcAft>
                <a:spcPts val="0"/>
              </a:spcAft>
              <a:buClr>
                <a:srgbClr val="FFFFFF"/>
              </a:buClr>
              <a:buSzPts val="1100"/>
              <a:buFont typeface="Arial"/>
              <a:buChar char="•"/>
            </a:pPr>
            <a:r>
              <a:rPr b="1" i="0" lang="en" sz="2400" u="none" cap="none" strike="noStrike">
                <a:solidFill>
                  <a:srgbClr val="FFFFFF"/>
                </a:solidFill>
                <a:latin typeface="Gill Sans"/>
                <a:ea typeface="Gill Sans"/>
                <a:cs typeface="Gill Sans"/>
                <a:sym typeface="Gill Sans"/>
              </a:rPr>
              <a:t>You’ll receive a spotter confirmation letter.</a:t>
            </a:r>
            <a:endParaRPr b="0" i="0" sz="1100" u="none" cap="none" strike="noStrike">
              <a:solidFill>
                <a:srgbClr val="000000"/>
              </a:solidFill>
              <a:latin typeface="Gill Sans"/>
              <a:ea typeface="Gill Sans"/>
              <a:cs typeface="Gill Sans"/>
              <a:sym typeface="Gill Sans"/>
            </a:endParaRPr>
          </a:p>
          <a:p>
            <a:pPr indent="-234950" lvl="2" marL="1028700" marR="0" rtl="0" algn="l">
              <a:lnSpc>
                <a:spcPct val="100000"/>
              </a:lnSpc>
              <a:spcBef>
                <a:spcPts val="1200"/>
              </a:spcBef>
              <a:spcAft>
                <a:spcPts val="0"/>
              </a:spcAft>
              <a:buClr>
                <a:srgbClr val="FFFFFF"/>
              </a:buClr>
              <a:buSzPts val="1100"/>
              <a:buFont typeface="Arial"/>
              <a:buChar char="•"/>
            </a:pPr>
            <a:r>
              <a:rPr b="1" i="0" lang="en" sz="1800" u="none" cap="none" strike="noStrike">
                <a:solidFill>
                  <a:srgbClr val="FFFFFF"/>
                </a:solidFill>
                <a:latin typeface="Gill Sans"/>
                <a:ea typeface="Gill Sans"/>
                <a:cs typeface="Gill Sans"/>
                <a:sym typeface="Gill Sans"/>
              </a:rPr>
              <a:t>Please be patient as we process 200+ registrants.</a:t>
            </a:r>
            <a:endParaRPr b="0" i="0" sz="1100" u="none" cap="none" strike="noStrike">
              <a:solidFill>
                <a:srgbClr val="000000"/>
              </a:solidFill>
              <a:latin typeface="Gill Sans"/>
              <a:ea typeface="Gill Sans"/>
              <a:cs typeface="Gill Sans"/>
              <a:sym typeface="Gill Sans"/>
            </a:endParaRPr>
          </a:p>
        </p:txBody>
      </p:sp>
      <p:pic>
        <p:nvPicPr>
          <p:cNvPr descr="Print Your Skywarn Card" id="1139" name="Google Shape;1139;p133"/>
          <p:cNvPicPr preferRelativeResize="0"/>
          <p:nvPr/>
        </p:nvPicPr>
        <p:blipFill rotWithShape="1">
          <a:blip r:embed="rId3">
            <a:alphaModFix/>
          </a:blip>
          <a:srcRect b="0" l="0" r="0" t="0"/>
          <a:stretch/>
        </p:blipFill>
        <p:spPr>
          <a:xfrm>
            <a:off x="3808036" y="2571750"/>
            <a:ext cx="992376" cy="1035184"/>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143" name="Shape 1143"/>
        <p:cNvGrpSpPr/>
        <p:nvPr/>
      </p:nvGrpSpPr>
      <p:grpSpPr>
        <a:xfrm>
          <a:off x="0" y="0"/>
          <a:ext cx="0" cy="0"/>
          <a:chOff x="0" y="0"/>
          <a:chExt cx="0" cy="0"/>
        </a:xfrm>
      </p:grpSpPr>
      <p:sp>
        <p:nvSpPr>
          <p:cNvPr id="1144" name="Google Shape;1144;p134"/>
          <p:cNvSpPr txBox="1"/>
          <p:nvPr>
            <p:ph type="title"/>
          </p:nvPr>
        </p:nvSpPr>
        <p:spPr>
          <a:xfrm>
            <a:off x="171829" y="189912"/>
            <a:ext cx="8343521" cy="723683"/>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lt1"/>
              </a:buClr>
              <a:buSzPts val="3300"/>
              <a:buFont typeface="Gill Sans"/>
              <a:buNone/>
            </a:pPr>
            <a:r>
              <a:rPr lang="en"/>
              <a:t>A note about spotter IDs</a:t>
            </a:r>
            <a:endParaRPr/>
          </a:p>
        </p:txBody>
      </p:sp>
      <p:sp>
        <p:nvSpPr>
          <p:cNvPr id="1145" name="Google Shape;1145;p134"/>
          <p:cNvSpPr txBox="1"/>
          <p:nvPr>
            <p:ph idx="1" type="body"/>
          </p:nvPr>
        </p:nvSpPr>
        <p:spPr>
          <a:xfrm>
            <a:off x="171829" y="1078577"/>
            <a:ext cx="8833625" cy="3554146"/>
          </a:xfrm>
          <a:prstGeom prst="rect">
            <a:avLst/>
          </a:prstGeom>
          <a:noFill/>
          <a:ln>
            <a:noFill/>
          </a:ln>
        </p:spPr>
        <p:txBody>
          <a:bodyPr anchorCtr="0" anchor="t" bIns="34275" lIns="68575" spcFirstLastPara="1" rIns="68575" wrap="square" tIns="34275">
            <a:noAutofit/>
          </a:bodyPr>
          <a:lstStyle/>
          <a:p>
            <a:pPr indent="-171450" lvl="0" marL="177800" rtl="0" algn="l">
              <a:lnSpc>
                <a:spcPct val="90000"/>
              </a:lnSpc>
              <a:spcBef>
                <a:spcPts val="0"/>
              </a:spcBef>
              <a:spcAft>
                <a:spcPts val="0"/>
              </a:spcAft>
              <a:buClr>
                <a:schemeClr val="dk1"/>
              </a:buClr>
              <a:buSzPts val="3500"/>
              <a:buChar char="•"/>
            </a:pPr>
            <a:r>
              <a:rPr lang="en" sz="3500"/>
              <a:t>We are discontinuing issuance of Spotter IDs</a:t>
            </a:r>
            <a:endParaRPr sz="1000"/>
          </a:p>
          <a:p>
            <a:pPr indent="0" lvl="0" marL="177800" rtl="0" algn="l">
              <a:lnSpc>
                <a:spcPct val="90000"/>
              </a:lnSpc>
              <a:spcBef>
                <a:spcPts val="800"/>
              </a:spcBef>
              <a:spcAft>
                <a:spcPts val="0"/>
              </a:spcAft>
              <a:buClr>
                <a:schemeClr val="dk1"/>
              </a:buClr>
              <a:buSzPts val="3600"/>
              <a:buNone/>
            </a:pPr>
            <a:r>
              <a:t/>
            </a:r>
            <a:endParaRPr sz="3500"/>
          </a:p>
          <a:p>
            <a:pPr indent="-171450" lvl="0" marL="177800" rtl="0" algn="l">
              <a:lnSpc>
                <a:spcPct val="90000"/>
              </a:lnSpc>
              <a:spcBef>
                <a:spcPts val="800"/>
              </a:spcBef>
              <a:spcAft>
                <a:spcPts val="0"/>
              </a:spcAft>
              <a:buClr>
                <a:schemeClr val="dk1"/>
              </a:buClr>
              <a:buSzPts val="3500"/>
              <a:buChar char="•"/>
            </a:pPr>
            <a:r>
              <a:rPr lang="en" sz="3500"/>
              <a:t>If you already have one – you can keep! </a:t>
            </a:r>
            <a:endParaRPr sz="1000"/>
          </a:p>
          <a:p>
            <a:pPr indent="0" lvl="0" marL="177800" rtl="0" algn="l">
              <a:lnSpc>
                <a:spcPct val="90000"/>
              </a:lnSpc>
              <a:spcBef>
                <a:spcPts val="800"/>
              </a:spcBef>
              <a:spcAft>
                <a:spcPts val="0"/>
              </a:spcAft>
              <a:buClr>
                <a:schemeClr val="dk1"/>
              </a:buClr>
              <a:buSzPts val="3600"/>
              <a:buNone/>
            </a:pPr>
            <a:r>
              <a:t/>
            </a:r>
            <a:endParaRPr sz="3500"/>
          </a:p>
          <a:p>
            <a:pPr indent="-171450" lvl="0" marL="177800" rtl="0" algn="l">
              <a:lnSpc>
                <a:spcPct val="90000"/>
              </a:lnSpc>
              <a:spcBef>
                <a:spcPts val="800"/>
              </a:spcBef>
              <a:spcAft>
                <a:spcPts val="0"/>
              </a:spcAft>
              <a:buClr>
                <a:schemeClr val="dk1"/>
              </a:buClr>
              <a:buSzPts val="3500"/>
              <a:buChar char="•"/>
            </a:pPr>
            <a:r>
              <a:rPr lang="en" sz="3500"/>
              <a:t>If you don’t have one yet, we’ll just ask for your name!</a:t>
            </a:r>
            <a:endParaRPr sz="10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4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4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45">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45">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45">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149" name="Shape 1149"/>
        <p:cNvGrpSpPr/>
        <p:nvPr/>
      </p:nvGrpSpPr>
      <p:grpSpPr>
        <a:xfrm>
          <a:off x="0" y="0"/>
          <a:ext cx="0" cy="0"/>
          <a:chOff x="0" y="0"/>
          <a:chExt cx="0" cy="0"/>
        </a:xfrm>
      </p:grpSpPr>
      <p:sp>
        <p:nvSpPr>
          <p:cNvPr id="1150" name="Google Shape;1150;p135"/>
          <p:cNvSpPr txBox="1"/>
          <p:nvPr>
            <p:ph type="title"/>
          </p:nvPr>
        </p:nvSpPr>
        <p:spPr>
          <a:xfrm>
            <a:off x="171829" y="159204"/>
            <a:ext cx="8343521" cy="723683"/>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lt1"/>
              </a:buClr>
              <a:buSzPts val="3300"/>
              <a:buFont typeface="Gill Sans"/>
              <a:buNone/>
            </a:pPr>
            <a:r>
              <a:rPr lang="en"/>
              <a:t>SKYWARN Registration and Course Evaluation</a:t>
            </a:r>
            <a:endParaRPr/>
          </a:p>
        </p:txBody>
      </p:sp>
      <p:pic>
        <p:nvPicPr>
          <p:cNvPr id="1151" name="Google Shape;1151;p135"/>
          <p:cNvPicPr preferRelativeResize="0"/>
          <p:nvPr/>
        </p:nvPicPr>
        <p:blipFill rotWithShape="1">
          <a:blip r:embed="rId3">
            <a:alphaModFix/>
          </a:blip>
          <a:srcRect b="0" l="0" r="0" t="0"/>
          <a:stretch/>
        </p:blipFill>
        <p:spPr>
          <a:xfrm>
            <a:off x="909670" y="1392284"/>
            <a:ext cx="2585821" cy="2585822"/>
          </a:xfrm>
          <a:prstGeom prst="rect">
            <a:avLst/>
          </a:prstGeom>
          <a:noFill/>
          <a:ln>
            <a:noFill/>
          </a:ln>
        </p:spPr>
      </p:pic>
      <p:sp>
        <p:nvSpPr>
          <p:cNvPr id="1152" name="Google Shape;1152;p135"/>
          <p:cNvSpPr txBox="1"/>
          <p:nvPr/>
        </p:nvSpPr>
        <p:spPr>
          <a:xfrm>
            <a:off x="4554941" y="1681074"/>
            <a:ext cx="4206923" cy="1731243"/>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1800" u="none" cap="none" strike="noStrike">
                <a:solidFill>
                  <a:srgbClr val="000000"/>
                </a:solidFill>
                <a:latin typeface="Arial"/>
                <a:ea typeface="Arial"/>
                <a:cs typeface="Arial"/>
                <a:sym typeface="Arial"/>
              </a:rPr>
              <a:t>Please scan the QR code to complete your SKYWARN registration. </a:t>
            </a:r>
            <a:endParaRPr sz="1100"/>
          </a:p>
          <a:p>
            <a:pPr indent="0" lvl="0" marL="0"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 sz="1800" u="none" cap="none" strike="noStrike">
                <a:solidFill>
                  <a:srgbClr val="000000"/>
                </a:solidFill>
                <a:latin typeface="Arial"/>
                <a:ea typeface="Arial"/>
                <a:cs typeface="Arial"/>
                <a:sym typeface="Arial"/>
              </a:rPr>
              <a:t>We also appreciate any and all feedback about the course. Negative or positive, don’t be shy! </a:t>
            </a:r>
            <a:endParaRPr sz="1100"/>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6" name="Shape 1156"/>
        <p:cNvGrpSpPr/>
        <p:nvPr/>
      </p:nvGrpSpPr>
      <p:grpSpPr>
        <a:xfrm>
          <a:off x="0" y="0"/>
          <a:ext cx="0" cy="0"/>
          <a:chOff x="0" y="0"/>
          <a:chExt cx="0" cy="0"/>
        </a:xfrm>
      </p:grpSpPr>
      <p:sp>
        <p:nvSpPr>
          <p:cNvPr id="1157" name="Google Shape;1157;p136"/>
          <p:cNvSpPr txBox="1"/>
          <p:nvPr>
            <p:ph type="title"/>
          </p:nvPr>
        </p:nvSpPr>
        <p:spPr>
          <a:xfrm>
            <a:off x="171829" y="189912"/>
            <a:ext cx="8343521" cy="723683"/>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lt1"/>
              </a:buClr>
              <a:buSzPts val="3300"/>
              <a:buFont typeface="Gill Sans"/>
              <a:buNone/>
            </a:pPr>
            <a:r>
              <a:rPr lang="en"/>
              <a:t>Thank You!</a:t>
            </a:r>
            <a:endParaRPr/>
          </a:p>
        </p:txBody>
      </p:sp>
      <p:sp>
        <p:nvSpPr>
          <p:cNvPr id="1158" name="Google Shape;1158;p136"/>
          <p:cNvSpPr txBox="1"/>
          <p:nvPr>
            <p:ph idx="1" type="body"/>
          </p:nvPr>
        </p:nvSpPr>
        <p:spPr>
          <a:xfrm>
            <a:off x="171829" y="4214541"/>
            <a:ext cx="8833625" cy="418181"/>
          </a:xfrm>
          <a:prstGeom prst="rect">
            <a:avLst/>
          </a:prstGeom>
          <a:noFill/>
          <a:ln>
            <a:noFill/>
          </a:ln>
        </p:spPr>
        <p:txBody>
          <a:bodyPr anchorCtr="0" anchor="ctr" bIns="34275" lIns="68575" spcFirstLastPara="1" rIns="68575" wrap="square" tIns="34275">
            <a:noAutofit/>
          </a:bodyPr>
          <a:lstStyle/>
          <a:p>
            <a:pPr indent="0" lvl="0" marL="114300" rtl="0" algn="l">
              <a:lnSpc>
                <a:spcPct val="90000"/>
              </a:lnSpc>
              <a:spcBef>
                <a:spcPts val="0"/>
              </a:spcBef>
              <a:spcAft>
                <a:spcPts val="0"/>
              </a:spcAft>
              <a:buClr>
                <a:schemeClr val="dk1"/>
              </a:buClr>
              <a:buSzPts val="2400"/>
              <a:buNone/>
            </a:pPr>
            <a:r>
              <a:rPr i="1" lang="en" sz="2400"/>
              <a:t>     ctp.stormreports@noaa.gov</a:t>
            </a:r>
            <a:endParaRPr i="1" sz="1100"/>
          </a:p>
        </p:txBody>
      </p:sp>
      <p:sp>
        <p:nvSpPr>
          <p:cNvPr id="1159" name="Google Shape;1159;p136"/>
          <p:cNvSpPr/>
          <p:nvPr/>
        </p:nvSpPr>
        <p:spPr>
          <a:xfrm>
            <a:off x="8175760" y="1040378"/>
            <a:ext cx="952240" cy="723683"/>
          </a:xfrm>
          <a:prstGeom prst="cloud">
            <a:avLst/>
          </a:prstGeom>
          <a:gradFill>
            <a:gsLst>
              <a:gs pos="0">
                <a:schemeClr val="accent3"/>
              </a:gs>
              <a:gs pos="100000">
                <a:srgbClr val="D8D8D8"/>
              </a:gs>
            </a:gsLst>
            <a:lin ang="16200000" scaled="0"/>
          </a:gradFill>
          <a:ln>
            <a:noFill/>
          </a:ln>
          <a:effectLst>
            <a:outerShdw blurRad="40000" rotWithShape="0" dir="5400000" dist="23000">
              <a:srgbClr val="000000">
                <a:alpha val="34509"/>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Gill Sans"/>
              <a:ea typeface="Gill Sans"/>
              <a:cs typeface="Gill Sans"/>
              <a:sym typeface="Gill Sans"/>
            </a:endParaRPr>
          </a:p>
        </p:txBody>
      </p:sp>
      <p:pic>
        <p:nvPicPr>
          <p:cNvPr descr="Image result for twitter png" id="1160" name="Google Shape;1160;p136"/>
          <p:cNvPicPr preferRelativeResize="0"/>
          <p:nvPr/>
        </p:nvPicPr>
        <p:blipFill rotWithShape="1">
          <a:blip r:embed="rId3">
            <a:alphaModFix/>
          </a:blip>
          <a:srcRect b="0" l="0" r="0" t="0"/>
          <a:stretch/>
        </p:blipFill>
        <p:spPr>
          <a:xfrm>
            <a:off x="5093485" y="1814363"/>
            <a:ext cx="576146" cy="576146"/>
          </a:xfrm>
          <a:prstGeom prst="rect">
            <a:avLst/>
          </a:prstGeom>
          <a:noFill/>
          <a:ln>
            <a:noFill/>
          </a:ln>
        </p:spPr>
      </p:pic>
      <p:pic>
        <p:nvPicPr>
          <p:cNvPr descr="Image result for facebook png" id="1161" name="Google Shape;1161;p136"/>
          <p:cNvPicPr preferRelativeResize="0"/>
          <p:nvPr/>
        </p:nvPicPr>
        <p:blipFill rotWithShape="1">
          <a:blip r:embed="rId4">
            <a:alphaModFix/>
          </a:blip>
          <a:srcRect b="-1195" l="13489" r="13489" t="1196"/>
          <a:stretch/>
        </p:blipFill>
        <p:spPr>
          <a:xfrm>
            <a:off x="5093485" y="2581417"/>
            <a:ext cx="576146" cy="591750"/>
          </a:xfrm>
          <a:prstGeom prst="rect">
            <a:avLst/>
          </a:prstGeom>
          <a:noFill/>
          <a:ln>
            <a:noFill/>
          </a:ln>
        </p:spPr>
      </p:pic>
      <p:pic>
        <p:nvPicPr>
          <p:cNvPr descr="Image result for youtube png" id="1162" name="Google Shape;1162;p136"/>
          <p:cNvPicPr preferRelativeResize="0"/>
          <p:nvPr/>
        </p:nvPicPr>
        <p:blipFill rotWithShape="1">
          <a:blip r:embed="rId5">
            <a:alphaModFix/>
          </a:blip>
          <a:srcRect b="0" l="0" r="0" t="0"/>
          <a:stretch/>
        </p:blipFill>
        <p:spPr>
          <a:xfrm>
            <a:off x="5086030" y="3364075"/>
            <a:ext cx="576146" cy="576146"/>
          </a:xfrm>
          <a:prstGeom prst="rect">
            <a:avLst/>
          </a:prstGeom>
          <a:noFill/>
          <a:ln>
            <a:noFill/>
          </a:ln>
        </p:spPr>
      </p:pic>
      <p:pic>
        <p:nvPicPr>
          <p:cNvPr descr="Image result for computer png" id="1163" name="Google Shape;1163;p136"/>
          <p:cNvPicPr preferRelativeResize="0"/>
          <p:nvPr/>
        </p:nvPicPr>
        <p:blipFill rotWithShape="1">
          <a:blip r:embed="rId6">
            <a:alphaModFix/>
          </a:blip>
          <a:srcRect b="0" l="0" r="0" t="0"/>
          <a:stretch/>
        </p:blipFill>
        <p:spPr>
          <a:xfrm>
            <a:off x="5038271" y="4131128"/>
            <a:ext cx="686575" cy="591750"/>
          </a:xfrm>
          <a:prstGeom prst="rect">
            <a:avLst/>
          </a:prstGeom>
          <a:noFill/>
          <a:ln>
            <a:noFill/>
          </a:ln>
        </p:spPr>
      </p:pic>
      <p:sp>
        <p:nvSpPr>
          <p:cNvPr id="1164" name="Google Shape;1164;p136"/>
          <p:cNvSpPr txBox="1"/>
          <p:nvPr/>
        </p:nvSpPr>
        <p:spPr>
          <a:xfrm>
            <a:off x="5829300" y="1902380"/>
            <a:ext cx="2876550" cy="377074"/>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000"/>
              <a:buFont typeface="Calibri"/>
              <a:buNone/>
            </a:pPr>
            <a:r>
              <a:rPr b="0" i="0" lang="en" sz="2000" u="none" cap="none" strike="noStrike">
                <a:solidFill>
                  <a:srgbClr val="000000"/>
                </a:solidFill>
                <a:latin typeface="Gill Sans"/>
                <a:ea typeface="Gill Sans"/>
                <a:cs typeface="Gill Sans"/>
                <a:sym typeface="Gill Sans"/>
              </a:rPr>
              <a:t>@NWSStateCollege</a:t>
            </a:r>
            <a:endParaRPr b="0" i="0" sz="2000" u="none" cap="none" strike="noStrike">
              <a:solidFill>
                <a:srgbClr val="000000"/>
              </a:solidFill>
              <a:latin typeface="Gill Sans"/>
              <a:ea typeface="Gill Sans"/>
              <a:cs typeface="Gill Sans"/>
              <a:sym typeface="Gill Sans"/>
            </a:endParaRPr>
          </a:p>
        </p:txBody>
      </p:sp>
      <p:sp>
        <p:nvSpPr>
          <p:cNvPr id="1165" name="Google Shape;1165;p136"/>
          <p:cNvSpPr txBox="1"/>
          <p:nvPr/>
        </p:nvSpPr>
        <p:spPr>
          <a:xfrm>
            <a:off x="5918455" y="3452093"/>
            <a:ext cx="2703955" cy="377075"/>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000"/>
              <a:buFont typeface="Calibri"/>
              <a:buNone/>
            </a:pPr>
            <a:r>
              <a:rPr b="0" i="0" lang="en" sz="2000" u="none" cap="none" strike="noStrike">
                <a:solidFill>
                  <a:srgbClr val="000000"/>
                </a:solidFill>
                <a:latin typeface="Gill Sans"/>
                <a:ea typeface="Gill Sans"/>
                <a:cs typeface="Gill Sans"/>
                <a:sym typeface="Gill Sans"/>
              </a:rPr>
              <a:t>/NWSStateCollege</a:t>
            </a:r>
            <a:endParaRPr b="0" i="0" sz="2000" u="none" cap="none" strike="noStrike">
              <a:solidFill>
                <a:srgbClr val="000000"/>
              </a:solidFill>
              <a:latin typeface="Gill Sans"/>
              <a:ea typeface="Gill Sans"/>
              <a:cs typeface="Gill Sans"/>
              <a:sym typeface="Gill Sans"/>
            </a:endParaRPr>
          </a:p>
        </p:txBody>
      </p:sp>
      <p:sp>
        <p:nvSpPr>
          <p:cNvPr id="1166" name="Google Shape;1166;p136"/>
          <p:cNvSpPr txBox="1"/>
          <p:nvPr/>
        </p:nvSpPr>
        <p:spPr>
          <a:xfrm>
            <a:off x="5933364" y="4226949"/>
            <a:ext cx="2613736" cy="377075"/>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000"/>
              <a:buFont typeface="Calibri"/>
              <a:buNone/>
            </a:pPr>
            <a:r>
              <a:rPr b="0" i="0" lang="en" sz="2000" u="none" cap="none" strike="noStrike">
                <a:solidFill>
                  <a:srgbClr val="000000"/>
                </a:solidFill>
                <a:latin typeface="Gill Sans"/>
                <a:ea typeface="Gill Sans"/>
                <a:cs typeface="Gill Sans"/>
                <a:sym typeface="Gill Sans"/>
              </a:rPr>
              <a:t>www.weather.gov/ctp</a:t>
            </a:r>
            <a:endParaRPr b="0" i="0" sz="1100" u="none" cap="none" strike="noStrike">
              <a:solidFill>
                <a:srgbClr val="000000"/>
              </a:solidFill>
              <a:latin typeface="Gill Sans"/>
              <a:ea typeface="Gill Sans"/>
              <a:cs typeface="Gill Sans"/>
              <a:sym typeface="Gill Sans"/>
            </a:endParaRPr>
          </a:p>
        </p:txBody>
      </p:sp>
      <p:sp>
        <p:nvSpPr>
          <p:cNvPr id="1167" name="Google Shape;1167;p136"/>
          <p:cNvSpPr txBox="1"/>
          <p:nvPr/>
        </p:nvSpPr>
        <p:spPr>
          <a:xfrm>
            <a:off x="5829300" y="2677237"/>
            <a:ext cx="2876550" cy="377074"/>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000"/>
              <a:buFont typeface="Calibri"/>
              <a:buNone/>
            </a:pPr>
            <a:r>
              <a:rPr b="0" i="0" lang="en" sz="2000" u="none" cap="none" strike="noStrike">
                <a:solidFill>
                  <a:srgbClr val="000000"/>
                </a:solidFill>
                <a:latin typeface="Gill Sans"/>
                <a:ea typeface="Gill Sans"/>
                <a:cs typeface="Gill Sans"/>
                <a:sym typeface="Gill Sans"/>
              </a:rPr>
              <a:t>/NWSStateCollege</a:t>
            </a:r>
            <a:endParaRPr b="0" i="0" sz="2000" u="none" cap="none" strike="noStrike">
              <a:solidFill>
                <a:srgbClr val="000000"/>
              </a:solidFill>
              <a:latin typeface="Gill Sans"/>
              <a:ea typeface="Gill Sans"/>
              <a:cs typeface="Gill Sans"/>
              <a:sym typeface="Gill Sans"/>
            </a:endParaRPr>
          </a:p>
        </p:txBody>
      </p:sp>
      <p:pic>
        <p:nvPicPr>
          <p:cNvPr id="1168" name="Google Shape;1168;p136"/>
          <p:cNvPicPr preferRelativeResize="0"/>
          <p:nvPr/>
        </p:nvPicPr>
        <p:blipFill rotWithShape="1">
          <a:blip r:embed="rId7">
            <a:alphaModFix/>
          </a:blip>
          <a:srcRect b="0" l="0" r="0" t="0"/>
          <a:stretch/>
        </p:blipFill>
        <p:spPr>
          <a:xfrm>
            <a:off x="5093485" y="1081420"/>
            <a:ext cx="576146" cy="576146"/>
          </a:xfrm>
          <a:prstGeom prst="rect">
            <a:avLst/>
          </a:prstGeom>
          <a:noFill/>
          <a:ln>
            <a:noFill/>
          </a:ln>
        </p:spPr>
      </p:pic>
      <p:sp>
        <p:nvSpPr>
          <p:cNvPr id="1169" name="Google Shape;1169;p136"/>
          <p:cNvSpPr txBox="1"/>
          <p:nvPr/>
        </p:nvSpPr>
        <p:spPr>
          <a:xfrm>
            <a:off x="5801957" y="1181894"/>
            <a:ext cx="2876550" cy="377075"/>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000"/>
              <a:buFont typeface="Calibri"/>
              <a:buNone/>
            </a:pPr>
            <a:r>
              <a:rPr b="0" i="0" lang="en" sz="2000" u="none" cap="none" strike="noStrike">
                <a:solidFill>
                  <a:srgbClr val="000000"/>
                </a:solidFill>
                <a:latin typeface="Gill Sans"/>
                <a:ea typeface="Gill Sans"/>
                <a:cs typeface="Gill Sans"/>
                <a:sym typeface="Gill Sans"/>
              </a:rPr>
              <a:t>@NWSStateCollege</a:t>
            </a:r>
            <a:endParaRPr b="0" i="0" sz="2000" u="none" cap="none" strike="noStrike">
              <a:solidFill>
                <a:srgbClr val="000000"/>
              </a:solidFill>
              <a:latin typeface="Gill Sans"/>
              <a:ea typeface="Gill Sans"/>
              <a:cs typeface="Gill Sans"/>
              <a:sym typeface="Gill Sans"/>
            </a:endParaRPr>
          </a:p>
        </p:txBody>
      </p:sp>
      <p:sp>
        <p:nvSpPr>
          <p:cNvPr id="1170" name="Google Shape;1170;p136"/>
          <p:cNvSpPr txBox="1"/>
          <p:nvPr/>
        </p:nvSpPr>
        <p:spPr>
          <a:xfrm rot="-1592394">
            <a:off x="8214945" y="1150314"/>
            <a:ext cx="943926" cy="377045"/>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000"/>
              <a:buFont typeface="Calibri"/>
              <a:buNone/>
            </a:pPr>
            <a:r>
              <a:rPr b="1" i="0" lang="en" sz="2000" u="none" cap="none" strike="noStrike">
                <a:solidFill>
                  <a:srgbClr val="FF0000"/>
                </a:solidFill>
                <a:latin typeface="Gill Sans"/>
                <a:ea typeface="Gill Sans"/>
                <a:cs typeface="Gill Sans"/>
                <a:sym typeface="Gill Sans"/>
              </a:rPr>
              <a:t>NEW!</a:t>
            </a:r>
            <a:endParaRPr b="1" i="0" sz="2000" u="none" cap="none" strike="noStrike">
              <a:solidFill>
                <a:srgbClr val="FF0000"/>
              </a:solidFill>
              <a:latin typeface="Gill Sans"/>
              <a:ea typeface="Gill Sans"/>
              <a:cs typeface="Gill Sans"/>
              <a:sym typeface="Gill Sans"/>
            </a:endParaRPr>
          </a:p>
        </p:txBody>
      </p:sp>
      <p:pic>
        <p:nvPicPr>
          <p:cNvPr id="1171" name="Google Shape;1171;p136"/>
          <p:cNvPicPr preferRelativeResize="0"/>
          <p:nvPr/>
        </p:nvPicPr>
        <p:blipFill rotWithShape="1">
          <a:blip r:embed="rId8">
            <a:alphaModFix/>
          </a:blip>
          <a:srcRect b="0" l="0" r="0" t="0"/>
          <a:stretch/>
        </p:blipFill>
        <p:spPr>
          <a:xfrm>
            <a:off x="1200286" y="1262941"/>
            <a:ext cx="2663709" cy="2909893"/>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175" name="Shape 1175"/>
        <p:cNvGrpSpPr/>
        <p:nvPr/>
      </p:nvGrpSpPr>
      <p:grpSpPr>
        <a:xfrm>
          <a:off x="0" y="0"/>
          <a:ext cx="0" cy="0"/>
          <a:chOff x="0" y="0"/>
          <a:chExt cx="0" cy="0"/>
        </a:xfrm>
      </p:grpSpPr>
      <p:pic>
        <p:nvPicPr>
          <p:cNvPr descr="C:\Users\dssTC\Downloads\IMG_5947.JPG" id="1176" name="Google Shape;1176;p137"/>
          <p:cNvPicPr preferRelativeResize="0"/>
          <p:nvPr/>
        </p:nvPicPr>
        <p:blipFill rotWithShape="1">
          <a:blip r:embed="rId3">
            <a:alphaModFix/>
          </a:blip>
          <a:srcRect b="1121" l="55000" r="0" t="67792"/>
          <a:stretch/>
        </p:blipFill>
        <p:spPr>
          <a:xfrm>
            <a:off x="5772150" y="3227709"/>
            <a:ext cx="2057400" cy="1427206"/>
          </a:xfrm>
          <a:prstGeom prst="rect">
            <a:avLst/>
          </a:prstGeom>
          <a:noFill/>
          <a:ln>
            <a:noFill/>
          </a:ln>
        </p:spPr>
      </p:pic>
      <p:pic>
        <p:nvPicPr>
          <p:cNvPr descr="C:\Users\dssTC\Downloads\IMG_5947.JPG" id="1177" name="Google Shape;1177;p137"/>
          <p:cNvPicPr preferRelativeResize="0"/>
          <p:nvPr/>
        </p:nvPicPr>
        <p:blipFill rotWithShape="1">
          <a:blip r:embed="rId4">
            <a:alphaModFix/>
          </a:blip>
          <a:srcRect b="67433" l="54527" r="0" t="0"/>
          <a:stretch/>
        </p:blipFill>
        <p:spPr>
          <a:xfrm>
            <a:off x="1369217" y="3214301"/>
            <a:ext cx="2079024" cy="1495168"/>
          </a:xfrm>
          <a:prstGeom prst="rect">
            <a:avLst/>
          </a:prstGeom>
          <a:noFill/>
          <a:ln>
            <a:noFill/>
          </a:ln>
        </p:spPr>
      </p:pic>
      <p:pic>
        <p:nvPicPr>
          <p:cNvPr descr="C:\Users\dssTC\Downloads\IMG_5947.JPG" id="1178" name="Google Shape;1178;p137"/>
          <p:cNvPicPr preferRelativeResize="0"/>
          <p:nvPr/>
        </p:nvPicPr>
        <p:blipFill rotWithShape="1">
          <a:blip r:embed="rId5">
            <a:alphaModFix/>
          </a:blip>
          <a:srcRect b="33713" l="54729" r="0" t="32573"/>
          <a:stretch/>
        </p:blipFill>
        <p:spPr>
          <a:xfrm>
            <a:off x="3617441" y="3161348"/>
            <a:ext cx="2069757" cy="1547813"/>
          </a:xfrm>
          <a:prstGeom prst="rect">
            <a:avLst/>
          </a:prstGeom>
          <a:noFill/>
          <a:ln>
            <a:noFill/>
          </a:ln>
        </p:spPr>
      </p:pic>
      <p:sp>
        <p:nvSpPr>
          <p:cNvPr id="1179" name="Google Shape;1179;p137"/>
          <p:cNvSpPr txBox="1"/>
          <p:nvPr/>
        </p:nvSpPr>
        <p:spPr>
          <a:xfrm>
            <a:off x="2073342" y="1220740"/>
            <a:ext cx="4572000" cy="1731213"/>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4500"/>
              <a:buFont typeface="Calibri"/>
              <a:buNone/>
            </a:pPr>
            <a:r>
              <a:rPr b="0" i="0" lang="en" sz="5400" u="none" cap="none" strike="noStrike">
                <a:solidFill>
                  <a:srgbClr val="000000"/>
                </a:solidFill>
                <a:latin typeface="Gill Sans"/>
                <a:ea typeface="Gill Sans"/>
                <a:cs typeface="Gill Sans"/>
                <a:sym typeface="Gill Sans"/>
              </a:rPr>
              <a:t>Any </a:t>
            </a:r>
            <a:endParaRPr b="0" i="0" sz="1400" u="none" cap="none" strike="noStrike">
              <a:solidFill>
                <a:srgbClr val="000000"/>
              </a:solidFill>
              <a:latin typeface="Gill Sans"/>
              <a:ea typeface="Gill Sans"/>
              <a:cs typeface="Gill Sans"/>
              <a:sym typeface="Gill Sans"/>
            </a:endParaRPr>
          </a:p>
          <a:p>
            <a:pPr indent="0" lvl="0" marL="0" marR="0" rtl="0" algn="ctr">
              <a:lnSpc>
                <a:spcPct val="100000"/>
              </a:lnSpc>
              <a:spcBef>
                <a:spcPts val="0"/>
              </a:spcBef>
              <a:spcAft>
                <a:spcPts val="0"/>
              </a:spcAft>
              <a:buClr>
                <a:srgbClr val="000000"/>
              </a:buClr>
              <a:buSzPts val="4500"/>
              <a:buFont typeface="Calibri"/>
              <a:buNone/>
            </a:pPr>
            <a:r>
              <a:rPr b="0" i="0" lang="en" sz="5400" u="none" cap="none" strike="noStrike">
                <a:solidFill>
                  <a:srgbClr val="000000"/>
                </a:solidFill>
                <a:latin typeface="Gill Sans"/>
                <a:ea typeface="Gill Sans"/>
                <a:cs typeface="Gill Sans"/>
                <a:sym typeface="Gill Sans"/>
              </a:rPr>
              <a:t>Questions?</a:t>
            </a:r>
            <a:endParaRPr b="0" i="0" sz="1400" u="none" cap="none" strike="noStrike">
              <a:solidFill>
                <a:srgbClr val="000000"/>
              </a:solidFill>
              <a:latin typeface="Gill Sans"/>
              <a:ea typeface="Gill Sans"/>
              <a:cs typeface="Gill Sans"/>
              <a:sym typeface="Gill Sans"/>
            </a:endParaRPr>
          </a:p>
        </p:txBody>
      </p:sp>
      <p:pic>
        <p:nvPicPr>
          <p:cNvPr descr="C:\Users\dssTC\Downloads\IMG_5947.JPG" id="1180" name="Google Shape;1180;p137"/>
          <p:cNvPicPr preferRelativeResize="0"/>
          <p:nvPr/>
        </p:nvPicPr>
        <p:blipFill rotWithShape="1">
          <a:blip r:embed="rId6">
            <a:alphaModFix/>
          </a:blip>
          <a:srcRect b="0" l="0" r="46655" t="50492"/>
          <a:stretch/>
        </p:blipFill>
        <p:spPr>
          <a:xfrm>
            <a:off x="6542531" y="1019433"/>
            <a:ext cx="2352655" cy="2194868"/>
          </a:xfrm>
          <a:prstGeom prst="rect">
            <a:avLst/>
          </a:prstGeom>
          <a:noFill/>
          <a:ln>
            <a:noFill/>
          </a:ln>
        </p:spPr>
      </p:pic>
      <p:pic>
        <p:nvPicPr>
          <p:cNvPr descr="C:\Users\dssTC\Downloads\IMG_5947.JPG" id="1181" name="Google Shape;1181;p137"/>
          <p:cNvPicPr preferRelativeResize="0"/>
          <p:nvPr/>
        </p:nvPicPr>
        <p:blipFill rotWithShape="1">
          <a:blip r:embed="rId7">
            <a:alphaModFix/>
          </a:blip>
          <a:srcRect b="51452" l="1" r="47295" t="0"/>
          <a:stretch/>
        </p:blipFill>
        <p:spPr>
          <a:xfrm>
            <a:off x="109666" y="1019433"/>
            <a:ext cx="2318066" cy="219486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